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41"/>
  </p:notesMasterIdLst>
  <p:sldIdLst>
    <p:sldId id="370" r:id="rId2"/>
    <p:sldId id="372" r:id="rId3"/>
    <p:sldId id="373" r:id="rId4"/>
    <p:sldId id="374" r:id="rId5"/>
    <p:sldId id="375" r:id="rId6"/>
    <p:sldId id="410" r:id="rId7"/>
    <p:sldId id="376" r:id="rId8"/>
    <p:sldId id="377" r:id="rId9"/>
    <p:sldId id="408" r:id="rId10"/>
    <p:sldId id="400" r:id="rId11"/>
    <p:sldId id="404" r:id="rId12"/>
    <p:sldId id="401" r:id="rId13"/>
    <p:sldId id="402" r:id="rId14"/>
    <p:sldId id="406" r:id="rId15"/>
    <p:sldId id="405" r:id="rId16"/>
    <p:sldId id="407" r:id="rId17"/>
    <p:sldId id="379" r:id="rId18"/>
    <p:sldId id="380" r:id="rId19"/>
    <p:sldId id="381" r:id="rId20"/>
    <p:sldId id="382" r:id="rId21"/>
    <p:sldId id="409"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411" r:id="rId38"/>
    <p:sldId id="329" r:id="rId39"/>
    <p:sldId id="3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53"/>
    <a:srgbClr val="CC0000"/>
    <a:srgbClr val="FF9900"/>
    <a:srgbClr val="003399"/>
    <a:srgbClr val="66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975" autoAdjust="0"/>
  </p:normalViewPr>
  <p:slideViewPr>
    <p:cSldViewPr snapToGrid="0">
      <p:cViewPr>
        <p:scale>
          <a:sx n="81" d="100"/>
          <a:sy n="81" d="100"/>
        </p:scale>
        <p:origin x="-258"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4F3F8-EF2D-4769-944A-45D7FAECECAB}" type="datetimeFigureOut">
              <a:rPr lang="en-US" smtClean="0"/>
              <a:t>11/2/2021</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8AEE-8F18-4608-A254-CD1FAA3B9666}" type="slidenum">
              <a:rPr lang="en-US" smtClean="0"/>
              <a:t>‹#›</a:t>
            </a:fld>
            <a:endParaRPr lang="en-US"/>
          </a:p>
        </p:txBody>
      </p:sp>
    </p:spTree>
    <p:extLst>
      <p:ext uri="{BB962C8B-B14F-4D97-AF65-F5344CB8AC3E}">
        <p14:creationId xmlns:p14="http://schemas.microsoft.com/office/powerpoint/2010/main" val="177509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90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0825AEA7-A9B1-4BD4-B1DF-4146E4F72561}"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0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1356453-25AA-4FCD-9E77-956562A4A03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1434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0A0E76E-6920-4D5E-8D86-F657FBC67F37}"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7803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0C737A2-BE85-4C8E-A011-34B659FF678B}"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7289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9C4B85DE-4AE6-41D7-B14B-F683D704E91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8FF3DB11-F446-4326-AC3B-68D2417CA6EE}"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135058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99DDA796-6F8B-49B7-B464-47147E2C29BC}" type="datetime1">
              <a:rPr lang="en-US" smtClean="0"/>
              <a:t>11/2/2021</a:t>
            </a:fld>
            <a:endParaRPr lang="en-US"/>
          </a:p>
        </p:txBody>
      </p:sp>
      <p:sp>
        <p:nvSpPr>
          <p:cNvPr id="8" name="Footer Placeholder 7"/>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0103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995F5BF3-A061-4753-A8C9-DD9A96846D96}" type="datetime1">
              <a:rPr lang="en-US" smtClean="0"/>
              <a:t>11/2/2021</a:t>
            </a:fld>
            <a:endParaRPr lang="en-US"/>
          </a:p>
        </p:txBody>
      </p:sp>
      <p:sp>
        <p:nvSpPr>
          <p:cNvPr id="4" name="Footer Placeholder 3"/>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5" name="Slide Number Placeholder 4"/>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96216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64B71-1BEC-4FD2-8502-7296176FE055}" type="datetime1">
              <a:rPr lang="en-US" smtClean="0"/>
              <a:t>11/2/2021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56761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CD8A9A-823B-46DD-A232-2143256CD9E6}" type="datetime1">
              <a:rPr lang="en-US" smtClean="0"/>
              <a:t>11/2/2021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3EB33-29DA-483B-93E0-CED121B0163C}" type="slidenum">
              <a:rPr lang="en-US" smtClean="0"/>
              <a:t>‹#›</a:t>
            </a:fld>
            <a:endParaRPr lang="en-US"/>
          </a:p>
        </p:txBody>
      </p:sp>
    </p:spTree>
    <p:extLst>
      <p:ext uri="{BB962C8B-B14F-4D97-AF65-F5344CB8AC3E}">
        <p14:creationId xmlns:p14="http://schemas.microsoft.com/office/powerpoint/2010/main" val="21293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8D999599-EF1E-499D-A6D3-9DFC0A225E77}"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40657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F6A53C-2B03-455E-A290-ACA77FE934DA}" type="datetime1">
              <a:rPr lang="en-US" smtClean="0"/>
              <a:t>11/2/2021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3EB33-29DA-483B-93E0-CED121B016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692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search?sa=X&amp;sxsrf=AOaemvKqKHjY_7rjNkTYUugY1CYZ9x1qjw:1635842856715&amp;q=Sharan+Merriam&amp;stick=H4sIAAAAAAAAAOPgE-LRT9c3NCo3MDTNSipS4tLP1TcwLa_KyDHTkslOttJPys_P1i8vyiwpSc2LL88vyrZKLC3JyC9axMoXnJFYlJin4JtaVJSZmLuDlREAHzBzh04AAAA&amp;ved=2ahUKEwjDrIfDpfnzAhXssosKHSvAAX8QmxMoAnoECDoQBA" TargetMode="External"/><Relationship Id="rId2" Type="http://schemas.openxmlformats.org/officeDocument/2006/relationships/hyperlink" Target="https://www.google.com/search?sa=X&amp;sxsrf=AOaemvKqKHjY_7rjNkTYUugY1CYZ9x1qjw:1635842856715&amp;q=Elizabeth+J.+Tisdell&amp;stick=H4sIAAAAAAAAAOPgE-LRT9c3NCo3MDTNSipSAvMMjYtSLEpMk7VkspOt9JPy87P1y4syS0pS8-LL84uyrRJLSzLyixaxirjmZFYlJqWWZCh46SmEZBanpObk7GBlBAApx_NjVgAAAA&amp;ved=2ahUKEwjDrIfDpfnzAhXssosKHSvAAX8QmxMoAXoECDoQAw"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a:spLocks noGrp="1"/>
          </p:cNvSpPr>
          <p:nvPr>
            <p:ph type="ftr" idx="11"/>
          </p:nvPr>
        </p:nvSpPr>
        <p:spPr>
          <a:xfrm>
            <a:off x="1575166" y="6421950"/>
            <a:ext cx="9092834" cy="365125"/>
          </a:xfrm>
          <a:prstGeom prst="rect">
            <a:avLst/>
          </a:prstGeom>
          <a:noFill/>
          <a:ln>
            <a:noFill/>
          </a:ln>
        </p:spPr>
        <p:txBody>
          <a:bodyPr spcFirstLastPara="1" vert="horz" wrap="square" lIns="91425" tIns="45700" rIns="91425" bIns="45700" rtlCol="0" anchor="ctr" anchorCtr="0">
            <a:noAutofit/>
          </a:bodyPr>
          <a:lstStyle/>
          <a:p>
            <a:pPr algn="l"/>
            <a:r>
              <a:rPr lang="ru-RU" b="1" cap="small" dirty="0" err="1"/>
              <a:t>Accelerating</a:t>
            </a:r>
            <a:r>
              <a:rPr lang="ru-RU" b="1" cap="small" dirty="0"/>
              <a:t> </a:t>
            </a:r>
            <a:r>
              <a:rPr lang="ru-RU" b="1" cap="small" dirty="0" err="1"/>
              <a:t>Master</a:t>
            </a:r>
            <a:r>
              <a:rPr lang="ru-RU" b="1" cap="small" dirty="0"/>
              <a:t> </a:t>
            </a:r>
            <a:r>
              <a:rPr lang="ru-RU" b="1" cap="small" dirty="0" err="1"/>
              <a:t>and</a:t>
            </a:r>
            <a:r>
              <a:rPr lang="ru-RU" b="1" cap="small" dirty="0"/>
              <a:t> </a:t>
            </a:r>
            <a:r>
              <a:rPr lang="ru-RU" b="1" cap="small" dirty="0" err="1"/>
              <a:t>PhD</a:t>
            </a:r>
            <a:r>
              <a:rPr lang="ru-RU" b="1" cap="small" dirty="0"/>
              <a:t> </a:t>
            </a:r>
            <a:r>
              <a:rPr lang="ru-RU" b="1" cap="small" dirty="0" err="1"/>
              <a:t>level</a:t>
            </a:r>
            <a:r>
              <a:rPr lang="ru-RU" b="1" cap="small" dirty="0"/>
              <a:t> </a:t>
            </a:r>
            <a:r>
              <a:rPr lang="ru-RU" b="1" cap="small" dirty="0" err="1"/>
              <a:t>nursing</a:t>
            </a:r>
            <a:r>
              <a:rPr lang="ru-RU" b="1" cap="small" dirty="0"/>
              <a:t> </a:t>
            </a:r>
            <a:r>
              <a:rPr lang="ru-RU" b="1" cap="small" dirty="0" err="1"/>
              <a:t>education</a:t>
            </a:r>
            <a:r>
              <a:rPr lang="ru-RU" b="1" cap="small" dirty="0"/>
              <a:t> </a:t>
            </a:r>
            <a:r>
              <a:rPr lang="ru-RU" b="1" cap="small" dirty="0" err="1"/>
              <a:t>development</a:t>
            </a:r>
            <a:r>
              <a:rPr lang="ru-RU" b="1" cap="small" dirty="0"/>
              <a:t> </a:t>
            </a:r>
            <a:endParaRPr b="1" dirty="0"/>
          </a:p>
          <a:p>
            <a:pPr algn="l"/>
            <a:r>
              <a:rPr lang="ru-RU" b="1" cap="small" dirty="0" err="1"/>
              <a:t>in</a:t>
            </a:r>
            <a:r>
              <a:rPr lang="ru-RU" b="1" cap="small" dirty="0"/>
              <a:t> </a:t>
            </a:r>
            <a:r>
              <a:rPr lang="ru-RU" b="1" cap="small" dirty="0" err="1"/>
              <a:t>the</a:t>
            </a:r>
            <a:r>
              <a:rPr lang="ru-RU" b="1" cap="small" dirty="0"/>
              <a:t> </a:t>
            </a:r>
            <a:r>
              <a:rPr lang="ru-RU" b="1" cap="small" dirty="0" err="1"/>
              <a:t>higher</a:t>
            </a:r>
            <a:r>
              <a:rPr lang="ru-RU" b="1" cap="small" dirty="0"/>
              <a:t> </a:t>
            </a:r>
            <a:r>
              <a:rPr lang="ru-RU" b="1" cap="small" dirty="0" err="1"/>
              <a:t>education</a:t>
            </a:r>
            <a:r>
              <a:rPr lang="ru-RU" b="1" cap="small" dirty="0"/>
              <a:t> </a:t>
            </a:r>
            <a:r>
              <a:rPr lang="ru-RU" b="1" cap="small" dirty="0" err="1"/>
              <a:t>system</a:t>
            </a:r>
            <a:r>
              <a:rPr lang="ru-RU" b="1" cap="small" dirty="0"/>
              <a:t> </a:t>
            </a:r>
            <a:r>
              <a:rPr lang="ru-RU" b="1" cap="small" dirty="0" err="1"/>
              <a:t>in</a:t>
            </a:r>
            <a:r>
              <a:rPr lang="ru-RU" b="1" cap="small" dirty="0"/>
              <a:t> </a:t>
            </a:r>
            <a:r>
              <a:rPr lang="ru-RU" b="1" cap="small" dirty="0" err="1"/>
              <a:t>Kazakhstan</a:t>
            </a:r>
            <a:endParaRPr b="1" cap="small" dirty="0"/>
          </a:p>
          <a:p>
            <a:pPr algn="l"/>
            <a:r>
              <a:rPr lang="ru-RU" b="1" cap="small" dirty="0"/>
              <a:t>No.618052-EPP-1-2020-1LT-EPPKA2-CBHE-SP</a:t>
            </a:r>
            <a:endParaRPr b="1" cap="small" dirty="0"/>
          </a:p>
        </p:txBody>
      </p:sp>
      <p:pic>
        <p:nvPicPr>
          <p:cNvPr id="280" name="Google Shape;280;p14"/>
          <p:cNvPicPr preferRelativeResize="0"/>
          <p:nvPr/>
        </p:nvPicPr>
        <p:blipFill rotWithShape="1">
          <a:blip r:embed="rId3">
            <a:alphaModFix/>
          </a:blip>
          <a:srcRect/>
          <a:stretch/>
        </p:blipFill>
        <p:spPr>
          <a:xfrm>
            <a:off x="10463443" y="222413"/>
            <a:ext cx="1293019" cy="942975"/>
          </a:xfrm>
          <a:prstGeom prst="rect">
            <a:avLst/>
          </a:prstGeom>
          <a:noFill/>
          <a:ln>
            <a:noFill/>
          </a:ln>
        </p:spPr>
      </p:pic>
      <p:sp>
        <p:nvSpPr>
          <p:cNvPr id="281" name="Google Shape;281;p14"/>
          <p:cNvSpPr txBox="1"/>
          <p:nvPr/>
        </p:nvSpPr>
        <p:spPr>
          <a:xfrm>
            <a:off x="2292139" y="1642133"/>
            <a:ext cx="7574973" cy="1786868"/>
          </a:xfrm>
          <a:prstGeom prst="rect">
            <a:avLst/>
          </a:prstGeom>
          <a:noFill/>
          <a:ln>
            <a:noFill/>
          </a:ln>
        </p:spPr>
        <p:txBody>
          <a:bodyPr spcFirstLastPara="1" wrap="square" lIns="91425" tIns="45700" rIns="91425" bIns="45700" anchor="b" anchorCtr="0">
            <a:noAutofit/>
          </a:bodyPr>
          <a:lstStyle/>
          <a:p>
            <a:pPr lvl="0" algn="ctr">
              <a:lnSpc>
                <a:spcPct val="85000"/>
              </a:lnSpc>
              <a:buClr>
                <a:schemeClr val="dk1"/>
              </a:buClr>
              <a:buSzPts val="4000"/>
            </a:pPr>
            <a:r>
              <a:rPr lang="en-GB" sz="4000" b="1" dirty="0"/>
              <a:t>Application of qualitative research: rationale, research problem and research questions</a:t>
            </a:r>
            <a:r>
              <a:rPr lang="en-GB" sz="4000" dirty="0"/>
              <a:t> </a:t>
            </a:r>
            <a:endParaRPr lang="en-US" sz="4000" dirty="0">
              <a:latin typeface="Calibri" panose="020F0502020204030204" pitchFamily="34" charset="0"/>
              <a:ea typeface="Calibri"/>
              <a:cs typeface="Calibri" panose="020F0502020204030204" pitchFamily="34" charset="0"/>
              <a:sym typeface="Calibri"/>
            </a:endParaRPr>
          </a:p>
        </p:txBody>
      </p:sp>
      <p:sp>
        <p:nvSpPr>
          <p:cNvPr id="282" name="Google Shape;282;p14"/>
          <p:cNvSpPr txBox="1"/>
          <p:nvPr/>
        </p:nvSpPr>
        <p:spPr>
          <a:xfrm>
            <a:off x="1915004" y="4607563"/>
            <a:ext cx="8548439" cy="1538385"/>
          </a:xfrm>
          <a:prstGeom prst="rect">
            <a:avLst/>
          </a:prstGeom>
          <a:noFill/>
          <a:ln>
            <a:noFill/>
          </a:ln>
        </p:spPr>
        <p:txBody>
          <a:bodyPr spcFirstLastPara="1" wrap="square" lIns="91425" tIns="45700" rIns="91425" bIns="45700" anchor="t" anchorCtr="0">
            <a:noAutofit/>
          </a:bodyPr>
          <a:lstStyle/>
          <a:p>
            <a:pPr algn="ctr">
              <a:lnSpc>
                <a:spcPct val="90000"/>
              </a:lnSpc>
              <a:spcBef>
                <a:spcPts val="1400"/>
              </a:spcBef>
              <a:buClr>
                <a:schemeClr val="accent1"/>
              </a:buClr>
              <a:buSzPts val="1800"/>
            </a:pPr>
            <a:r>
              <a:rPr lang="en-US" sz="2000" b="1" dirty="0">
                <a:latin typeface="Calibri"/>
                <a:ea typeface="Calibri"/>
                <a:cs typeface="Calibri"/>
                <a:sym typeface="Calibri"/>
              </a:rPr>
              <a:t>Presenter: prof. Aurelija </a:t>
            </a:r>
            <a:r>
              <a:rPr lang="en-US" sz="2000" b="1" dirty="0" err="1">
                <a:latin typeface="Calibri"/>
                <a:ea typeface="Calibri"/>
                <a:cs typeface="Calibri"/>
                <a:sym typeface="Calibri"/>
              </a:rPr>
              <a:t>Blaževičienė</a:t>
            </a:r>
            <a:r>
              <a:rPr lang="en-US" sz="2000" b="1" dirty="0">
                <a:latin typeface="Calibri"/>
                <a:ea typeface="Calibri"/>
                <a:cs typeface="Calibri"/>
                <a:sym typeface="Calibri"/>
              </a:rPr>
              <a:t>, LSMU</a:t>
            </a:r>
          </a:p>
          <a:p>
            <a:pPr algn="ctr">
              <a:lnSpc>
                <a:spcPct val="90000"/>
              </a:lnSpc>
              <a:spcBef>
                <a:spcPts val="1400"/>
              </a:spcBef>
              <a:buClr>
                <a:schemeClr val="accent1"/>
              </a:buClr>
              <a:buSzPts val="1800"/>
            </a:pPr>
            <a:r>
              <a:rPr lang="en-US" sz="2000" b="1" dirty="0">
                <a:ea typeface="Calibri"/>
                <a:cs typeface="Calibri"/>
                <a:sym typeface="Calibri"/>
              </a:rPr>
              <a:t>Presenter: dr. </a:t>
            </a:r>
            <a:r>
              <a:rPr lang="en-GB" sz="2000" b="1" dirty="0" err="1">
                <a:latin typeface="Calibri"/>
                <a:ea typeface="Calibri"/>
                <a:cs typeface="Calibri"/>
              </a:rPr>
              <a:t>Thóra</a:t>
            </a:r>
            <a:r>
              <a:rPr lang="en-GB" sz="2000" b="1" dirty="0">
                <a:latin typeface="Calibri"/>
                <a:ea typeface="Calibri"/>
                <a:cs typeface="Calibri"/>
              </a:rPr>
              <a:t> B. </a:t>
            </a:r>
            <a:r>
              <a:rPr lang="en-GB" sz="2000" b="1" dirty="0" err="1">
                <a:latin typeface="Calibri"/>
                <a:ea typeface="Calibri"/>
                <a:cs typeface="Calibri"/>
              </a:rPr>
              <a:t>Hafsteinsdóttir</a:t>
            </a:r>
            <a:r>
              <a:rPr lang="en-US" sz="2000" b="1" dirty="0">
                <a:latin typeface="Calibri"/>
                <a:ea typeface="Calibri"/>
                <a:cs typeface="Calibri"/>
                <a:sym typeface="Calibri"/>
              </a:rPr>
              <a:t>, </a:t>
            </a:r>
            <a:r>
              <a:rPr lang="lt-LT" sz="2000" b="1" dirty="0">
                <a:latin typeface="Calibri"/>
                <a:ea typeface="Calibri"/>
                <a:cs typeface="Calibri"/>
              </a:rPr>
              <a:t>UMC </a:t>
            </a:r>
            <a:r>
              <a:rPr lang="lt-LT" sz="2000" b="1" dirty="0" err="1">
                <a:latin typeface="Calibri"/>
                <a:ea typeface="Calibri"/>
                <a:cs typeface="Calibri"/>
              </a:rPr>
              <a:t>Utrecht</a:t>
            </a:r>
            <a:r>
              <a:rPr lang="lt-LT" sz="2000" b="1" dirty="0">
                <a:latin typeface="Calibri"/>
                <a:ea typeface="Calibri"/>
                <a:cs typeface="Calibri"/>
              </a:rPr>
              <a:t> </a:t>
            </a:r>
            <a:endParaRPr lang="en-US" sz="2000" b="1" dirty="0">
              <a:latin typeface="Calibri"/>
              <a:ea typeface="Calibri"/>
              <a:cs typeface="Calibri"/>
            </a:endParaRPr>
          </a:p>
        </p:txBody>
      </p:sp>
      <p:pic>
        <p:nvPicPr>
          <p:cNvPr id="283" name="Google Shape;283;p14" descr="Text&#10;&#10;Description automatically generated"/>
          <p:cNvPicPr preferRelativeResize="0"/>
          <p:nvPr/>
        </p:nvPicPr>
        <p:blipFill rotWithShape="1">
          <a:blip r:embed="rId4">
            <a:alphaModFix/>
          </a:blip>
          <a:srcRect/>
          <a:stretch/>
        </p:blipFill>
        <p:spPr>
          <a:xfrm>
            <a:off x="149788" y="222413"/>
            <a:ext cx="1921669" cy="723900"/>
          </a:xfrm>
          <a:prstGeom prst="rect">
            <a:avLst/>
          </a:prstGeom>
          <a:noFill/>
          <a:ln>
            <a:noFill/>
          </a:ln>
        </p:spPr>
      </p:pic>
    </p:spTree>
    <p:extLst>
      <p:ext uri="{BB962C8B-B14F-4D97-AF65-F5344CB8AC3E}">
        <p14:creationId xmlns:p14="http://schemas.microsoft.com/office/powerpoint/2010/main" val="217962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46" y="1086208"/>
            <a:ext cx="12113776" cy="886742"/>
          </a:xfrm>
        </p:spPr>
        <p:txBody>
          <a:bodyPr>
            <a:normAutofit fontScale="90000"/>
          </a:bodyPr>
          <a:lstStyle/>
          <a:p>
            <a:r>
              <a:rPr lang="nl-NL" b="1" dirty="0" smtClean="0">
                <a:solidFill>
                  <a:schemeClr val="tx1"/>
                </a:solidFill>
              </a:rPr>
              <a:t>How do we </a:t>
            </a:r>
            <a:r>
              <a:rPr lang="nl-NL" b="1" dirty="0" err="1" smtClean="0">
                <a:solidFill>
                  <a:schemeClr val="tx1"/>
                </a:solidFill>
              </a:rPr>
              <a:t>decide</a:t>
            </a:r>
            <a:r>
              <a:rPr lang="nl-NL" b="1" dirty="0" smtClean="0">
                <a:solidFill>
                  <a:schemeClr val="tx1"/>
                </a:solidFill>
              </a:rPr>
              <a:t> </a:t>
            </a:r>
            <a:r>
              <a:rPr lang="nl-NL" b="1" dirty="0" err="1" smtClean="0">
                <a:solidFill>
                  <a:schemeClr val="tx1"/>
                </a:solidFill>
              </a:rPr>
              <a:t>which</a:t>
            </a:r>
            <a:r>
              <a:rPr lang="nl-NL" b="1" dirty="0" smtClean="0">
                <a:solidFill>
                  <a:schemeClr val="tx1"/>
                </a:solidFill>
              </a:rPr>
              <a:t> approach is </a:t>
            </a:r>
            <a:r>
              <a:rPr lang="nl-NL" b="1" dirty="0" err="1" smtClean="0">
                <a:solidFill>
                  <a:schemeClr val="tx1"/>
                </a:solidFill>
              </a:rPr>
              <a:t>appropriate</a:t>
            </a:r>
            <a:r>
              <a:rPr lang="nl-NL" b="1" dirty="0" smtClean="0">
                <a:solidFill>
                  <a:schemeClr val="tx1"/>
                </a:solidFill>
              </a:rPr>
              <a:t>? </a:t>
            </a:r>
            <a:br>
              <a:rPr lang="nl-NL" b="1" dirty="0" smtClean="0">
                <a:solidFill>
                  <a:schemeClr val="tx1"/>
                </a:solidFill>
              </a:rPr>
            </a:br>
            <a:endParaRPr lang="lt-LT" b="1" dirty="0">
              <a:solidFill>
                <a:schemeClr val="tx1"/>
              </a:solidFill>
            </a:endParaRPr>
          </a:p>
        </p:txBody>
      </p:sp>
      <p:graphicFrame>
        <p:nvGraphicFramePr>
          <p:cNvPr id="5" name="Tijdelijke aanduiding voor inhoud 4"/>
          <p:cNvGraphicFramePr>
            <a:graphicFrameLocks noGrp="1"/>
          </p:cNvGraphicFramePr>
          <p:nvPr>
            <p:ph sz="half" idx="2"/>
            <p:extLst>
              <p:ext uri="{D42A27DB-BD31-4B8C-83A1-F6EECF244321}">
                <p14:modId xmlns:p14="http://schemas.microsoft.com/office/powerpoint/2010/main" val="1533622094"/>
              </p:ext>
            </p:extLst>
          </p:nvPr>
        </p:nvGraphicFramePr>
        <p:xfrm>
          <a:off x="258946" y="2848396"/>
          <a:ext cx="11668716" cy="3587570"/>
        </p:xfrm>
        <a:graphic>
          <a:graphicData uri="http://schemas.openxmlformats.org/drawingml/2006/table">
            <a:tbl>
              <a:tblPr firstRow="1" bandRow="1">
                <a:tableStyleId>{5C22544A-7EE6-4342-B048-85BDC9FD1C3A}</a:tableStyleId>
              </a:tblPr>
              <a:tblGrid>
                <a:gridCol w="5834358">
                  <a:extLst>
                    <a:ext uri="{9D8B030D-6E8A-4147-A177-3AD203B41FA5}">
                      <a16:colId xmlns="" xmlns:a16="http://schemas.microsoft.com/office/drawing/2014/main" val="1083130857"/>
                    </a:ext>
                  </a:extLst>
                </a:gridCol>
                <a:gridCol w="5834358">
                  <a:extLst>
                    <a:ext uri="{9D8B030D-6E8A-4147-A177-3AD203B41FA5}">
                      <a16:colId xmlns="" xmlns:a16="http://schemas.microsoft.com/office/drawing/2014/main" val="697941627"/>
                    </a:ext>
                  </a:extLst>
                </a:gridCol>
              </a:tblGrid>
              <a:tr h="752930">
                <a:tc>
                  <a:txBody>
                    <a:bodyPr/>
                    <a:lstStyle/>
                    <a:p>
                      <a:r>
                        <a:rPr lang="nl-NL" sz="2800" dirty="0" err="1" smtClean="0">
                          <a:solidFill>
                            <a:schemeClr val="tx1"/>
                          </a:solidFill>
                        </a:rPr>
                        <a:t>Quantitative</a:t>
                      </a:r>
                      <a:r>
                        <a:rPr lang="nl-NL" sz="2800" baseline="0" dirty="0" smtClean="0">
                          <a:solidFill>
                            <a:schemeClr val="tx1"/>
                          </a:solidFill>
                        </a:rPr>
                        <a:t> approach </a:t>
                      </a:r>
                      <a:endParaRPr lang="nl-N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nl-NL" sz="3200" dirty="0" err="1" smtClean="0">
                          <a:solidFill>
                            <a:schemeClr val="tx1"/>
                          </a:solidFill>
                        </a:rPr>
                        <a:t>Qualitative</a:t>
                      </a:r>
                      <a:r>
                        <a:rPr lang="nl-NL" sz="3200" dirty="0" smtClean="0">
                          <a:solidFill>
                            <a:schemeClr val="tx1"/>
                          </a:solidFill>
                        </a:rPr>
                        <a:t> approach</a:t>
                      </a:r>
                      <a:endParaRPr lang="nl-NL"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3984595202"/>
                  </a:ext>
                </a:extLst>
              </a:tr>
              <a:tr h="2399728">
                <a:tc>
                  <a:txBody>
                    <a:bodyPr/>
                    <a:lstStyle/>
                    <a:p>
                      <a:r>
                        <a:rPr lang="en-US" sz="2000" dirty="0" smtClean="0">
                          <a:solidFill>
                            <a:schemeClr val="tx1"/>
                          </a:solidFill>
                        </a:rPr>
                        <a:t>Is your question focusing on </a:t>
                      </a:r>
                      <a:r>
                        <a:rPr lang="en-US" sz="2000" b="1" i="1" dirty="0" smtClean="0">
                          <a:solidFill>
                            <a:srgbClr val="C00000"/>
                          </a:solidFill>
                        </a:rPr>
                        <a:t>how many patients </a:t>
                      </a:r>
                      <a:r>
                        <a:rPr lang="en-US" sz="2000" dirty="0" smtClean="0">
                          <a:solidFill>
                            <a:schemeClr val="tx1"/>
                          </a:solidFill>
                        </a:rPr>
                        <a:t>have a certain health problem?</a:t>
                      </a:r>
                    </a:p>
                    <a:p>
                      <a:r>
                        <a:rPr lang="en-US" sz="2000" dirty="0" smtClean="0">
                          <a:solidFill>
                            <a:schemeClr val="tx1"/>
                          </a:solidFill>
                        </a:rPr>
                        <a:t>Is your question focusing on </a:t>
                      </a:r>
                      <a:r>
                        <a:rPr lang="en-US" sz="2000" b="1" i="1" dirty="0" smtClean="0">
                          <a:solidFill>
                            <a:srgbClr val="C00000"/>
                          </a:solidFill>
                        </a:rPr>
                        <a:t>effects of specific therapy</a:t>
                      </a:r>
                      <a:r>
                        <a:rPr lang="en-US" sz="2000" dirty="0" smtClean="0">
                          <a:solidFill>
                            <a:schemeClr val="tx1"/>
                          </a:solidFill>
                        </a:rPr>
                        <a:t>?</a:t>
                      </a:r>
                    </a:p>
                    <a:p>
                      <a:r>
                        <a:rPr lang="en-US" sz="2000" dirty="0" smtClean="0">
                          <a:solidFill>
                            <a:schemeClr val="tx1"/>
                          </a:solidFill>
                        </a:rPr>
                        <a:t>What is the </a:t>
                      </a:r>
                      <a:r>
                        <a:rPr lang="en-US" sz="2000" b="1" i="1" dirty="0" smtClean="0">
                          <a:solidFill>
                            <a:srgbClr val="C00000"/>
                          </a:solidFill>
                        </a:rPr>
                        <a:t>effect of task oriented training </a:t>
                      </a:r>
                      <a:r>
                        <a:rPr lang="en-US" sz="2000" i="1" dirty="0" smtClean="0">
                          <a:solidFill>
                            <a:schemeClr val="tx1"/>
                          </a:solidFill>
                        </a:rPr>
                        <a:t>on functional status of patients with stroke</a:t>
                      </a:r>
                      <a:r>
                        <a:rPr lang="en-US" sz="2000" dirty="0" smtClean="0">
                          <a:solidFill>
                            <a:schemeClr val="tx1"/>
                          </a:solidFill>
                        </a:rPr>
                        <a:t>?</a:t>
                      </a:r>
                    </a:p>
                    <a:p>
                      <a:r>
                        <a:rPr lang="en-US" sz="2000" dirty="0" smtClean="0">
                          <a:solidFill>
                            <a:schemeClr val="tx1"/>
                          </a:solidFill>
                        </a:rPr>
                        <a:t>Are practice nurses better than GPs at removing ear wax?</a:t>
                      </a:r>
                    </a:p>
                    <a:p>
                      <a:endParaRPr lang="nl-NL"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NL" sz="2000" dirty="0" smtClean="0">
                          <a:solidFill>
                            <a:schemeClr val="tx1"/>
                          </a:solidFill>
                        </a:rPr>
                        <a:t>Is </a:t>
                      </a:r>
                      <a:r>
                        <a:rPr lang="nl-NL" sz="2000" dirty="0" err="1" smtClean="0">
                          <a:solidFill>
                            <a:schemeClr val="tx1"/>
                          </a:solidFill>
                        </a:rPr>
                        <a:t>your</a:t>
                      </a:r>
                      <a:r>
                        <a:rPr lang="nl-NL" sz="2000" dirty="0" smtClean="0">
                          <a:solidFill>
                            <a:schemeClr val="tx1"/>
                          </a:solidFill>
                        </a:rPr>
                        <a:t> question </a:t>
                      </a:r>
                      <a:r>
                        <a:rPr lang="nl-NL" sz="2000" dirty="0" err="1" smtClean="0">
                          <a:solidFill>
                            <a:schemeClr val="tx1"/>
                          </a:solidFill>
                        </a:rPr>
                        <a:t>about</a:t>
                      </a:r>
                      <a:r>
                        <a:rPr lang="nl-NL" sz="2000" dirty="0" smtClean="0">
                          <a:solidFill>
                            <a:schemeClr val="tx1"/>
                          </a:solidFill>
                        </a:rPr>
                        <a:t> </a:t>
                      </a:r>
                      <a:r>
                        <a:rPr lang="nl-NL" sz="2000" b="1" i="1" dirty="0" err="1" smtClean="0">
                          <a:solidFill>
                            <a:srgbClr val="C00000"/>
                          </a:solidFill>
                        </a:rPr>
                        <a:t>how</a:t>
                      </a:r>
                      <a:r>
                        <a:rPr lang="nl-NL" sz="2000" b="1" i="1" dirty="0" smtClean="0">
                          <a:solidFill>
                            <a:srgbClr val="C00000"/>
                          </a:solidFill>
                        </a:rPr>
                        <a:t> </a:t>
                      </a:r>
                      <a:r>
                        <a:rPr lang="nl-NL" sz="2000" b="1" i="1" dirty="0" err="1" smtClean="0">
                          <a:solidFill>
                            <a:srgbClr val="C00000"/>
                          </a:solidFill>
                        </a:rPr>
                        <a:t>patients</a:t>
                      </a:r>
                      <a:r>
                        <a:rPr lang="nl-NL" sz="2000" b="1" i="1" dirty="0" smtClean="0">
                          <a:solidFill>
                            <a:srgbClr val="C00000"/>
                          </a:solidFill>
                        </a:rPr>
                        <a:t> </a:t>
                      </a:r>
                      <a:r>
                        <a:rPr lang="nl-NL" sz="2000" b="1" i="1" dirty="0" err="1" smtClean="0">
                          <a:solidFill>
                            <a:srgbClr val="C00000"/>
                          </a:solidFill>
                        </a:rPr>
                        <a:t>experience</a:t>
                      </a:r>
                      <a:r>
                        <a:rPr lang="nl-NL" sz="2000" b="1" i="1" dirty="0" smtClean="0">
                          <a:solidFill>
                            <a:srgbClr val="C00000"/>
                          </a:solidFill>
                        </a:rPr>
                        <a:t> </a:t>
                      </a:r>
                      <a:r>
                        <a:rPr lang="nl-NL" sz="2000" dirty="0" err="1" smtClean="0">
                          <a:solidFill>
                            <a:schemeClr val="tx1"/>
                          </a:solidFill>
                        </a:rPr>
                        <a:t>certain</a:t>
                      </a:r>
                      <a:r>
                        <a:rPr lang="nl-NL" sz="2000" dirty="0" smtClean="0">
                          <a:solidFill>
                            <a:schemeClr val="tx1"/>
                          </a:solidFill>
                        </a:rPr>
                        <a:t> </a:t>
                      </a:r>
                      <a:r>
                        <a:rPr lang="nl-NL" sz="2000" dirty="0" err="1" smtClean="0">
                          <a:solidFill>
                            <a:schemeClr val="tx1"/>
                          </a:solidFill>
                        </a:rPr>
                        <a:t>illness</a:t>
                      </a:r>
                      <a:r>
                        <a:rPr lang="nl-NL" sz="2000" dirty="0" smtClean="0">
                          <a:solidFill>
                            <a:schemeClr val="tx1"/>
                          </a:solidFill>
                        </a:rPr>
                        <a:t>?</a:t>
                      </a:r>
                    </a:p>
                    <a:p>
                      <a:r>
                        <a:rPr lang="nl-NL" sz="2000" dirty="0" smtClean="0">
                          <a:solidFill>
                            <a:schemeClr val="tx1"/>
                          </a:solidFill>
                        </a:rPr>
                        <a:t>Is </a:t>
                      </a:r>
                      <a:r>
                        <a:rPr lang="nl-NL" sz="2000" dirty="0" err="1" smtClean="0">
                          <a:solidFill>
                            <a:schemeClr val="tx1"/>
                          </a:solidFill>
                        </a:rPr>
                        <a:t>your</a:t>
                      </a:r>
                      <a:r>
                        <a:rPr lang="nl-NL" sz="2000" dirty="0" smtClean="0">
                          <a:solidFill>
                            <a:schemeClr val="tx1"/>
                          </a:solidFill>
                        </a:rPr>
                        <a:t> question</a:t>
                      </a:r>
                      <a:r>
                        <a:rPr lang="nl-NL" sz="2000" baseline="0" dirty="0" smtClean="0">
                          <a:solidFill>
                            <a:schemeClr val="tx1"/>
                          </a:solidFill>
                        </a:rPr>
                        <a:t> </a:t>
                      </a:r>
                      <a:r>
                        <a:rPr lang="nl-NL" sz="2000" baseline="0" dirty="0" err="1" smtClean="0">
                          <a:solidFill>
                            <a:schemeClr val="tx1"/>
                          </a:solidFill>
                        </a:rPr>
                        <a:t>about</a:t>
                      </a:r>
                      <a:r>
                        <a:rPr lang="nl-NL" sz="2000" baseline="0" dirty="0" smtClean="0">
                          <a:solidFill>
                            <a:schemeClr val="tx1"/>
                          </a:solidFill>
                        </a:rPr>
                        <a:t> </a:t>
                      </a:r>
                      <a:r>
                        <a:rPr lang="nl-NL" sz="2000" baseline="0" dirty="0" err="1" smtClean="0">
                          <a:solidFill>
                            <a:schemeClr val="tx1"/>
                          </a:solidFill>
                        </a:rPr>
                        <a:t>how</a:t>
                      </a:r>
                      <a:r>
                        <a:rPr lang="nl-NL" sz="2000" baseline="0" dirty="0" smtClean="0">
                          <a:solidFill>
                            <a:schemeClr val="tx1"/>
                          </a:solidFill>
                        </a:rPr>
                        <a:t> </a:t>
                      </a:r>
                      <a:r>
                        <a:rPr lang="nl-NL" sz="2000" baseline="0" dirty="0" err="1" smtClean="0">
                          <a:solidFill>
                            <a:schemeClr val="tx1"/>
                          </a:solidFill>
                        </a:rPr>
                        <a:t>it</a:t>
                      </a:r>
                      <a:r>
                        <a:rPr lang="nl-NL" sz="2000" baseline="0" dirty="0" smtClean="0">
                          <a:solidFill>
                            <a:schemeClr val="tx1"/>
                          </a:solidFill>
                        </a:rPr>
                        <a:t> is </a:t>
                      </a:r>
                      <a:r>
                        <a:rPr lang="nl-NL" sz="2000" i="1" baseline="0" dirty="0" err="1" smtClean="0">
                          <a:solidFill>
                            <a:schemeClr val="tx1"/>
                          </a:solidFill>
                        </a:rPr>
                        <a:t>to</a:t>
                      </a:r>
                      <a:r>
                        <a:rPr lang="nl-NL" sz="2000" i="1" baseline="0" dirty="0" smtClean="0">
                          <a:solidFill>
                            <a:schemeClr val="tx1"/>
                          </a:solidFill>
                        </a:rPr>
                        <a:t> </a:t>
                      </a:r>
                      <a:r>
                        <a:rPr lang="nl-NL" sz="2000" b="1" i="1" baseline="0" dirty="0" smtClean="0">
                          <a:solidFill>
                            <a:srgbClr val="C00000"/>
                          </a:solidFill>
                        </a:rPr>
                        <a:t>live </a:t>
                      </a:r>
                      <a:r>
                        <a:rPr lang="nl-NL" sz="2000" b="1" i="1" baseline="0" dirty="0" err="1" smtClean="0">
                          <a:solidFill>
                            <a:srgbClr val="C00000"/>
                          </a:solidFill>
                        </a:rPr>
                        <a:t>with</a:t>
                      </a:r>
                      <a:r>
                        <a:rPr lang="nl-NL" sz="2000" b="1" i="1" baseline="0" dirty="0" smtClean="0">
                          <a:solidFill>
                            <a:srgbClr val="C00000"/>
                          </a:solidFill>
                        </a:rPr>
                        <a:t> </a:t>
                      </a:r>
                      <a:r>
                        <a:rPr lang="nl-NL" sz="2000" b="1" i="1" baseline="0" dirty="0" err="1" smtClean="0">
                          <a:solidFill>
                            <a:srgbClr val="C00000"/>
                          </a:solidFill>
                        </a:rPr>
                        <a:t>cancer</a:t>
                      </a:r>
                      <a:r>
                        <a:rPr lang="nl-NL" sz="2000" baseline="0" dirty="0" smtClean="0">
                          <a:solidFill>
                            <a:schemeClr val="tx1"/>
                          </a:solidFill>
                        </a:rPr>
                        <a:t>?</a:t>
                      </a:r>
                    </a:p>
                    <a:p>
                      <a:r>
                        <a:rPr lang="nl-NL" sz="2000" baseline="0" dirty="0" smtClean="0">
                          <a:solidFill>
                            <a:schemeClr val="tx1"/>
                          </a:solidFill>
                        </a:rPr>
                        <a:t>How do </a:t>
                      </a:r>
                      <a:r>
                        <a:rPr lang="nl-NL" sz="2000" baseline="0" dirty="0" err="1" smtClean="0">
                          <a:solidFill>
                            <a:schemeClr val="tx1"/>
                          </a:solidFill>
                        </a:rPr>
                        <a:t>stroke</a:t>
                      </a:r>
                      <a:r>
                        <a:rPr lang="nl-NL" sz="2000" baseline="0" dirty="0" smtClean="0">
                          <a:solidFill>
                            <a:schemeClr val="tx1"/>
                          </a:solidFill>
                        </a:rPr>
                        <a:t> </a:t>
                      </a:r>
                      <a:r>
                        <a:rPr lang="nl-NL" sz="2000" baseline="0" dirty="0" err="1" smtClean="0">
                          <a:solidFill>
                            <a:schemeClr val="tx1"/>
                          </a:solidFill>
                        </a:rPr>
                        <a:t>patients</a:t>
                      </a:r>
                      <a:r>
                        <a:rPr lang="nl-NL" sz="2000" baseline="0" dirty="0" smtClean="0">
                          <a:solidFill>
                            <a:schemeClr val="tx1"/>
                          </a:solidFill>
                        </a:rPr>
                        <a:t> </a:t>
                      </a:r>
                      <a:r>
                        <a:rPr lang="nl-NL" sz="2000" b="1" i="1" baseline="0" dirty="0" err="1" smtClean="0">
                          <a:solidFill>
                            <a:srgbClr val="C00000"/>
                          </a:solidFill>
                        </a:rPr>
                        <a:t>experience</a:t>
                      </a:r>
                      <a:r>
                        <a:rPr lang="nl-NL" sz="2000" b="1" i="1" baseline="0" dirty="0" smtClean="0">
                          <a:solidFill>
                            <a:srgbClr val="C00000"/>
                          </a:solidFill>
                        </a:rPr>
                        <a:t> living </a:t>
                      </a:r>
                      <a:r>
                        <a:rPr lang="nl-NL" sz="2000" b="1" i="1" baseline="0" dirty="0" err="1" smtClean="0">
                          <a:solidFill>
                            <a:srgbClr val="C00000"/>
                          </a:solidFill>
                        </a:rPr>
                        <a:t>with</a:t>
                      </a:r>
                      <a:r>
                        <a:rPr lang="nl-NL" sz="2000" b="1" i="1" baseline="0" dirty="0" smtClean="0">
                          <a:solidFill>
                            <a:srgbClr val="C00000"/>
                          </a:solidFill>
                        </a:rPr>
                        <a:t> </a:t>
                      </a:r>
                      <a:r>
                        <a:rPr lang="nl-NL" sz="2000" b="1" i="1" baseline="0" dirty="0" err="1" smtClean="0">
                          <a:solidFill>
                            <a:srgbClr val="C00000"/>
                          </a:solidFill>
                        </a:rPr>
                        <a:t>stroke</a:t>
                      </a:r>
                      <a:r>
                        <a:rPr lang="nl-NL" sz="2000" baseline="0" dirty="0" smtClean="0">
                          <a:solidFill>
                            <a:srgbClr val="002060"/>
                          </a:solidFill>
                        </a:rPr>
                        <a:t>?</a:t>
                      </a:r>
                      <a:endParaRPr lang="nl-NL"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3504048"/>
                  </a:ext>
                </a:extLst>
              </a:tr>
            </a:tbl>
          </a:graphicData>
        </a:graphic>
      </p:graphicFrame>
      <p:sp>
        <p:nvSpPr>
          <p:cNvPr id="7" name="Rechthoek 6"/>
          <p:cNvSpPr/>
          <p:nvPr/>
        </p:nvSpPr>
        <p:spPr>
          <a:xfrm>
            <a:off x="72831" y="1746374"/>
            <a:ext cx="11854831" cy="830997"/>
          </a:xfrm>
          <a:prstGeom prst="rect">
            <a:avLst/>
          </a:prstGeom>
          <a:ln w="76200">
            <a:solidFill>
              <a:srgbClr val="CC0000"/>
            </a:solidFill>
          </a:ln>
        </p:spPr>
        <p:txBody>
          <a:bodyPr wrap="square">
            <a:spAutoFit/>
          </a:bodyPr>
          <a:lstStyle/>
          <a:p>
            <a:r>
              <a:rPr lang="en-US" sz="2400" dirty="0"/>
              <a:t>Based on the </a:t>
            </a:r>
            <a:r>
              <a:rPr lang="en-US" sz="2400" b="1" i="1" dirty="0" smtClean="0">
                <a:solidFill>
                  <a:srgbClr val="C00000"/>
                </a:solidFill>
              </a:rPr>
              <a:t>Research </a:t>
            </a:r>
            <a:r>
              <a:rPr lang="en-US" sz="2400" b="1" i="1" dirty="0">
                <a:solidFill>
                  <a:srgbClr val="C00000"/>
                </a:solidFill>
              </a:rPr>
              <a:t>Q</a:t>
            </a:r>
            <a:r>
              <a:rPr lang="en-US" sz="2400" b="1" i="1" dirty="0" smtClean="0">
                <a:solidFill>
                  <a:srgbClr val="C00000"/>
                </a:solidFill>
              </a:rPr>
              <a:t>uestion </a:t>
            </a:r>
            <a:r>
              <a:rPr lang="en-US" sz="2400" dirty="0" smtClean="0"/>
              <a:t>you want ask → </a:t>
            </a:r>
            <a:r>
              <a:rPr lang="en-US" sz="2400" dirty="0"/>
              <a:t>you choose the appropriate </a:t>
            </a:r>
            <a:r>
              <a:rPr lang="en-US" sz="2400" b="1" i="1" dirty="0">
                <a:solidFill>
                  <a:srgbClr val="C00000"/>
                </a:solidFill>
              </a:rPr>
              <a:t>approach</a:t>
            </a:r>
            <a:r>
              <a:rPr lang="en-US" sz="2400" dirty="0"/>
              <a:t> </a:t>
            </a:r>
            <a:r>
              <a:rPr lang="en-US" sz="2400" dirty="0" smtClean="0"/>
              <a:t>&amp; </a:t>
            </a:r>
            <a:r>
              <a:rPr lang="en-US" sz="2400" b="1" i="1" dirty="0">
                <a:solidFill>
                  <a:srgbClr val="C00000"/>
                </a:solidFill>
              </a:rPr>
              <a:t>design</a:t>
            </a:r>
            <a:r>
              <a:rPr lang="en-US" sz="2400" dirty="0"/>
              <a:t> for your research.</a:t>
            </a:r>
          </a:p>
        </p:txBody>
      </p:sp>
    </p:spTree>
    <p:extLst>
      <p:ext uri="{BB962C8B-B14F-4D97-AF65-F5344CB8AC3E}">
        <p14:creationId xmlns:p14="http://schemas.microsoft.com/office/powerpoint/2010/main" val="26263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4"/>
            <a:ext cx="10058400" cy="911018"/>
          </a:xfrm>
        </p:spPr>
        <p:txBody>
          <a:bodyPr/>
          <a:lstStyle/>
          <a:p>
            <a:r>
              <a:rPr lang="nl-NL" b="1" dirty="0" err="1" smtClean="0">
                <a:solidFill>
                  <a:schemeClr val="tx1"/>
                </a:solidFill>
              </a:rPr>
              <a:t>Qualitative</a:t>
            </a:r>
            <a:r>
              <a:rPr lang="nl-NL" b="1" dirty="0" smtClean="0">
                <a:solidFill>
                  <a:schemeClr val="tx1"/>
                </a:solidFill>
              </a:rPr>
              <a:t> approaches</a:t>
            </a:r>
            <a:endParaRPr lang="nl-NL" b="1" dirty="0">
              <a:solidFill>
                <a:schemeClr val="tx1"/>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2800924642"/>
              </p:ext>
            </p:extLst>
          </p:nvPr>
        </p:nvGraphicFramePr>
        <p:xfrm>
          <a:off x="79032" y="1481593"/>
          <a:ext cx="5876706" cy="4155215"/>
        </p:xfrm>
        <a:graphic>
          <a:graphicData uri="http://schemas.openxmlformats.org/drawingml/2006/table">
            <a:tbl>
              <a:tblPr firstRow="1" bandRow="1">
                <a:tableStyleId>{5C22544A-7EE6-4342-B048-85BDC9FD1C3A}</a:tableStyleId>
              </a:tblPr>
              <a:tblGrid>
                <a:gridCol w="5876706">
                  <a:extLst>
                    <a:ext uri="{9D8B030D-6E8A-4147-A177-3AD203B41FA5}">
                      <a16:colId xmlns="" xmlns:a16="http://schemas.microsoft.com/office/drawing/2014/main" val="2954136796"/>
                    </a:ext>
                  </a:extLst>
                </a:gridCol>
              </a:tblGrid>
              <a:tr h="271998">
                <a:tc>
                  <a:txBody>
                    <a:bodyPr/>
                    <a:lstStyle/>
                    <a:p>
                      <a:pPr algn="ctr"/>
                      <a:r>
                        <a:rPr lang="nl-NL" dirty="0" err="1" smtClean="0">
                          <a:solidFill>
                            <a:schemeClr val="tx1"/>
                          </a:solidFill>
                        </a:rPr>
                        <a:t>Qualitative</a:t>
                      </a:r>
                      <a:r>
                        <a:rPr lang="nl-NL" baseline="0" dirty="0" smtClean="0">
                          <a:solidFill>
                            <a:schemeClr val="tx1"/>
                          </a:solidFill>
                        </a:rPr>
                        <a:t> Approach</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63679658"/>
                  </a:ext>
                </a:extLst>
              </a:tr>
              <a:tr h="3789455">
                <a:tc>
                  <a:txBody>
                    <a:bodyPr/>
                    <a:lstStyle/>
                    <a:p>
                      <a:pPr marL="285750" indent="-285750">
                        <a:buFont typeface="Arial" panose="020B0604020202020204" pitchFamily="34" charset="0"/>
                        <a:buChar char="•"/>
                      </a:pPr>
                      <a:r>
                        <a:rPr lang="nl-NL" dirty="0" smtClean="0">
                          <a:solidFill>
                            <a:schemeClr val="tx1"/>
                          </a:solidFill>
                        </a:rPr>
                        <a:t>Approach</a:t>
                      </a:r>
                      <a:r>
                        <a:rPr lang="nl-NL" baseline="0" dirty="0" smtClean="0">
                          <a:solidFill>
                            <a:schemeClr val="tx1"/>
                          </a:solidFill>
                        </a:rPr>
                        <a:t>: </a:t>
                      </a:r>
                      <a:r>
                        <a:rPr lang="nl-NL" baseline="0" dirty="0" err="1" smtClean="0">
                          <a:solidFill>
                            <a:schemeClr val="tx1"/>
                          </a:solidFill>
                        </a:rPr>
                        <a:t>typically</a:t>
                      </a:r>
                      <a:r>
                        <a:rPr lang="nl-NL" baseline="0" dirty="0" smtClean="0">
                          <a:solidFill>
                            <a:schemeClr val="tx1"/>
                          </a:solidFill>
                        </a:rPr>
                        <a:t> </a:t>
                      </a:r>
                      <a:r>
                        <a:rPr lang="nl-NL" baseline="0" dirty="0" err="1" smtClean="0">
                          <a:solidFill>
                            <a:schemeClr val="tx1"/>
                          </a:solidFill>
                        </a:rPr>
                        <a:t>inductive</a:t>
                      </a:r>
                      <a:r>
                        <a:rPr lang="nl-NL" baseline="0" dirty="0" smtClean="0">
                          <a:solidFill>
                            <a:schemeClr val="tx1"/>
                          </a:solidFill>
                        </a:rPr>
                        <a:t>, </a:t>
                      </a:r>
                      <a:r>
                        <a:rPr lang="nl-NL" dirty="0" smtClean="0">
                          <a:solidFill>
                            <a:schemeClr val="tx1"/>
                          </a:solidFill>
                        </a:rPr>
                        <a:t>Focus on </a:t>
                      </a:r>
                      <a:r>
                        <a:rPr lang="nl-NL" dirty="0" err="1" smtClean="0">
                          <a:solidFill>
                            <a:schemeClr val="tx1"/>
                          </a:solidFill>
                        </a:rPr>
                        <a:t>the</a:t>
                      </a:r>
                      <a:r>
                        <a:rPr lang="nl-NL" dirty="0" smtClean="0">
                          <a:solidFill>
                            <a:schemeClr val="tx1"/>
                          </a:solidFill>
                        </a:rPr>
                        <a:t> </a:t>
                      </a:r>
                      <a:r>
                        <a:rPr lang="nl-NL" dirty="0" err="1" smtClean="0">
                          <a:solidFill>
                            <a:schemeClr val="tx1"/>
                          </a:solidFill>
                        </a:rPr>
                        <a:t>quality</a:t>
                      </a:r>
                      <a:r>
                        <a:rPr lang="nl-NL" dirty="0" smtClean="0">
                          <a:solidFill>
                            <a:schemeClr val="tx1"/>
                          </a:solidFill>
                        </a:rPr>
                        <a:t> of </a:t>
                      </a:r>
                      <a:r>
                        <a:rPr lang="nl-NL" dirty="0" err="1" smtClean="0">
                          <a:solidFill>
                            <a:schemeClr val="tx1"/>
                          </a:solidFill>
                        </a:rPr>
                        <a:t>phenomenon</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Goals:</a:t>
                      </a:r>
                      <a:r>
                        <a:rPr lang="nl-NL" baseline="0" dirty="0" smtClean="0">
                          <a:solidFill>
                            <a:schemeClr val="tx1"/>
                          </a:solidFill>
                        </a:rPr>
                        <a:t> Depth, </a:t>
                      </a:r>
                      <a:r>
                        <a:rPr lang="nl-NL" baseline="0" dirty="0" err="1" smtClean="0">
                          <a:solidFill>
                            <a:schemeClr val="tx1"/>
                          </a:solidFill>
                        </a:rPr>
                        <a:t>generate</a:t>
                      </a:r>
                      <a:r>
                        <a:rPr lang="nl-NL" baseline="0" dirty="0" smtClean="0">
                          <a:solidFill>
                            <a:schemeClr val="tx1"/>
                          </a:solidFill>
                        </a:rPr>
                        <a:t> hypotheses. </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Research </a:t>
                      </a:r>
                      <a:r>
                        <a:rPr lang="nl-NL" dirty="0" err="1" smtClean="0">
                          <a:solidFill>
                            <a:schemeClr val="tx1"/>
                          </a:solidFill>
                        </a:rPr>
                        <a:t>Questions</a:t>
                      </a:r>
                      <a:r>
                        <a:rPr lang="nl-NL" dirty="0" smtClean="0">
                          <a:solidFill>
                            <a:schemeClr val="tx1"/>
                          </a:solidFill>
                        </a:rPr>
                        <a:t>:</a:t>
                      </a:r>
                      <a:r>
                        <a:rPr lang="nl-NL" baseline="0" dirty="0" smtClean="0">
                          <a:solidFill>
                            <a:schemeClr val="tx1"/>
                          </a:solidFill>
                        </a:rPr>
                        <a:t> </a:t>
                      </a:r>
                      <a:r>
                        <a:rPr lang="nl-NL" dirty="0" smtClean="0">
                          <a:solidFill>
                            <a:schemeClr val="tx1"/>
                          </a:solidFill>
                        </a:rPr>
                        <a:t>Open – focus on </a:t>
                      </a:r>
                      <a:r>
                        <a:rPr lang="nl-NL" dirty="0" err="1" smtClean="0">
                          <a:solidFill>
                            <a:schemeClr val="tx1"/>
                          </a:solidFill>
                        </a:rPr>
                        <a:t>experiences</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Small samples of </a:t>
                      </a:r>
                      <a:r>
                        <a:rPr lang="nl-NL" dirty="0" err="1" smtClean="0">
                          <a:solidFill>
                            <a:schemeClr val="tx1"/>
                          </a:solidFill>
                        </a:rPr>
                        <a:t>participants</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Sampling:</a:t>
                      </a:r>
                      <a:r>
                        <a:rPr lang="nl-NL" baseline="0" dirty="0" smtClean="0">
                          <a:solidFill>
                            <a:schemeClr val="tx1"/>
                          </a:solidFill>
                        </a:rPr>
                        <a:t> </a:t>
                      </a:r>
                      <a:r>
                        <a:rPr lang="nl-NL" baseline="0" dirty="0" err="1" smtClean="0">
                          <a:solidFill>
                            <a:schemeClr val="tx1"/>
                          </a:solidFill>
                        </a:rPr>
                        <a:t>purposeful</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Interviews (</a:t>
                      </a:r>
                      <a:r>
                        <a:rPr lang="nl-NL" dirty="0" err="1" smtClean="0">
                          <a:solidFill>
                            <a:schemeClr val="tx1"/>
                          </a:solidFill>
                        </a:rPr>
                        <a:t>semi-structured</a:t>
                      </a:r>
                      <a:r>
                        <a:rPr lang="nl-NL" dirty="0" smtClean="0">
                          <a:solidFill>
                            <a:schemeClr val="tx1"/>
                          </a:solidFill>
                        </a:rPr>
                        <a:t>, open,</a:t>
                      </a:r>
                      <a:r>
                        <a:rPr lang="nl-NL" baseline="0" dirty="0" smtClean="0">
                          <a:solidFill>
                            <a:schemeClr val="tx1"/>
                          </a:solidFill>
                        </a:rPr>
                        <a:t> in-</a:t>
                      </a:r>
                      <a:r>
                        <a:rPr lang="nl-NL" baseline="0" dirty="0" err="1" smtClean="0">
                          <a:solidFill>
                            <a:schemeClr val="tx1"/>
                          </a:solidFill>
                        </a:rPr>
                        <a:t>depth</a:t>
                      </a:r>
                      <a:r>
                        <a:rPr lang="nl-NL" baseline="0" dirty="0" smtClean="0">
                          <a:solidFill>
                            <a:schemeClr val="tx1"/>
                          </a:solidFill>
                        </a:rPr>
                        <a:t> interviews), focus </a:t>
                      </a:r>
                      <a:r>
                        <a:rPr lang="nl-NL" baseline="0" dirty="0" err="1" smtClean="0">
                          <a:solidFill>
                            <a:schemeClr val="tx1"/>
                          </a:solidFill>
                        </a:rPr>
                        <a:t>group</a:t>
                      </a:r>
                      <a:r>
                        <a:rPr lang="nl-NL" baseline="0" dirty="0" smtClean="0">
                          <a:solidFill>
                            <a:schemeClr val="tx1"/>
                          </a:solidFill>
                        </a:rPr>
                        <a:t> interviews</a:t>
                      </a:r>
                      <a:r>
                        <a:rPr lang="nl-NL" dirty="0" smtClean="0">
                          <a:solidFill>
                            <a:schemeClr val="tx1"/>
                          </a:solidFill>
                        </a:rPr>
                        <a:t>, </a:t>
                      </a:r>
                      <a:r>
                        <a:rPr lang="nl-NL" dirty="0" err="1" smtClean="0">
                          <a:solidFill>
                            <a:schemeClr val="tx1"/>
                          </a:solidFill>
                        </a:rPr>
                        <a:t>observation</a:t>
                      </a:r>
                      <a:r>
                        <a:rPr lang="nl-NL" dirty="0" smtClean="0">
                          <a:solidFill>
                            <a:schemeClr val="tx1"/>
                          </a:solidFill>
                        </a:rPr>
                        <a:t>, document, audio-visual</a:t>
                      </a:r>
                      <a:r>
                        <a:rPr lang="nl-NL" baseline="0" dirty="0" smtClean="0">
                          <a:solidFill>
                            <a:schemeClr val="tx1"/>
                          </a:solidFill>
                        </a:rPr>
                        <a:t> data</a:t>
                      </a:r>
                    </a:p>
                    <a:p>
                      <a:pPr marL="285750" indent="-285750">
                        <a:buFont typeface="Arial" panose="020B0604020202020204" pitchFamily="34" charset="0"/>
                        <a:buChar char="•"/>
                      </a:pPr>
                      <a:r>
                        <a:rPr lang="nl-NL" baseline="0" dirty="0" smtClean="0">
                          <a:solidFill>
                            <a:schemeClr val="tx1"/>
                          </a:solidFill>
                        </a:rPr>
                        <a:t>Analysis: </a:t>
                      </a:r>
                      <a:r>
                        <a:rPr lang="nl-NL" baseline="0" dirty="0" err="1" smtClean="0">
                          <a:solidFill>
                            <a:schemeClr val="tx1"/>
                          </a:solidFill>
                        </a:rPr>
                        <a:t>iterastive</a:t>
                      </a:r>
                      <a:r>
                        <a:rPr lang="nl-NL" baseline="0" dirty="0" smtClean="0">
                          <a:solidFill>
                            <a:schemeClr val="tx1"/>
                          </a:solidFill>
                        </a:rPr>
                        <a:t> </a:t>
                      </a:r>
                      <a:r>
                        <a:rPr lang="nl-NL" baseline="0" dirty="0" err="1" smtClean="0">
                          <a:solidFill>
                            <a:schemeClr val="tx1"/>
                          </a:solidFill>
                        </a:rPr>
                        <a:t>interpretation</a:t>
                      </a:r>
                      <a:r>
                        <a:rPr lang="nl-NL" baseline="0" dirty="0" smtClean="0">
                          <a:solidFill>
                            <a:schemeClr val="tx1"/>
                          </a:solidFill>
                        </a:rPr>
                        <a:t> of </a:t>
                      </a:r>
                      <a:r>
                        <a:rPr lang="nl-NL" baseline="0" dirty="0" err="1" smtClean="0">
                          <a:solidFill>
                            <a:schemeClr val="tx1"/>
                          </a:solidFill>
                        </a:rPr>
                        <a:t>textual</a:t>
                      </a:r>
                      <a:r>
                        <a:rPr lang="nl-NL" baseline="0" dirty="0" smtClean="0">
                          <a:solidFill>
                            <a:schemeClr val="tx1"/>
                          </a:solidFill>
                        </a:rPr>
                        <a:t> data</a:t>
                      </a:r>
                    </a:p>
                    <a:p>
                      <a:pPr marL="285750" indent="-285750">
                        <a:buFont typeface="Arial" panose="020B0604020202020204" pitchFamily="34" charset="0"/>
                        <a:buChar char="•"/>
                      </a:pPr>
                      <a:r>
                        <a:rPr lang="nl-NL" baseline="0" dirty="0" err="1" smtClean="0">
                          <a:solidFill>
                            <a:schemeClr val="tx1"/>
                          </a:solidFill>
                        </a:rPr>
                        <a:t>Themes</a:t>
                      </a:r>
                      <a:r>
                        <a:rPr lang="nl-NL" baseline="0" dirty="0" smtClean="0">
                          <a:solidFill>
                            <a:schemeClr val="tx1"/>
                          </a:solidFill>
                        </a:rPr>
                        <a:t>, </a:t>
                      </a:r>
                      <a:r>
                        <a:rPr lang="nl-NL" baseline="0" dirty="0" err="1" smtClean="0">
                          <a:solidFill>
                            <a:schemeClr val="tx1"/>
                          </a:solidFill>
                        </a:rPr>
                        <a:t>patterns</a:t>
                      </a:r>
                      <a:r>
                        <a:rPr lang="nl-NL" baseline="0" dirty="0" smtClean="0">
                          <a:solidFill>
                            <a:schemeClr val="tx1"/>
                          </a:solidFill>
                        </a:rPr>
                        <a:t> </a:t>
                      </a:r>
                      <a:r>
                        <a:rPr lang="nl-NL" baseline="0" dirty="0" err="1" smtClean="0">
                          <a:solidFill>
                            <a:schemeClr val="tx1"/>
                          </a:solidFill>
                        </a:rPr>
                        <a:t>interpretation</a:t>
                      </a:r>
                      <a:endParaRPr lang="nl-NL" baseline="0" dirty="0" smtClean="0">
                        <a:solidFill>
                          <a:schemeClr val="tx1"/>
                        </a:solidFill>
                      </a:endParaRPr>
                    </a:p>
                    <a:p>
                      <a:pPr marL="285750" indent="-285750">
                        <a:buFont typeface="Arial" panose="020B0604020202020204" pitchFamily="34" charset="0"/>
                        <a:buChar char="•"/>
                      </a:pPr>
                      <a:r>
                        <a:rPr lang="nl-NL" baseline="0" dirty="0" err="1" smtClean="0">
                          <a:solidFill>
                            <a:schemeClr val="tx1"/>
                          </a:solidFill>
                        </a:rPr>
                        <a:t>Narrative</a:t>
                      </a:r>
                      <a:r>
                        <a:rPr lang="nl-NL" baseline="0" dirty="0" smtClean="0">
                          <a:solidFill>
                            <a:schemeClr val="tx1"/>
                          </a:solidFill>
                        </a:rPr>
                        <a:t> reporting. </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6309806"/>
                  </a:ext>
                </a:extLst>
              </a:tr>
            </a:tbl>
          </a:graphicData>
        </a:graphic>
      </p:graphicFrame>
      <p:graphicFrame>
        <p:nvGraphicFramePr>
          <p:cNvPr id="5" name="Tijdelijke aanduiding voor inhoud 4"/>
          <p:cNvGraphicFramePr>
            <a:graphicFrameLocks noGrp="1"/>
          </p:cNvGraphicFramePr>
          <p:nvPr>
            <p:ph sz="half" idx="4294967295"/>
            <p:extLst>
              <p:ext uri="{D42A27DB-BD31-4B8C-83A1-F6EECF244321}">
                <p14:modId xmlns:p14="http://schemas.microsoft.com/office/powerpoint/2010/main" val="2598077332"/>
              </p:ext>
            </p:extLst>
          </p:nvPr>
        </p:nvGraphicFramePr>
        <p:xfrm>
          <a:off x="6222776" y="2362875"/>
          <a:ext cx="5777712" cy="2236222"/>
        </p:xfrm>
        <a:graphic>
          <a:graphicData uri="http://schemas.openxmlformats.org/drawingml/2006/table">
            <a:tbl>
              <a:tblPr firstRow="1" bandRow="1">
                <a:tableStyleId>{5C22544A-7EE6-4342-B048-85BDC9FD1C3A}</a:tableStyleId>
              </a:tblPr>
              <a:tblGrid>
                <a:gridCol w="5777712">
                  <a:extLst>
                    <a:ext uri="{9D8B030D-6E8A-4147-A177-3AD203B41FA5}">
                      <a16:colId xmlns="" xmlns:a16="http://schemas.microsoft.com/office/drawing/2014/main" val="1083130857"/>
                    </a:ext>
                  </a:extLst>
                </a:gridCol>
              </a:tblGrid>
              <a:tr h="631178">
                <a:tc>
                  <a:txBody>
                    <a:bodyPr/>
                    <a:lstStyle/>
                    <a:p>
                      <a:r>
                        <a:rPr lang="nl-NL" sz="3200" dirty="0" err="1" smtClean="0">
                          <a:solidFill>
                            <a:schemeClr val="tx1"/>
                          </a:solidFill>
                        </a:rPr>
                        <a:t>Qualitative</a:t>
                      </a:r>
                      <a:r>
                        <a:rPr lang="nl-NL" sz="3200" dirty="0" smtClean="0">
                          <a:solidFill>
                            <a:schemeClr val="tx1"/>
                          </a:solidFill>
                        </a:rPr>
                        <a:t> approach</a:t>
                      </a:r>
                      <a:endParaRPr lang="nl-NL"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3984595202"/>
                  </a:ext>
                </a:extLst>
              </a:tr>
              <a:tr h="1605044">
                <a:tc>
                  <a:txBody>
                    <a:bodyPr/>
                    <a:lstStyle/>
                    <a:p>
                      <a:r>
                        <a:rPr lang="nl-NL" dirty="0" smtClean="0">
                          <a:solidFill>
                            <a:schemeClr val="tx1"/>
                          </a:solidFill>
                        </a:rPr>
                        <a:t>Is </a:t>
                      </a:r>
                      <a:r>
                        <a:rPr lang="nl-NL" dirty="0" err="1" smtClean="0">
                          <a:solidFill>
                            <a:schemeClr val="tx1"/>
                          </a:solidFill>
                        </a:rPr>
                        <a:t>your</a:t>
                      </a:r>
                      <a:r>
                        <a:rPr lang="nl-NL" dirty="0" smtClean="0">
                          <a:solidFill>
                            <a:schemeClr val="tx1"/>
                          </a:solidFill>
                        </a:rPr>
                        <a:t> question </a:t>
                      </a:r>
                      <a:r>
                        <a:rPr lang="nl-NL" dirty="0" err="1" smtClean="0">
                          <a:solidFill>
                            <a:schemeClr val="tx1"/>
                          </a:solidFill>
                        </a:rPr>
                        <a:t>about</a:t>
                      </a:r>
                      <a:r>
                        <a:rPr lang="nl-NL" dirty="0" smtClean="0">
                          <a:solidFill>
                            <a:schemeClr val="tx1"/>
                          </a:solidFill>
                        </a:rPr>
                        <a:t> </a:t>
                      </a:r>
                      <a:r>
                        <a:rPr lang="nl-NL" b="1" i="1" dirty="0" err="1" smtClean="0">
                          <a:solidFill>
                            <a:srgbClr val="C00000"/>
                          </a:solidFill>
                        </a:rPr>
                        <a:t>how</a:t>
                      </a:r>
                      <a:r>
                        <a:rPr lang="nl-NL" b="1" i="1" dirty="0" smtClean="0">
                          <a:solidFill>
                            <a:srgbClr val="C00000"/>
                          </a:solidFill>
                        </a:rPr>
                        <a:t> </a:t>
                      </a:r>
                      <a:r>
                        <a:rPr lang="nl-NL" b="1" i="1" dirty="0" err="1" smtClean="0">
                          <a:solidFill>
                            <a:srgbClr val="C00000"/>
                          </a:solidFill>
                        </a:rPr>
                        <a:t>patients</a:t>
                      </a:r>
                      <a:r>
                        <a:rPr lang="nl-NL" b="1" i="1" dirty="0" smtClean="0">
                          <a:solidFill>
                            <a:srgbClr val="C00000"/>
                          </a:solidFill>
                        </a:rPr>
                        <a:t> </a:t>
                      </a:r>
                      <a:r>
                        <a:rPr lang="nl-NL" b="1" i="1" dirty="0" err="1" smtClean="0">
                          <a:solidFill>
                            <a:srgbClr val="C00000"/>
                          </a:solidFill>
                        </a:rPr>
                        <a:t>experience</a:t>
                      </a:r>
                      <a:r>
                        <a:rPr lang="nl-NL" b="1" i="1" dirty="0" smtClean="0">
                          <a:solidFill>
                            <a:srgbClr val="C00000"/>
                          </a:solidFill>
                        </a:rPr>
                        <a:t> </a:t>
                      </a:r>
                      <a:r>
                        <a:rPr lang="nl-NL" dirty="0" err="1" smtClean="0">
                          <a:solidFill>
                            <a:schemeClr val="tx1"/>
                          </a:solidFill>
                        </a:rPr>
                        <a:t>certain</a:t>
                      </a:r>
                      <a:r>
                        <a:rPr lang="nl-NL" dirty="0" smtClean="0">
                          <a:solidFill>
                            <a:schemeClr val="tx1"/>
                          </a:solidFill>
                        </a:rPr>
                        <a:t> </a:t>
                      </a:r>
                      <a:r>
                        <a:rPr lang="nl-NL" dirty="0" err="1" smtClean="0">
                          <a:solidFill>
                            <a:schemeClr val="tx1"/>
                          </a:solidFill>
                        </a:rPr>
                        <a:t>illness</a:t>
                      </a:r>
                      <a:r>
                        <a:rPr lang="nl-NL" dirty="0" smtClean="0">
                          <a:solidFill>
                            <a:schemeClr val="tx1"/>
                          </a:solidFill>
                        </a:rPr>
                        <a:t>?</a:t>
                      </a:r>
                    </a:p>
                    <a:p>
                      <a:r>
                        <a:rPr lang="nl-NL" dirty="0" smtClean="0">
                          <a:solidFill>
                            <a:schemeClr val="tx1"/>
                          </a:solidFill>
                        </a:rPr>
                        <a:t>Is </a:t>
                      </a:r>
                      <a:r>
                        <a:rPr lang="nl-NL" dirty="0" err="1" smtClean="0">
                          <a:solidFill>
                            <a:schemeClr val="tx1"/>
                          </a:solidFill>
                        </a:rPr>
                        <a:t>your</a:t>
                      </a:r>
                      <a:r>
                        <a:rPr lang="nl-NL" dirty="0" smtClean="0">
                          <a:solidFill>
                            <a:schemeClr val="tx1"/>
                          </a:solidFill>
                        </a:rPr>
                        <a:t> question</a:t>
                      </a:r>
                      <a:r>
                        <a:rPr lang="nl-NL" baseline="0" dirty="0" smtClean="0">
                          <a:solidFill>
                            <a:schemeClr val="tx1"/>
                          </a:solidFill>
                        </a:rPr>
                        <a:t> </a:t>
                      </a:r>
                      <a:r>
                        <a:rPr lang="nl-NL" baseline="0" dirty="0" err="1" smtClean="0">
                          <a:solidFill>
                            <a:schemeClr val="tx1"/>
                          </a:solidFill>
                        </a:rPr>
                        <a:t>about</a:t>
                      </a:r>
                      <a:r>
                        <a:rPr lang="nl-NL" baseline="0" dirty="0" smtClean="0">
                          <a:solidFill>
                            <a:schemeClr val="tx1"/>
                          </a:solidFill>
                        </a:rPr>
                        <a:t> </a:t>
                      </a:r>
                      <a:r>
                        <a:rPr lang="nl-NL" baseline="0" dirty="0" err="1" smtClean="0">
                          <a:solidFill>
                            <a:schemeClr val="tx1"/>
                          </a:solidFill>
                        </a:rPr>
                        <a:t>how</a:t>
                      </a:r>
                      <a:r>
                        <a:rPr lang="nl-NL" baseline="0" dirty="0" smtClean="0">
                          <a:solidFill>
                            <a:schemeClr val="tx1"/>
                          </a:solidFill>
                        </a:rPr>
                        <a:t> </a:t>
                      </a:r>
                      <a:r>
                        <a:rPr lang="nl-NL" baseline="0" dirty="0" err="1" smtClean="0">
                          <a:solidFill>
                            <a:schemeClr val="tx1"/>
                          </a:solidFill>
                        </a:rPr>
                        <a:t>it</a:t>
                      </a:r>
                      <a:r>
                        <a:rPr lang="nl-NL" baseline="0" dirty="0" smtClean="0">
                          <a:solidFill>
                            <a:schemeClr val="tx1"/>
                          </a:solidFill>
                        </a:rPr>
                        <a:t> is </a:t>
                      </a:r>
                      <a:r>
                        <a:rPr lang="nl-NL" i="1" baseline="0" dirty="0" err="1" smtClean="0">
                          <a:solidFill>
                            <a:schemeClr val="tx1"/>
                          </a:solidFill>
                        </a:rPr>
                        <a:t>to</a:t>
                      </a:r>
                      <a:r>
                        <a:rPr lang="nl-NL" i="1" baseline="0" dirty="0" smtClean="0">
                          <a:solidFill>
                            <a:schemeClr val="tx1"/>
                          </a:solidFill>
                        </a:rPr>
                        <a:t> </a:t>
                      </a:r>
                      <a:r>
                        <a:rPr lang="nl-NL" b="1" i="1" baseline="0" dirty="0" smtClean="0">
                          <a:solidFill>
                            <a:srgbClr val="C00000"/>
                          </a:solidFill>
                        </a:rPr>
                        <a:t>live </a:t>
                      </a:r>
                      <a:r>
                        <a:rPr lang="nl-NL" b="1" i="1" baseline="0" dirty="0" err="1" smtClean="0">
                          <a:solidFill>
                            <a:srgbClr val="C00000"/>
                          </a:solidFill>
                        </a:rPr>
                        <a:t>with</a:t>
                      </a:r>
                      <a:r>
                        <a:rPr lang="nl-NL" b="1" i="1" baseline="0" dirty="0" smtClean="0">
                          <a:solidFill>
                            <a:srgbClr val="C00000"/>
                          </a:solidFill>
                        </a:rPr>
                        <a:t> </a:t>
                      </a:r>
                      <a:r>
                        <a:rPr lang="nl-NL" b="1" i="1" baseline="0" dirty="0" err="1" smtClean="0">
                          <a:solidFill>
                            <a:srgbClr val="C00000"/>
                          </a:solidFill>
                        </a:rPr>
                        <a:t>cancer</a:t>
                      </a:r>
                      <a:r>
                        <a:rPr lang="nl-NL" baseline="0" dirty="0" smtClean="0">
                          <a:solidFill>
                            <a:schemeClr val="tx1"/>
                          </a:solidFill>
                        </a:rPr>
                        <a:t>?</a:t>
                      </a:r>
                    </a:p>
                    <a:p>
                      <a:r>
                        <a:rPr lang="nl-NL" baseline="0" dirty="0" smtClean="0">
                          <a:solidFill>
                            <a:schemeClr val="tx1"/>
                          </a:solidFill>
                        </a:rPr>
                        <a:t>How do </a:t>
                      </a:r>
                      <a:r>
                        <a:rPr lang="nl-NL" baseline="0" dirty="0" err="1" smtClean="0">
                          <a:solidFill>
                            <a:schemeClr val="tx1"/>
                          </a:solidFill>
                        </a:rPr>
                        <a:t>stroke</a:t>
                      </a:r>
                      <a:r>
                        <a:rPr lang="nl-NL" baseline="0" dirty="0" smtClean="0">
                          <a:solidFill>
                            <a:schemeClr val="tx1"/>
                          </a:solidFill>
                        </a:rPr>
                        <a:t> </a:t>
                      </a:r>
                      <a:r>
                        <a:rPr lang="nl-NL" baseline="0" dirty="0" err="1" smtClean="0">
                          <a:solidFill>
                            <a:schemeClr val="tx1"/>
                          </a:solidFill>
                        </a:rPr>
                        <a:t>patients</a:t>
                      </a:r>
                      <a:r>
                        <a:rPr lang="nl-NL" baseline="0" dirty="0" smtClean="0">
                          <a:solidFill>
                            <a:schemeClr val="tx1"/>
                          </a:solidFill>
                        </a:rPr>
                        <a:t> </a:t>
                      </a:r>
                      <a:r>
                        <a:rPr lang="nl-NL" b="1" i="1" baseline="0" dirty="0" err="1" smtClean="0">
                          <a:solidFill>
                            <a:srgbClr val="C00000"/>
                          </a:solidFill>
                        </a:rPr>
                        <a:t>experience</a:t>
                      </a:r>
                      <a:r>
                        <a:rPr lang="nl-NL" b="1" i="1" baseline="0" dirty="0" smtClean="0">
                          <a:solidFill>
                            <a:srgbClr val="C00000"/>
                          </a:solidFill>
                        </a:rPr>
                        <a:t> living </a:t>
                      </a:r>
                      <a:r>
                        <a:rPr lang="nl-NL" b="1" i="1" baseline="0" dirty="0" err="1" smtClean="0">
                          <a:solidFill>
                            <a:srgbClr val="C00000"/>
                          </a:solidFill>
                        </a:rPr>
                        <a:t>with</a:t>
                      </a:r>
                      <a:r>
                        <a:rPr lang="nl-NL" b="1" i="1" baseline="0" dirty="0" smtClean="0">
                          <a:solidFill>
                            <a:srgbClr val="C00000"/>
                          </a:solidFill>
                        </a:rPr>
                        <a:t> </a:t>
                      </a:r>
                      <a:r>
                        <a:rPr lang="nl-NL" b="1" i="1" baseline="0" dirty="0" err="1" smtClean="0">
                          <a:solidFill>
                            <a:srgbClr val="C00000"/>
                          </a:solidFill>
                        </a:rPr>
                        <a:t>stroke</a:t>
                      </a:r>
                      <a:r>
                        <a:rPr lang="nl-NL" baseline="0" dirty="0" smtClean="0">
                          <a:solidFill>
                            <a:schemeClr val="tx1"/>
                          </a:solidFill>
                        </a:rPr>
                        <a:t>?</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3504048"/>
                  </a:ext>
                </a:extLst>
              </a:tr>
            </a:tbl>
          </a:graphicData>
        </a:graphic>
      </p:graphicFrame>
    </p:spTree>
    <p:extLst>
      <p:ext uri="{BB962C8B-B14F-4D97-AF65-F5344CB8AC3E}">
        <p14:creationId xmlns:p14="http://schemas.microsoft.com/office/powerpoint/2010/main" val="3436748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04" y="-365645"/>
            <a:ext cx="10459366" cy="1450757"/>
          </a:xfrm>
        </p:spPr>
        <p:txBody>
          <a:bodyPr/>
          <a:lstStyle/>
          <a:p>
            <a:r>
              <a:rPr lang="nl-NL" b="1" dirty="0" smtClean="0">
                <a:solidFill>
                  <a:schemeClr val="tx1"/>
                </a:solidFill>
              </a:rPr>
              <a:t>An </a:t>
            </a:r>
            <a:r>
              <a:rPr lang="nl-NL" b="1" dirty="0" err="1" smtClean="0">
                <a:solidFill>
                  <a:schemeClr val="tx1"/>
                </a:solidFill>
              </a:rPr>
              <a:t>Example</a:t>
            </a:r>
            <a:r>
              <a:rPr lang="nl-NL" b="1" dirty="0" smtClean="0">
                <a:solidFill>
                  <a:schemeClr val="tx1"/>
                </a:solidFill>
              </a:rPr>
              <a:t> – </a:t>
            </a:r>
            <a:r>
              <a:rPr lang="nl-NL" b="1" dirty="0" err="1" smtClean="0">
                <a:solidFill>
                  <a:schemeClr val="tx1"/>
                </a:solidFill>
              </a:rPr>
              <a:t>Qualitative</a:t>
            </a:r>
            <a:r>
              <a:rPr lang="nl-NL" b="1" dirty="0" smtClean="0">
                <a:solidFill>
                  <a:schemeClr val="tx1"/>
                </a:solidFill>
              </a:rPr>
              <a:t> </a:t>
            </a:r>
            <a:r>
              <a:rPr lang="nl-NL" b="1" dirty="0" err="1" smtClean="0">
                <a:solidFill>
                  <a:schemeClr val="tx1"/>
                </a:solidFill>
              </a:rPr>
              <a:t>study</a:t>
            </a:r>
            <a:r>
              <a:rPr lang="nl-NL" b="1" dirty="0" smtClean="0">
                <a:solidFill>
                  <a:schemeClr val="tx1"/>
                </a:solidFill>
              </a:rPr>
              <a:t> </a:t>
            </a:r>
            <a:endParaRPr lang="nl-NL" b="1" dirty="0">
              <a:solidFill>
                <a:schemeClr val="tx1"/>
              </a:solidFill>
            </a:endParaRPr>
          </a:p>
        </p:txBody>
      </p:sp>
      <p:sp>
        <p:nvSpPr>
          <p:cNvPr id="6" name="Tijdelijke aanduiding voor dianummer 5"/>
          <p:cNvSpPr>
            <a:spLocks noGrp="1"/>
          </p:cNvSpPr>
          <p:nvPr>
            <p:ph type="sldNum" sz="quarter" idx="12"/>
          </p:nvPr>
        </p:nvSpPr>
        <p:spPr/>
        <p:txBody>
          <a:bodyPr/>
          <a:lstStyle/>
          <a:p>
            <a:fld id="{5D73EB33-29DA-483B-93E0-CED121B0163C}" type="slidenum">
              <a:rPr lang="en-US" smtClean="0"/>
              <a:t>12</a:t>
            </a:fld>
            <a:endParaRPr lang="en-US"/>
          </a:p>
        </p:txBody>
      </p:sp>
      <p:pic>
        <p:nvPicPr>
          <p:cNvPr id="7" name="Afbeelding 6"/>
          <p:cNvPicPr>
            <a:picLocks noChangeAspect="1"/>
          </p:cNvPicPr>
          <p:nvPr/>
        </p:nvPicPr>
        <p:blipFill rotWithShape="1">
          <a:blip r:embed="rId2"/>
          <a:srcRect l="26977" t="15071" r="32139" b="22336"/>
          <a:stretch/>
        </p:blipFill>
        <p:spPr>
          <a:xfrm>
            <a:off x="343765" y="1019596"/>
            <a:ext cx="7477040" cy="5153411"/>
          </a:xfrm>
          <a:prstGeom prst="rect">
            <a:avLst/>
          </a:prstGeom>
        </p:spPr>
      </p:pic>
      <p:sp>
        <p:nvSpPr>
          <p:cNvPr id="10" name="Rechthoek 9"/>
          <p:cNvSpPr/>
          <p:nvPr/>
        </p:nvSpPr>
        <p:spPr>
          <a:xfrm>
            <a:off x="2419519" y="5033245"/>
            <a:ext cx="5462123" cy="11397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984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04" y="-365645"/>
            <a:ext cx="10459366" cy="1450757"/>
          </a:xfrm>
        </p:spPr>
        <p:txBody>
          <a:bodyPr/>
          <a:lstStyle/>
          <a:p>
            <a:r>
              <a:rPr lang="nl-NL" b="1" dirty="0" smtClean="0">
                <a:solidFill>
                  <a:schemeClr val="tx1"/>
                </a:solidFill>
              </a:rPr>
              <a:t>An </a:t>
            </a:r>
            <a:r>
              <a:rPr lang="nl-NL" b="1" dirty="0" err="1" smtClean="0">
                <a:solidFill>
                  <a:schemeClr val="tx1"/>
                </a:solidFill>
              </a:rPr>
              <a:t>Example</a:t>
            </a:r>
            <a:r>
              <a:rPr lang="nl-NL" b="1" dirty="0" smtClean="0">
                <a:solidFill>
                  <a:schemeClr val="tx1"/>
                </a:solidFill>
              </a:rPr>
              <a:t> – </a:t>
            </a:r>
            <a:r>
              <a:rPr lang="nl-NL" b="1" dirty="0" err="1" smtClean="0">
                <a:solidFill>
                  <a:schemeClr val="tx1"/>
                </a:solidFill>
              </a:rPr>
              <a:t>Qualitative</a:t>
            </a:r>
            <a:r>
              <a:rPr lang="nl-NL" b="1" dirty="0" smtClean="0">
                <a:solidFill>
                  <a:schemeClr val="tx1"/>
                </a:solidFill>
              </a:rPr>
              <a:t> </a:t>
            </a:r>
            <a:r>
              <a:rPr lang="nl-NL" b="1" dirty="0" err="1" smtClean="0">
                <a:solidFill>
                  <a:schemeClr val="tx1"/>
                </a:solidFill>
              </a:rPr>
              <a:t>study</a:t>
            </a:r>
            <a:r>
              <a:rPr lang="nl-NL" b="1" dirty="0" smtClean="0">
                <a:solidFill>
                  <a:schemeClr val="tx1"/>
                </a:solidFill>
              </a:rPr>
              <a:t> </a:t>
            </a:r>
            <a:endParaRPr lang="nl-NL" b="1" dirty="0">
              <a:solidFill>
                <a:schemeClr val="tx1"/>
              </a:solidFill>
            </a:endParaRPr>
          </a:p>
        </p:txBody>
      </p:sp>
      <p:sp>
        <p:nvSpPr>
          <p:cNvPr id="4" name="Tijdelijke aanduiding voor inhoud 3"/>
          <p:cNvSpPr>
            <a:spLocks noGrp="1"/>
          </p:cNvSpPr>
          <p:nvPr>
            <p:ph sz="half" idx="2"/>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D73EB33-29DA-483B-93E0-CED121B0163C}" type="slidenum">
              <a:rPr lang="en-US" smtClean="0"/>
              <a:t>13</a:t>
            </a:fld>
            <a:endParaRPr lang="en-US"/>
          </a:p>
        </p:txBody>
      </p:sp>
      <p:pic>
        <p:nvPicPr>
          <p:cNvPr id="3" name="Afbeelding 2"/>
          <p:cNvPicPr>
            <a:picLocks noChangeAspect="1"/>
          </p:cNvPicPr>
          <p:nvPr/>
        </p:nvPicPr>
        <p:blipFill rotWithShape="1">
          <a:blip r:embed="rId2"/>
          <a:srcRect l="38658" t="18765" r="27322" b="28734"/>
          <a:stretch/>
        </p:blipFill>
        <p:spPr>
          <a:xfrm>
            <a:off x="1553671" y="917690"/>
            <a:ext cx="8601835" cy="5240349"/>
          </a:xfrm>
          <a:prstGeom prst="rect">
            <a:avLst/>
          </a:prstGeom>
        </p:spPr>
      </p:pic>
      <p:sp>
        <p:nvSpPr>
          <p:cNvPr id="8" name="Rechthoek 7"/>
          <p:cNvSpPr/>
          <p:nvPr/>
        </p:nvSpPr>
        <p:spPr>
          <a:xfrm>
            <a:off x="1480842" y="5356927"/>
            <a:ext cx="8674664" cy="81607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438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en-US" smtClean="0"/>
              <a:t>Accel Ed Kick-off meeting , 11-13 January 2021                         WP 2.1 Jūratė Macijauskienė - Lithuania University of Health Science (LSMU)</a:t>
            </a:r>
            <a:endParaRPr lang="en-US"/>
          </a:p>
        </p:txBody>
      </p:sp>
      <p:sp>
        <p:nvSpPr>
          <p:cNvPr id="6" name="Tijdelijke aanduiding voor dianummer 5"/>
          <p:cNvSpPr>
            <a:spLocks noGrp="1"/>
          </p:cNvSpPr>
          <p:nvPr>
            <p:ph type="sldNum" sz="quarter" idx="12"/>
          </p:nvPr>
        </p:nvSpPr>
        <p:spPr/>
        <p:txBody>
          <a:bodyPr/>
          <a:lstStyle/>
          <a:p>
            <a:fld id="{5D73EB33-29DA-483B-93E0-CED121B0163C}" type="slidenum">
              <a:rPr lang="en-US" smtClean="0"/>
              <a:t>14</a:t>
            </a:fld>
            <a:endParaRPr lang="en-US"/>
          </a:p>
        </p:txBody>
      </p:sp>
      <p:graphicFrame>
        <p:nvGraphicFramePr>
          <p:cNvPr id="7" name="Tabel 6"/>
          <p:cNvGraphicFramePr>
            <a:graphicFrameLocks noGrp="1"/>
          </p:cNvGraphicFramePr>
          <p:nvPr>
            <p:extLst>
              <p:ext uri="{D42A27DB-BD31-4B8C-83A1-F6EECF244321}">
                <p14:modId xmlns:p14="http://schemas.microsoft.com/office/powerpoint/2010/main" val="3453962094"/>
              </p:ext>
            </p:extLst>
          </p:nvPr>
        </p:nvGraphicFramePr>
        <p:xfrm>
          <a:off x="79032" y="1232671"/>
          <a:ext cx="5795786" cy="4572000"/>
        </p:xfrm>
        <a:graphic>
          <a:graphicData uri="http://schemas.openxmlformats.org/drawingml/2006/table">
            <a:tbl>
              <a:tblPr firstRow="1" bandRow="1">
                <a:tableStyleId>{5C22544A-7EE6-4342-B048-85BDC9FD1C3A}</a:tableStyleId>
              </a:tblPr>
              <a:tblGrid>
                <a:gridCol w="5795786">
                  <a:extLst>
                    <a:ext uri="{9D8B030D-6E8A-4147-A177-3AD203B41FA5}">
                      <a16:colId xmlns="" xmlns:a16="http://schemas.microsoft.com/office/drawing/2014/main" val="2954136796"/>
                    </a:ext>
                  </a:extLst>
                </a:gridCol>
              </a:tblGrid>
              <a:tr h="518413">
                <a:tc>
                  <a:txBody>
                    <a:bodyPr/>
                    <a:lstStyle/>
                    <a:p>
                      <a:pPr algn="ctr"/>
                      <a:r>
                        <a:rPr lang="nl-NL" dirty="0" err="1" smtClean="0">
                          <a:solidFill>
                            <a:schemeClr val="tx1"/>
                          </a:solidFill>
                        </a:rPr>
                        <a:t>Quantitative</a:t>
                      </a:r>
                      <a:r>
                        <a:rPr lang="nl-NL" dirty="0" smtClean="0">
                          <a:solidFill>
                            <a:schemeClr val="tx1"/>
                          </a:solidFill>
                        </a:rPr>
                        <a:t> </a:t>
                      </a:r>
                    </a:p>
                    <a:p>
                      <a:pPr algn="ctr"/>
                      <a:r>
                        <a:rPr lang="nl-NL" dirty="0" smtClean="0">
                          <a:solidFill>
                            <a:schemeClr val="tx1"/>
                          </a:solidFill>
                        </a:rPr>
                        <a:t>Approach</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63679658"/>
                  </a:ext>
                </a:extLst>
              </a:tr>
              <a:tr h="3702948">
                <a:tc>
                  <a:txBody>
                    <a:bodyPr/>
                    <a:lstStyle/>
                    <a:p>
                      <a:pPr marL="285750" indent="-285750">
                        <a:buFont typeface="Arial" panose="020B0604020202020204" pitchFamily="34" charset="0"/>
                        <a:buChar char="•"/>
                      </a:pPr>
                      <a:r>
                        <a:rPr lang="nl-NL" dirty="0" smtClean="0">
                          <a:solidFill>
                            <a:schemeClr val="tx1"/>
                          </a:solidFill>
                        </a:rPr>
                        <a:t>Approach: </a:t>
                      </a:r>
                      <a:r>
                        <a:rPr lang="nl-NL" dirty="0" err="1" smtClean="0">
                          <a:solidFill>
                            <a:schemeClr val="tx1"/>
                          </a:solidFill>
                        </a:rPr>
                        <a:t>typically</a:t>
                      </a:r>
                      <a:r>
                        <a:rPr lang="nl-NL" dirty="0" smtClean="0">
                          <a:solidFill>
                            <a:schemeClr val="tx1"/>
                          </a:solidFill>
                        </a:rPr>
                        <a:t> </a:t>
                      </a:r>
                      <a:r>
                        <a:rPr lang="nl-NL" dirty="0" err="1" smtClean="0">
                          <a:solidFill>
                            <a:schemeClr val="tx1"/>
                          </a:solidFill>
                        </a:rPr>
                        <a:t>deductive</a:t>
                      </a:r>
                      <a:r>
                        <a:rPr lang="nl-NL" baseline="0" dirty="0" smtClean="0">
                          <a:solidFill>
                            <a:schemeClr val="tx1"/>
                          </a:solidFill>
                        </a:rPr>
                        <a:t>, focus on </a:t>
                      </a:r>
                      <a:r>
                        <a:rPr lang="nl-NL" baseline="0" dirty="0" err="1" smtClean="0">
                          <a:solidFill>
                            <a:schemeClr val="tx1"/>
                          </a:solidFill>
                        </a:rPr>
                        <a:t>quantity</a:t>
                      </a:r>
                      <a:r>
                        <a:rPr lang="nl-NL" baseline="0" dirty="0" smtClean="0">
                          <a:solidFill>
                            <a:schemeClr val="tx1"/>
                          </a:solidFill>
                        </a:rPr>
                        <a:t> of </a:t>
                      </a:r>
                      <a:r>
                        <a:rPr lang="nl-NL" baseline="0" dirty="0" err="1" smtClean="0">
                          <a:solidFill>
                            <a:schemeClr val="tx1"/>
                          </a:solidFill>
                        </a:rPr>
                        <a:t>phenomena</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Goals: </a:t>
                      </a:r>
                      <a:r>
                        <a:rPr lang="nl-NL" dirty="0" err="1" smtClean="0">
                          <a:solidFill>
                            <a:schemeClr val="tx1"/>
                          </a:solidFill>
                        </a:rPr>
                        <a:t>breath</a:t>
                      </a:r>
                      <a:r>
                        <a:rPr lang="nl-NL" dirty="0" smtClean="0">
                          <a:solidFill>
                            <a:schemeClr val="tx1"/>
                          </a:solidFill>
                        </a:rPr>
                        <a:t>, test hypotheses</a:t>
                      </a:r>
                    </a:p>
                    <a:p>
                      <a:pPr marL="285750" indent="-285750">
                        <a:buFont typeface="Arial" panose="020B0604020202020204" pitchFamily="34" charset="0"/>
                        <a:buChar char="•"/>
                      </a:pPr>
                      <a:r>
                        <a:rPr lang="nl-NL" dirty="0" smtClean="0">
                          <a:solidFill>
                            <a:schemeClr val="tx1"/>
                          </a:solidFill>
                        </a:rPr>
                        <a:t>Instrument </a:t>
                      </a:r>
                      <a:r>
                        <a:rPr lang="nl-NL" dirty="0" err="1" smtClean="0">
                          <a:solidFill>
                            <a:schemeClr val="tx1"/>
                          </a:solidFill>
                        </a:rPr>
                        <a:t>based</a:t>
                      </a:r>
                      <a:r>
                        <a:rPr lang="nl-NL" dirty="0" smtClean="0">
                          <a:solidFill>
                            <a:schemeClr val="tx1"/>
                          </a:solidFill>
                        </a:rPr>
                        <a:t> </a:t>
                      </a:r>
                      <a:r>
                        <a:rPr lang="nl-NL" dirty="0" err="1" smtClean="0">
                          <a:solidFill>
                            <a:schemeClr val="tx1"/>
                          </a:solidFill>
                        </a:rPr>
                        <a:t>questions</a:t>
                      </a:r>
                      <a:endParaRPr lang="nl-NL"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solidFill>
                            <a:schemeClr val="tx1"/>
                          </a:solidFill>
                        </a:rPr>
                        <a:t>Large sample of </a:t>
                      </a:r>
                      <a:r>
                        <a:rPr lang="nl-NL" baseline="0" dirty="0" err="1" smtClean="0">
                          <a:solidFill>
                            <a:schemeClr val="tx1"/>
                          </a:solidFill>
                        </a:rPr>
                        <a:t>participants</a:t>
                      </a:r>
                      <a:endParaRPr lang="nl-NL"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solidFill>
                            <a:schemeClr val="tx1"/>
                          </a:solidFill>
                        </a:rPr>
                        <a:t>Sampling: Random</a:t>
                      </a:r>
                    </a:p>
                    <a:p>
                      <a:pPr marL="285750" indent="-285750">
                        <a:buFont typeface="Arial" panose="020B0604020202020204" pitchFamily="34" charset="0"/>
                        <a:buChar char="•"/>
                      </a:pPr>
                      <a:r>
                        <a:rPr lang="nl-NL" baseline="0" dirty="0" err="1" smtClean="0">
                          <a:solidFill>
                            <a:schemeClr val="tx1"/>
                          </a:solidFill>
                        </a:rPr>
                        <a:t>Observational</a:t>
                      </a:r>
                      <a:r>
                        <a:rPr lang="nl-NL" baseline="0" dirty="0" smtClean="0">
                          <a:solidFill>
                            <a:schemeClr val="tx1"/>
                          </a:solidFill>
                        </a:rPr>
                        <a:t>/</a:t>
                      </a:r>
                      <a:r>
                        <a:rPr lang="nl-NL" baseline="0" dirty="0" err="1" smtClean="0">
                          <a:solidFill>
                            <a:schemeClr val="tx1"/>
                          </a:solidFill>
                        </a:rPr>
                        <a:t>descriptive</a:t>
                      </a:r>
                      <a:r>
                        <a:rPr lang="nl-NL" baseline="0" dirty="0" smtClean="0">
                          <a:solidFill>
                            <a:schemeClr val="tx1"/>
                          </a:solidFill>
                        </a:rPr>
                        <a:t> data</a:t>
                      </a:r>
                    </a:p>
                    <a:p>
                      <a:pPr marL="285750" indent="-285750">
                        <a:buFont typeface="Arial" panose="020B0604020202020204" pitchFamily="34" charset="0"/>
                        <a:buChar char="•"/>
                      </a:pPr>
                      <a:r>
                        <a:rPr lang="nl-NL" baseline="0" dirty="0" smtClean="0">
                          <a:solidFill>
                            <a:schemeClr val="tx1"/>
                          </a:solidFill>
                        </a:rPr>
                        <a:t>Statistical analysis of </a:t>
                      </a:r>
                      <a:r>
                        <a:rPr lang="nl-NL" baseline="0" dirty="0" err="1" smtClean="0">
                          <a:solidFill>
                            <a:schemeClr val="tx1"/>
                          </a:solidFill>
                        </a:rPr>
                        <a:t>numeric</a:t>
                      </a:r>
                      <a:r>
                        <a:rPr lang="nl-NL" baseline="0" dirty="0" smtClean="0">
                          <a:solidFill>
                            <a:schemeClr val="tx1"/>
                          </a:solidFill>
                        </a:rPr>
                        <a:t> data </a:t>
                      </a:r>
                    </a:p>
                    <a:p>
                      <a:pPr marL="285750" indent="-285750">
                        <a:buFont typeface="Arial" panose="020B0604020202020204" pitchFamily="34" charset="0"/>
                        <a:buChar char="•"/>
                      </a:pPr>
                      <a:r>
                        <a:rPr lang="nl-NL" baseline="0" dirty="0" smtClean="0">
                          <a:solidFill>
                            <a:schemeClr val="tx1"/>
                          </a:solidFill>
                        </a:rPr>
                        <a:t>Statistical </a:t>
                      </a:r>
                      <a:r>
                        <a:rPr lang="nl-NL" baseline="0" dirty="0" err="1" smtClean="0">
                          <a:solidFill>
                            <a:schemeClr val="tx1"/>
                          </a:solidFill>
                        </a:rPr>
                        <a:t>significance</a:t>
                      </a:r>
                      <a:r>
                        <a:rPr lang="nl-NL" baseline="0" dirty="0" smtClean="0">
                          <a:solidFill>
                            <a:schemeClr val="tx1"/>
                          </a:solidFill>
                        </a:rPr>
                        <a:t>, </a:t>
                      </a:r>
                      <a:r>
                        <a:rPr lang="nl-NL" baseline="0" dirty="0" err="1" smtClean="0">
                          <a:solidFill>
                            <a:schemeClr val="tx1"/>
                          </a:solidFill>
                        </a:rPr>
                        <a:t>measures</a:t>
                      </a:r>
                      <a:r>
                        <a:rPr lang="nl-NL" baseline="0" dirty="0" smtClean="0">
                          <a:solidFill>
                            <a:schemeClr val="tx1"/>
                          </a:solidFill>
                        </a:rPr>
                        <a:t> of </a:t>
                      </a:r>
                      <a:r>
                        <a:rPr lang="nl-NL" baseline="0" dirty="0" err="1" smtClean="0">
                          <a:solidFill>
                            <a:schemeClr val="tx1"/>
                          </a:solidFill>
                        </a:rPr>
                        <a:t>association</a:t>
                      </a:r>
                      <a:r>
                        <a:rPr lang="nl-NL" baseline="0" dirty="0" smtClean="0">
                          <a:solidFill>
                            <a:schemeClr val="tx1"/>
                          </a:solidFill>
                        </a:rPr>
                        <a:t>. </a:t>
                      </a:r>
                    </a:p>
                    <a:p>
                      <a:pPr marL="285750" indent="-285750">
                        <a:buFont typeface="Arial" panose="020B0604020202020204" pitchFamily="34" charset="0"/>
                        <a:buChar char="•"/>
                      </a:pPr>
                      <a:r>
                        <a:rPr lang="nl-NL" baseline="0" dirty="0" smtClean="0">
                          <a:solidFill>
                            <a:schemeClr val="tx1"/>
                          </a:solidFill>
                        </a:rPr>
                        <a:t>Statistical </a:t>
                      </a:r>
                      <a:r>
                        <a:rPr lang="nl-NL" baseline="0" dirty="0" err="1" smtClean="0">
                          <a:solidFill>
                            <a:schemeClr val="tx1"/>
                          </a:solidFill>
                        </a:rPr>
                        <a:t>interpretation</a:t>
                      </a:r>
                      <a:endParaRPr lang="nl-NL" baseline="0" dirty="0" smtClean="0">
                        <a:solidFill>
                          <a:schemeClr val="tx1"/>
                        </a:solidFill>
                      </a:endParaRPr>
                    </a:p>
                    <a:p>
                      <a:pPr marL="285750" indent="-285750">
                        <a:buFont typeface="Arial" panose="020B0604020202020204" pitchFamily="34" charset="0"/>
                        <a:buChar char="•"/>
                      </a:pPr>
                      <a:r>
                        <a:rPr lang="nl-NL" baseline="0" dirty="0" smtClean="0">
                          <a:solidFill>
                            <a:schemeClr val="tx1"/>
                          </a:solidFill>
                        </a:rPr>
                        <a:t>Reporting (</a:t>
                      </a:r>
                      <a:r>
                        <a:rPr lang="nl-NL" baseline="0" dirty="0" err="1" smtClean="0">
                          <a:solidFill>
                            <a:schemeClr val="tx1"/>
                          </a:solidFill>
                        </a:rPr>
                        <a:t>through</a:t>
                      </a:r>
                      <a:r>
                        <a:rPr lang="nl-NL" baseline="0" dirty="0" smtClean="0">
                          <a:solidFill>
                            <a:schemeClr val="tx1"/>
                          </a:solidFill>
                        </a:rPr>
                        <a:t> </a:t>
                      </a:r>
                      <a:r>
                        <a:rPr lang="nl-NL" baseline="0" dirty="0" err="1" smtClean="0">
                          <a:solidFill>
                            <a:schemeClr val="tx1"/>
                          </a:solidFill>
                        </a:rPr>
                        <a:t>statistics</a:t>
                      </a:r>
                      <a:r>
                        <a:rPr lang="nl-NL" baseline="0" dirty="0" smtClean="0">
                          <a:solidFill>
                            <a:schemeClr val="tx1"/>
                          </a:solidFill>
                        </a:rPr>
                        <a:t>) </a:t>
                      </a:r>
                    </a:p>
                    <a:p>
                      <a:pPr marL="285750" indent="-285750">
                        <a:buFont typeface="Arial" panose="020B0604020202020204" pitchFamily="34" charset="0"/>
                        <a:buChar char="•"/>
                      </a:pPr>
                      <a:endParaRPr lang="nl-NL" baseline="0" dirty="0" smtClean="0">
                        <a:solidFill>
                          <a:schemeClr val="tx1"/>
                        </a:solidFill>
                      </a:endParaRPr>
                    </a:p>
                    <a:p>
                      <a:endParaRPr lang="nl-NL" baseline="0" dirty="0" smtClean="0">
                        <a:solidFill>
                          <a:schemeClr val="tx1"/>
                        </a:solidFill>
                      </a:endParaRPr>
                    </a:p>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6309806"/>
                  </a:ext>
                </a:extLst>
              </a:tr>
            </a:tbl>
          </a:graphicData>
        </a:graphic>
      </p:graphicFrame>
      <p:graphicFrame>
        <p:nvGraphicFramePr>
          <p:cNvPr id="8" name="Tijdelijke aanduiding voor inhoud 4"/>
          <p:cNvGraphicFramePr>
            <a:graphicFrameLocks noGrp="1"/>
          </p:cNvGraphicFramePr>
          <p:nvPr>
            <p:ph sz="half" idx="2"/>
            <p:extLst>
              <p:ext uri="{D42A27DB-BD31-4B8C-83A1-F6EECF244321}">
                <p14:modId xmlns:p14="http://schemas.microsoft.com/office/powerpoint/2010/main" val="962454423"/>
              </p:ext>
            </p:extLst>
          </p:nvPr>
        </p:nvGraphicFramePr>
        <p:xfrm>
          <a:off x="6126480" y="2392474"/>
          <a:ext cx="5785807" cy="2642858"/>
        </p:xfrm>
        <a:graphic>
          <a:graphicData uri="http://schemas.openxmlformats.org/drawingml/2006/table">
            <a:tbl>
              <a:tblPr firstRow="1" bandRow="1">
                <a:tableStyleId>{5C22544A-7EE6-4342-B048-85BDC9FD1C3A}</a:tableStyleId>
              </a:tblPr>
              <a:tblGrid>
                <a:gridCol w="5785807">
                  <a:extLst>
                    <a:ext uri="{9D8B030D-6E8A-4147-A177-3AD203B41FA5}">
                      <a16:colId xmlns="" xmlns:a16="http://schemas.microsoft.com/office/drawing/2014/main" val="1083130857"/>
                    </a:ext>
                  </a:extLst>
                </a:gridCol>
              </a:tblGrid>
              <a:tr h="631178">
                <a:tc>
                  <a:txBody>
                    <a:bodyPr/>
                    <a:lstStyle/>
                    <a:p>
                      <a:r>
                        <a:rPr lang="nl-NL" sz="2800" dirty="0" err="1" smtClean="0">
                          <a:solidFill>
                            <a:srgbClr val="002060"/>
                          </a:solidFill>
                        </a:rPr>
                        <a:t>Quantitative</a:t>
                      </a:r>
                      <a:r>
                        <a:rPr lang="nl-NL" sz="2800" baseline="0" dirty="0" smtClean="0">
                          <a:solidFill>
                            <a:srgbClr val="002060"/>
                          </a:solidFill>
                        </a:rPr>
                        <a:t> approach </a:t>
                      </a:r>
                      <a:endParaRPr lang="nl-NL"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3984595202"/>
                  </a:ext>
                </a:extLst>
              </a:tr>
              <a:tr h="1605044">
                <a:tc>
                  <a:txBody>
                    <a:bodyPr/>
                    <a:lstStyle/>
                    <a:p>
                      <a:r>
                        <a:rPr lang="en-US" dirty="0" smtClean="0">
                          <a:solidFill>
                            <a:schemeClr val="tx1"/>
                          </a:solidFill>
                        </a:rPr>
                        <a:t>Is your question focusing on </a:t>
                      </a:r>
                      <a:r>
                        <a:rPr lang="en-US" b="1" i="1" dirty="0" smtClean="0">
                          <a:solidFill>
                            <a:srgbClr val="C00000"/>
                          </a:solidFill>
                        </a:rPr>
                        <a:t>how many patients</a:t>
                      </a:r>
                      <a:r>
                        <a:rPr lang="en-US" b="1" i="1" dirty="0" smtClean="0">
                          <a:solidFill>
                            <a:schemeClr val="tx1"/>
                          </a:solidFill>
                        </a:rPr>
                        <a:t> </a:t>
                      </a:r>
                      <a:r>
                        <a:rPr lang="en-US" dirty="0" smtClean="0">
                          <a:solidFill>
                            <a:schemeClr val="tx1"/>
                          </a:solidFill>
                        </a:rPr>
                        <a:t>have a certain health problem?</a:t>
                      </a:r>
                    </a:p>
                    <a:p>
                      <a:r>
                        <a:rPr lang="en-US" dirty="0" smtClean="0">
                          <a:solidFill>
                            <a:schemeClr val="tx1"/>
                          </a:solidFill>
                        </a:rPr>
                        <a:t>Is your question focusing on </a:t>
                      </a:r>
                      <a:r>
                        <a:rPr lang="en-US" b="1" i="1" dirty="0" smtClean="0">
                          <a:solidFill>
                            <a:srgbClr val="C00000"/>
                          </a:solidFill>
                        </a:rPr>
                        <a:t>effects of specific therapy</a:t>
                      </a:r>
                      <a:r>
                        <a:rPr lang="en-US" dirty="0" smtClean="0">
                          <a:solidFill>
                            <a:srgbClr val="002060"/>
                          </a:solidFill>
                        </a:rPr>
                        <a:t>?</a:t>
                      </a:r>
                    </a:p>
                    <a:p>
                      <a:r>
                        <a:rPr lang="en-US" dirty="0" smtClean="0">
                          <a:solidFill>
                            <a:schemeClr val="tx1"/>
                          </a:solidFill>
                        </a:rPr>
                        <a:t>What is the </a:t>
                      </a:r>
                      <a:r>
                        <a:rPr lang="en-US" b="1" i="1" dirty="0" smtClean="0">
                          <a:solidFill>
                            <a:srgbClr val="C00000"/>
                          </a:solidFill>
                        </a:rPr>
                        <a:t>effect of task oriented training </a:t>
                      </a:r>
                      <a:r>
                        <a:rPr lang="en-US" i="1" dirty="0" smtClean="0">
                          <a:solidFill>
                            <a:schemeClr val="tx1"/>
                          </a:solidFill>
                        </a:rPr>
                        <a:t>on functional status of patients with stroke</a:t>
                      </a:r>
                      <a:r>
                        <a:rPr lang="en-US" dirty="0" smtClean="0">
                          <a:solidFill>
                            <a:schemeClr val="tx1"/>
                          </a:solidFill>
                        </a:rPr>
                        <a:t>?</a:t>
                      </a:r>
                    </a:p>
                    <a:p>
                      <a:r>
                        <a:rPr lang="en-US" dirty="0" smtClean="0">
                          <a:solidFill>
                            <a:schemeClr val="tx1"/>
                          </a:solidFill>
                        </a:rPr>
                        <a:t>Are practice nurses better than GPs at removing ear wax?</a:t>
                      </a:r>
                    </a:p>
                    <a:p>
                      <a:endParaRPr lang="nl-NL"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3504048"/>
                  </a:ext>
                </a:extLst>
              </a:tr>
            </a:tbl>
          </a:graphicData>
        </a:graphic>
      </p:graphicFrame>
      <p:sp>
        <p:nvSpPr>
          <p:cNvPr id="9" name="Titel 1"/>
          <p:cNvSpPr>
            <a:spLocks noGrp="1"/>
          </p:cNvSpPr>
          <p:nvPr>
            <p:ph type="title"/>
          </p:nvPr>
        </p:nvSpPr>
        <p:spPr>
          <a:xfrm>
            <a:off x="1068387" y="-344576"/>
            <a:ext cx="10058400" cy="1450757"/>
          </a:xfrm>
        </p:spPr>
        <p:txBody>
          <a:bodyPr/>
          <a:lstStyle/>
          <a:p>
            <a:r>
              <a:rPr lang="nl-NL" b="1" dirty="0" err="1" smtClean="0">
                <a:solidFill>
                  <a:schemeClr val="tx1"/>
                </a:solidFill>
              </a:rPr>
              <a:t>Quantiative</a:t>
            </a:r>
            <a:r>
              <a:rPr lang="nl-NL" b="1" dirty="0" smtClean="0">
                <a:solidFill>
                  <a:schemeClr val="tx1"/>
                </a:solidFill>
              </a:rPr>
              <a:t> approaches</a:t>
            </a:r>
            <a:endParaRPr lang="nl-NL" b="1" dirty="0">
              <a:solidFill>
                <a:schemeClr val="tx1"/>
              </a:solidFill>
            </a:endParaRPr>
          </a:p>
        </p:txBody>
      </p:sp>
    </p:spTree>
    <p:extLst>
      <p:ext uri="{BB962C8B-B14F-4D97-AF65-F5344CB8AC3E}">
        <p14:creationId xmlns:p14="http://schemas.microsoft.com/office/powerpoint/2010/main" val="171298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5D73EB33-29DA-483B-93E0-CED121B0163C}" type="slidenum">
              <a:rPr lang="en-US" smtClean="0"/>
              <a:t>15</a:t>
            </a:fld>
            <a:endParaRPr lang="en-US"/>
          </a:p>
        </p:txBody>
      </p:sp>
      <p:sp>
        <p:nvSpPr>
          <p:cNvPr id="7" name="Titel 1"/>
          <p:cNvSpPr txBox="1">
            <a:spLocks/>
          </p:cNvSpPr>
          <p:nvPr/>
        </p:nvSpPr>
        <p:spPr>
          <a:xfrm>
            <a:off x="1561763" y="-195714"/>
            <a:ext cx="10459366"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nl-NL" b="1" dirty="0" smtClean="0">
                <a:solidFill>
                  <a:schemeClr val="tx1"/>
                </a:solidFill>
              </a:rPr>
              <a:t>An </a:t>
            </a:r>
            <a:r>
              <a:rPr lang="nl-NL" b="1" dirty="0" err="1" smtClean="0">
                <a:solidFill>
                  <a:schemeClr val="tx1"/>
                </a:solidFill>
              </a:rPr>
              <a:t>Example</a:t>
            </a:r>
            <a:r>
              <a:rPr lang="nl-NL" b="1" dirty="0" smtClean="0">
                <a:solidFill>
                  <a:schemeClr val="tx1"/>
                </a:solidFill>
              </a:rPr>
              <a:t> – </a:t>
            </a:r>
            <a:r>
              <a:rPr lang="nl-NL" b="1" dirty="0" err="1" smtClean="0">
                <a:solidFill>
                  <a:schemeClr val="tx1"/>
                </a:solidFill>
              </a:rPr>
              <a:t>Quantitative</a:t>
            </a:r>
            <a:r>
              <a:rPr lang="nl-NL" b="1" dirty="0" smtClean="0">
                <a:solidFill>
                  <a:schemeClr val="tx1"/>
                </a:solidFill>
              </a:rPr>
              <a:t> </a:t>
            </a:r>
            <a:r>
              <a:rPr lang="nl-NL" b="1" dirty="0" err="1" smtClean="0">
                <a:solidFill>
                  <a:schemeClr val="tx1"/>
                </a:solidFill>
              </a:rPr>
              <a:t>study</a:t>
            </a:r>
            <a:r>
              <a:rPr lang="nl-NL" b="1" dirty="0" smtClean="0">
                <a:solidFill>
                  <a:schemeClr val="tx1"/>
                </a:solidFill>
              </a:rPr>
              <a:t> </a:t>
            </a:r>
            <a:endParaRPr lang="nl-NL" b="1" dirty="0">
              <a:solidFill>
                <a:schemeClr val="tx1"/>
              </a:solidFill>
            </a:endParaRPr>
          </a:p>
        </p:txBody>
      </p:sp>
      <p:pic>
        <p:nvPicPr>
          <p:cNvPr id="8" name="Afbeelding 7"/>
          <p:cNvPicPr>
            <a:picLocks noChangeAspect="1"/>
          </p:cNvPicPr>
          <p:nvPr/>
        </p:nvPicPr>
        <p:blipFill rotWithShape="1">
          <a:blip r:embed="rId2"/>
          <a:srcRect l="37585" t="17689" r="26619" b="28820"/>
          <a:stretch/>
        </p:blipFill>
        <p:spPr>
          <a:xfrm>
            <a:off x="1019597" y="1106121"/>
            <a:ext cx="8302429" cy="5221851"/>
          </a:xfrm>
          <a:prstGeom prst="rect">
            <a:avLst/>
          </a:prstGeom>
        </p:spPr>
      </p:pic>
    </p:spTree>
    <p:extLst>
      <p:ext uri="{BB962C8B-B14F-4D97-AF65-F5344CB8AC3E}">
        <p14:creationId xmlns:p14="http://schemas.microsoft.com/office/powerpoint/2010/main" val="325103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en-US" smtClean="0"/>
              <a:t>Accel Ed Kick-off meeting , 11-13 January 2021                         WP 2.1 Jūratė Macijauskienė - Lithuania University of Health Science (LSMU)</a:t>
            </a:r>
            <a:endParaRPr lang="en-US"/>
          </a:p>
        </p:txBody>
      </p:sp>
      <p:sp>
        <p:nvSpPr>
          <p:cNvPr id="6" name="Tijdelijke aanduiding voor dianummer 5"/>
          <p:cNvSpPr>
            <a:spLocks noGrp="1"/>
          </p:cNvSpPr>
          <p:nvPr>
            <p:ph type="sldNum" sz="quarter" idx="12"/>
          </p:nvPr>
        </p:nvSpPr>
        <p:spPr/>
        <p:txBody>
          <a:bodyPr/>
          <a:lstStyle/>
          <a:p>
            <a:fld id="{5D73EB33-29DA-483B-93E0-CED121B0163C}" type="slidenum">
              <a:rPr lang="en-US" smtClean="0"/>
              <a:t>16</a:t>
            </a:fld>
            <a:endParaRPr lang="en-US"/>
          </a:p>
        </p:txBody>
      </p:sp>
      <p:sp>
        <p:nvSpPr>
          <p:cNvPr id="7" name="Titel 1"/>
          <p:cNvSpPr txBox="1">
            <a:spLocks/>
          </p:cNvSpPr>
          <p:nvPr/>
        </p:nvSpPr>
        <p:spPr>
          <a:xfrm>
            <a:off x="0" y="-725379"/>
            <a:ext cx="10459366"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nl-NL" b="1" dirty="0" smtClean="0">
                <a:solidFill>
                  <a:schemeClr val="tx1"/>
                </a:solidFill>
              </a:rPr>
              <a:t>An </a:t>
            </a:r>
            <a:r>
              <a:rPr lang="nl-NL" b="1" dirty="0" err="1" smtClean="0">
                <a:solidFill>
                  <a:schemeClr val="tx1"/>
                </a:solidFill>
              </a:rPr>
              <a:t>Example</a:t>
            </a:r>
            <a:r>
              <a:rPr lang="nl-NL" b="1" dirty="0" smtClean="0">
                <a:solidFill>
                  <a:schemeClr val="tx1"/>
                </a:solidFill>
              </a:rPr>
              <a:t> – </a:t>
            </a:r>
            <a:r>
              <a:rPr lang="nl-NL" b="1" dirty="0" err="1" smtClean="0">
                <a:solidFill>
                  <a:schemeClr val="tx1"/>
                </a:solidFill>
              </a:rPr>
              <a:t>Quantitative</a:t>
            </a:r>
            <a:r>
              <a:rPr lang="nl-NL" b="1" dirty="0" smtClean="0">
                <a:solidFill>
                  <a:schemeClr val="tx1"/>
                </a:solidFill>
              </a:rPr>
              <a:t> </a:t>
            </a:r>
            <a:r>
              <a:rPr lang="nl-NL" b="1" dirty="0" err="1" smtClean="0">
                <a:solidFill>
                  <a:schemeClr val="tx1"/>
                </a:solidFill>
              </a:rPr>
              <a:t>study</a:t>
            </a:r>
            <a:r>
              <a:rPr lang="nl-NL" b="1" dirty="0" smtClean="0">
                <a:solidFill>
                  <a:schemeClr val="tx1"/>
                </a:solidFill>
              </a:rPr>
              <a:t> </a:t>
            </a:r>
            <a:endParaRPr lang="nl-NL" b="1" dirty="0">
              <a:solidFill>
                <a:schemeClr val="tx1"/>
              </a:solidFill>
            </a:endParaRPr>
          </a:p>
        </p:txBody>
      </p:sp>
      <p:pic>
        <p:nvPicPr>
          <p:cNvPr id="2" name="Afbeelding 1"/>
          <p:cNvPicPr>
            <a:picLocks noChangeAspect="1"/>
          </p:cNvPicPr>
          <p:nvPr/>
        </p:nvPicPr>
        <p:blipFill rotWithShape="1">
          <a:blip r:embed="rId2"/>
          <a:srcRect l="21327" t="23755" r="43116" b="9412"/>
          <a:stretch/>
        </p:blipFill>
        <p:spPr>
          <a:xfrm>
            <a:off x="231432" y="856251"/>
            <a:ext cx="5691938" cy="5204683"/>
          </a:xfrm>
          <a:prstGeom prst="rect">
            <a:avLst/>
          </a:prstGeom>
        </p:spPr>
      </p:pic>
      <p:pic>
        <p:nvPicPr>
          <p:cNvPr id="8" name="Afbeelding 7"/>
          <p:cNvPicPr>
            <a:picLocks noChangeAspect="1"/>
          </p:cNvPicPr>
          <p:nvPr/>
        </p:nvPicPr>
        <p:blipFill rotWithShape="1">
          <a:blip r:embed="rId3"/>
          <a:srcRect l="23348" t="55133" r="42404" b="34233"/>
          <a:stretch/>
        </p:blipFill>
        <p:spPr>
          <a:xfrm>
            <a:off x="5154174" y="3045617"/>
            <a:ext cx="6263235" cy="1093929"/>
          </a:xfrm>
          <a:prstGeom prst="rect">
            <a:avLst/>
          </a:prstGeom>
          <a:ln w="57150">
            <a:solidFill>
              <a:srgbClr val="CC0000"/>
            </a:solidFill>
          </a:ln>
        </p:spPr>
      </p:pic>
    </p:spTree>
    <p:extLst>
      <p:ext uri="{BB962C8B-B14F-4D97-AF65-F5344CB8AC3E}">
        <p14:creationId xmlns:p14="http://schemas.microsoft.com/office/powerpoint/2010/main" val="10456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Example</a:t>
            </a:r>
            <a:endParaRPr lang="lt-LT" b="1" dirty="0">
              <a:solidFill>
                <a:schemeClr val="tx1"/>
              </a:solidFill>
            </a:endParaRPr>
          </a:p>
        </p:txBody>
      </p:sp>
      <p:sp>
        <p:nvSpPr>
          <p:cNvPr id="3" name="Content Placeholder 2"/>
          <p:cNvSpPr>
            <a:spLocks noGrp="1"/>
          </p:cNvSpPr>
          <p:nvPr>
            <p:ph idx="1"/>
          </p:nvPr>
        </p:nvSpPr>
        <p:spPr>
          <a:xfrm>
            <a:off x="962952" y="1940400"/>
            <a:ext cx="9270862" cy="4857403"/>
          </a:xfrm>
        </p:spPr>
        <p:txBody>
          <a:bodyPr>
            <a:normAutofit/>
          </a:bodyPr>
          <a:lstStyle/>
          <a:p>
            <a:r>
              <a:rPr lang="en-US" dirty="0"/>
              <a:t>one Australian study addressed the issue of why patients from Aboriginal communities often present late or not at all to specialist services offered by tertiary care hospitals. Using qualitative interviews with patients and staff, it found one of the most significant access barriers to be transportation problems, including some towns and communities simply not having a bus service to the hospital.</a:t>
            </a:r>
          </a:p>
          <a:p>
            <a:r>
              <a:rPr lang="en-US" dirty="0"/>
              <a:t>A quantitative study could have measured the number of patients over time or even looked at possible explanatory factors – but only those previously known or suspected to be of relevance. </a:t>
            </a:r>
          </a:p>
          <a:p>
            <a:r>
              <a:rPr lang="en-US" dirty="0"/>
              <a:t>To discover reasons for observed patterns, especially the invisible or surprising ones, qualitative designs are needed</a:t>
            </a:r>
            <a:endParaRPr lang="lt-LT" dirty="0"/>
          </a:p>
        </p:txBody>
      </p:sp>
      <p:sp>
        <p:nvSpPr>
          <p:cNvPr id="4" name="TextBox 3"/>
          <p:cNvSpPr txBox="1"/>
          <p:nvPr/>
        </p:nvSpPr>
        <p:spPr>
          <a:xfrm>
            <a:off x="1502910" y="5567313"/>
            <a:ext cx="9000552" cy="523220"/>
          </a:xfrm>
          <a:prstGeom prst="rect">
            <a:avLst/>
          </a:prstGeom>
          <a:noFill/>
        </p:spPr>
        <p:txBody>
          <a:bodyPr wrap="square" rtlCol="0">
            <a:spAutoFit/>
          </a:bodyPr>
          <a:lstStyle/>
          <a:p>
            <a:r>
              <a:rPr lang="en-US" sz="1400" dirty="0" err="1"/>
              <a:t>Suorce</a:t>
            </a:r>
            <a:r>
              <a:rPr lang="en-US" sz="1400" dirty="0"/>
              <a:t>: Kelly, J., Dwyer, J., Willis, E., &amp; </a:t>
            </a:r>
            <a:r>
              <a:rPr lang="en-US" sz="1400" dirty="0" err="1"/>
              <a:t>Pekarsky</a:t>
            </a:r>
            <a:r>
              <a:rPr lang="en-US" sz="1400" dirty="0"/>
              <a:t>, B. (2014). Travelling to the city for hospital care: Access factors in country aboriginal patient journeys. Australian Journal of Rural Health, 22(3), 109–113.</a:t>
            </a:r>
            <a:endParaRPr lang="lt-LT" sz="1400" dirty="0"/>
          </a:p>
        </p:txBody>
      </p:sp>
    </p:spTree>
    <p:extLst>
      <p:ext uri="{BB962C8B-B14F-4D97-AF65-F5344CB8AC3E}">
        <p14:creationId xmlns:p14="http://schemas.microsoft.com/office/powerpoint/2010/main" val="3889843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01" y="-296024"/>
            <a:ext cx="10953379" cy="1450757"/>
          </a:xfrm>
        </p:spPr>
        <p:txBody>
          <a:bodyPr>
            <a:normAutofit/>
          </a:bodyPr>
          <a:lstStyle/>
          <a:p>
            <a:r>
              <a:rPr lang="en-US" b="1" dirty="0" smtClean="0"/>
              <a:t/>
            </a:r>
            <a:br>
              <a:rPr lang="en-US" b="1" dirty="0" smtClean="0"/>
            </a:br>
            <a:r>
              <a:rPr lang="en-US" b="1" dirty="0" smtClean="0"/>
              <a:t>Main Characteristics of Qualitative </a:t>
            </a:r>
            <a:r>
              <a:rPr lang="en-US" b="1" dirty="0"/>
              <a:t>Research</a:t>
            </a:r>
            <a:endParaRPr lang="lt-LT" b="1" dirty="0"/>
          </a:p>
        </p:txBody>
      </p:sp>
      <p:sp>
        <p:nvSpPr>
          <p:cNvPr id="3" name="Content Placeholder 2"/>
          <p:cNvSpPr>
            <a:spLocks noGrp="1"/>
          </p:cNvSpPr>
          <p:nvPr>
            <p:ph idx="1"/>
          </p:nvPr>
        </p:nvSpPr>
        <p:spPr>
          <a:xfrm>
            <a:off x="579389" y="1724353"/>
            <a:ext cx="11299719" cy="4433686"/>
          </a:xfrm>
        </p:spPr>
        <p:txBody>
          <a:bodyPr>
            <a:normAutofit fontScale="92500" lnSpcReduction="10000"/>
          </a:bodyPr>
          <a:lstStyle/>
          <a:p>
            <a:pPr>
              <a:lnSpc>
                <a:spcPct val="150000"/>
              </a:lnSpc>
            </a:pPr>
            <a:r>
              <a:rPr lang="en-US" sz="2400" b="1" dirty="0"/>
              <a:t>Emergent research design: </a:t>
            </a:r>
            <a:r>
              <a:rPr lang="en-US" sz="2400" dirty="0"/>
              <a:t>The emergent research design means a qualitative research study is kept open and fluid so that it can respond in a flexible way to new details or opinions that may emerge during the process of investigation. </a:t>
            </a:r>
          </a:p>
          <a:p>
            <a:pPr>
              <a:lnSpc>
                <a:spcPct val="150000"/>
              </a:lnSpc>
            </a:pPr>
            <a:r>
              <a:rPr lang="en-US" sz="2400" b="1" dirty="0"/>
              <a:t>The nature of qualitative data: </a:t>
            </a:r>
            <a:r>
              <a:rPr lang="en-US" sz="2400" dirty="0"/>
              <a:t>Qualitative research works with a wide range of data, including interviews, documents, and even images. </a:t>
            </a:r>
          </a:p>
          <a:p>
            <a:pPr>
              <a:lnSpc>
                <a:spcPct val="150000"/>
              </a:lnSpc>
            </a:pPr>
            <a:r>
              <a:rPr lang="en-US" sz="2400" b="1" dirty="0"/>
              <a:t>The characteristics of the research setting</a:t>
            </a:r>
            <a:r>
              <a:rPr lang="en-US" sz="2400" dirty="0"/>
              <a:t>: Because of the qualitative approach nature that seeks to describe social phenomena as they occur naturally, qualitative research takes place in natural setting, without any attempts to manipulate the situation under study.</a:t>
            </a:r>
            <a:endParaRPr lang="lt-LT" sz="2400" dirty="0"/>
          </a:p>
        </p:txBody>
      </p:sp>
    </p:spTree>
    <p:extLst>
      <p:ext uri="{BB962C8B-B14F-4D97-AF65-F5344CB8AC3E}">
        <p14:creationId xmlns:p14="http://schemas.microsoft.com/office/powerpoint/2010/main" val="2121869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959" y="1796432"/>
            <a:ext cx="11620162" cy="5405480"/>
          </a:xfrm>
        </p:spPr>
        <p:txBody>
          <a:bodyPr>
            <a:normAutofit/>
          </a:bodyPr>
          <a:lstStyle/>
          <a:p>
            <a:r>
              <a:rPr lang="en-US" sz="2400" b="1" dirty="0"/>
              <a:t>Insider meaning: </a:t>
            </a:r>
            <a:r>
              <a:rPr lang="en-US" sz="2400" dirty="0"/>
              <a:t>Qualitative research is concerned with </a:t>
            </a:r>
            <a:r>
              <a:rPr lang="en-US" sz="2400" dirty="0" smtClean="0"/>
              <a:t>subjective opinions,  </a:t>
            </a:r>
            <a:r>
              <a:rPr lang="en-US" sz="2400" dirty="0"/>
              <a:t>experiences, and feelings of individuals. In this respect, the goal of qualitative research is to explore the participants’ views of the situation being studied.</a:t>
            </a:r>
          </a:p>
          <a:p>
            <a:endParaRPr lang="en-US" sz="2400" b="1" dirty="0" smtClean="0"/>
          </a:p>
          <a:p>
            <a:r>
              <a:rPr lang="en-US" sz="2400" b="1" dirty="0" smtClean="0"/>
              <a:t>Small </a:t>
            </a:r>
            <a:r>
              <a:rPr lang="en-US" sz="2400" b="1" dirty="0"/>
              <a:t>sample size: </a:t>
            </a:r>
            <a:r>
              <a:rPr lang="en-US" sz="2400" dirty="0"/>
              <a:t>Qualitative research typically relies on the necessity to use smaller samples of participants</a:t>
            </a:r>
            <a:r>
              <a:rPr lang="en-US" sz="2400" dirty="0" smtClean="0"/>
              <a:t>.</a:t>
            </a:r>
          </a:p>
          <a:p>
            <a:endParaRPr lang="en-US" sz="2400" dirty="0"/>
          </a:p>
          <a:p>
            <a:r>
              <a:rPr lang="en-US" sz="2400" b="1" dirty="0"/>
              <a:t> Interpretive analysis: </a:t>
            </a:r>
            <a:r>
              <a:rPr lang="en-US" sz="2400" dirty="0"/>
              <a:t>Qualitative research is fundamentally interpretive, which means that the research outcome is ultimately the product of the researcher’s subjective interpretation of data.</a:t>
            </a:r>
            <a:endParaRPr lang="lt-LT" sz="2400" dirty="0"/>
          </a:p>
        </p:txBody>
      </p:sp>
      <p:sp>
        <p:nvSpPr>
          <p:cNvPr id="4" name="Title 1"/>
          <p:cNvSpPr>
            <a:spLocks noGrp="1"/>
          </p:cNvSpPr>
          <p:nvPr>
            <p:ph type="title"/>
          </p:nvPr>
        </p:nvSpPr>
        <p:spPr>
          <a:xfrm>
            <a:off x="202301" y="-296024"/>
            <a:ext cx="10953379" cy="1450757"/>
          </a:xfrm>
        </p:spPr>
        <p:txBody>
          <a:bodyPr>
            <a:normAutofit/>
          </a:bodyPr>
          <a:lstStyle/>
          <a:p>
            <a:r>
              <a:rPr lang="en-US" b="1" dirty="0" smtClean="0"/>
              <a:t/>
            </a:r>
            <a:br>
              <a:rPr lang="en-US" b="1" dirty="0" smtClean="0"/>
            </a:br>
            <a:r>
              <a:rPr lang="en-US" b="1" dirty="0" smtClean="0"/>
              <a:t>Main Characteristics of Qualitative </a:t>
            </a:r>
            <a:r>
              <a:rPr lang="en-US" b="1" dirty="0"/>
              <a:t>Research</a:t>
            </a:r>
            <a:endParaRPr lang="lt-LT" b="1" dirty="0"/>
          </a:p>
        </p:txBody>
      </p:sp>
    </p:spTree>
    <p:extLst>
      <p:ext uri="{BB962C8B-B14F-4D97-AF65-F5344CB8AC3E}">
        <p14:creationId xmlns:p14="http://schemas.microsoft.com/office/powerpoint/2010/main" val="408021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49" y="560874"/>
            <a:ext cx="9685263" cy="1143000"/>
          </a:xfrm>
        </p:spPr>
        <p:txBody>
          <a:bodyPr>
            <a:noAutofit/>
          </a:bodyPr>
          <a:lstStyle/>
          <a:p>
            <a:pPr algn="l"/>
            <a:r>
              <a:rPr lang="en-US" sz="4400" b="1" dirty="0">
                <a:solidFill>
                  <a:schemeClr val="tx1"/>
                </a:solidFill>
                <a:latin typeface="+mn-lt"/>
              </a:rPr>
              <a:t>Aim of the lecture</a:t>
            </a:r>
            <a:br>
              <a:rPr lang="en-US" sz="4400" b="1" dirty="0">
                <a:solidFill>
                  <a:schemeClr val="tx1"/>
                </a:solidFill>
                <a:latin typeface="+mn-lt"/>
              </a:rPr>
            </a:br>
            <a:endParaRPr lang="lt-LT" sz="4400" b="1" dirty="0">
              <a:solidFill>
                <a:schemeClr val="tx1"/>
              </a:solidFill>
              <a:latin typeface="+mn-lt"/>
            </a:endParaRP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solidFill>
                  <a:schemeClr val="tx1"/>
                </a:solidFill>
              </a:rPr>
              <a:t>To enable </a:t>
            </a:r>
            <a:r>
              <a:rPr lang="en-US" sz="2800" dirty="0">
                <a:solidFill>
                  <a:schemeClr val="tx1"/>
                </a:solidFill>
              </a:rPr>
              <a:t>students understand what research is and what is not. </a:t>
            </a:r>
          </a:p>
          <a:p>
            <a:pPr>
              <a:buFont typeface="Arial" panose="020B0604020202020204" pitchFamily="34" charset="0"/>
              <a:buChar char="•"/>
            </a:pPr>
            <a:r>
              <a:rPr lang="en-US" sz="2800" dirty="0" smtClean="0">
                <a:solidFill>
                  <a:schemeClr val="tx1"/>
                </a:solidFill>
              </a:rPr>
              <a:t>To raise </a:t>
            </a:r>
            <a:r>
              <a:rPr lang="en-US" sz="2800" dirty="0">
                <a:solidFill>
                  <a:schemeClr val="tx1"/>
                </a:solidFill>
              </a:rPr>
              <a:t>awareness of crucial aspect of the nature of knowledge and the value of scientific method. </a:t>
            </a:r>
          </a:p>
          <a:p>
            <a:pPr>
              <a:buFont typeface="Arial" panose="020B0604020202020204" pitchFamily="34" charset="0"/>
              <a:buChar char="•"/>
            </a:pPr>
            <a:r>
              <a:rPr lang="en-US" sz="2800" dirty="0" smtClean="0">
                <a:solidFill>
                  <a:schemeClr val="tx1"/>
                </a:solidFill>
              </a:rPr>
              <a:t>To introduce </a:t>
            </a:r>
            <a:r>
              <a:rPr lang="en-US" sz="2800" dirty="0">
                <a:solidFill>
                  <a:schemeClr val="tx1"/>
                </a:solidFill>
              </a:rPr>
              <a:t>the concept at the heart of every research project –the research problem- and to discuss what a researchable problem is. </a:t>
            </a:r>
          </a:p>
          <a:p>
            <a:pPr>
              <a:buFont typeface="Arial" panose="020B0604020202020204" pitchFamily="34" charset="0"/>
              <a:buChar char="•"/>
            </a:pPr>
            <a:r>
              <a:rPr lang="en-US" sz="2800" dirty="0" smtClean="0">
                <a:solidFill>
                  <a:schemeClr val="tx1"/>
                </a:solidFill>
              </a:rPr>
              <a:t>To identify </a:t>
            </a:r>
            <a:r>
              <a:rPr lang="en-US" sz="2800" dirty="0">
                <a:solidFill>
                  <a:schemeClr val="tx1"/>
                </a:solidFill>
              </a:rPr>
              <a:t>and justify the basic components of the research framework, relevant to the tackled research problem. </a:t>
            </a:r>
            <a:endParaRPr lang="lt-LT" sz="2800" dirty="0">
              <a:solidFill>
                <a:schemeClr val="tx1"/>
              </a:solidFill>
            </a:endParaRPr>
          </a:p>
        </p:txBody>
      </p:sp>
    </p:spTree>
    <p:extLst>
      <p:ext uri="{BB962C8B-B14F-4D97-AF65-F5344CB8AC3E}">
        <p14:creationId xmlns:p14="http://schemas.microsoft.com/office/powerpoint/2010/main" val="192704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497" y="1845734"/>
            <a:ext cx="11684899" cy="4023360"/>
          </a:xfrm>
        </p:spPr>
        <p:txBody>
          <a:bodyPr>
            <a:normAutofit/>
          </a:bodyPr>
          <a:lstStyle/>
          <a:p>
            <a:r>
              <a:rPr lang="en-US" sz="2800" dirty="0" smtClean="0"/>
              <a:t>Qualitative </a:t>
            </a:r>
            <a:r>
              <a:rPr lang="en-US" sz="2800" dirty="0"/>
              <a:t>research is a </a:t>
            </a:r>
            <a:r>
              <a:rPr lang="en-US" sz="2800" b="1" i="1" dirty="0"/>
              <a:t>reflexive process</a:t>
            </a:r>
            <a:r>
              <a:rPr lang="en-US" sz="2800" dirty="0"/>
              <a:t>, one in which the researcher adapts their approach based on what participants say and do.</a:t>
            </a:r>
          </a:p>
          <a:p>
            <a:r>
              <a:rPr lang="en-US" sz="2800" dirty="0" smtClean="0"/>
              <a:t>The </a:t>
            </a:r>
            <a:r>
              <a:rPr lang="en-US" sz="2800" dirty="0"/>
              <a:t>researcher must constantly evaluate whether their question is important and relevant to the participants. </a:t>
            </a:r>
          </a:p>
          <a:p>
            <a:r>
              <a:rPr lang="en-US" sz="2800" dirty="0"/>
              <a:t>As the researcher gains information from participants, it is normal for the focus of the inquiry to shift.</a:t>
            </a:r>
            <a:endParaRPr lang="lt-LT" sz="2800" dirty="0"/>
          </a:p>
        </p:txBody>
      </p:sp>
      <p:sp>
        <p:nvSpPr>
          <p:cNvPr id="4" name="Title 1"/>
          <p:cNvSpPr>
            <a:spLocks noGrp="1"/>
          </p:cNvSpPr>
          <p:nvPr>
            <p:ph type="title"/>
          </p:nvPr>
        </p:nvSpPr>
        <p:spPr>
          <a:xfrm>
            <a:off x="385181" y="0"/>
            <a:ext cx="10058400" cy="1450757"/>
          </a:xfrm>
        </p:spPr>
        <p:txBody>
          <a:bodyPr>
            <a:normAutofit fontScale="90000"/>
          </a:bodyPr>
          <a:lstStyle/>
          <a:p>
            <a:r>
              <a:rPr lang="en-US" b="1" dirty="0" smtClean="0"/>
              <a:t/>
            </a:r>
            <a:br>
              <a:rPr lang="en-US" b="1" dirty="0" smtClean="0"/>
            </a:br>
            <a:r>
              <a:rPr lang="en-US" b="1" dirty="0" smtClean="0"/>
              <a:t>Main Characteristics of Qualitative </a:t>
            </a:r>
            <a:r>
              <a:rPr lang="en-US" b="1" dirty="0"/>
              <a:t>Research</a:t>
            </a:r>
            <a:endParaRPr lang="lt-LT" b="1" dirty="0"/>
          </a:p>
        </p:txBody>
      </p:sp>
    </p:spTree>
    <p:extLst>
      <p:ext uri="{BB962C8B-B14F-4D97-AF65-F5344CB8AC3E}">
        <p14:creationId xmlns:p14="http://schemas.microsoft.com/office/powerpoint/2010/main" val="248417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4969"/>
            <a:ext cx="10058400" cy="1450757"/>
          </a:xfrm>
        </p:spPr>
        <p:txBody>
          <a:bodyPr/>
          <a:lstStyle/>
          <a:p>
            <a:r>
              <a:rPr lang="lt-LT" b="1" dirty="0" err="1"/>
              <a:t>Types</a:t>
            </a:r>
            <a:r>
              <a:rPr lang="lt-LT" b="1" dirty="0"/>
              <a:t> </a:t>
            </a:r>
            <a:r>
              <a:rPr lang="lt-LT" b="1" dirty="0" err="1"/>
              <a:t>of</a:t>
            </a:r>
            <a:r>
              <a:rPr lang="lt-LT" b="1" dirty="0"/>
              <a:t> </a:t>
            </a:r>
            <a:r>
              <a:rPr lang="lt-LT" b="1" dirty="0" err="1"/>
              <a:t>qualitative</a:t>
            </a:r>
            <a:r>
              <a:rPr lang="lt-LT" b="1" dirty="0"/>
              <a:t> </a:t>
            </a:r>
            <a:r>
              <a:rPr lang="lt-LT" b="1" dirty="0" err="1"/>
              <a:t>research</a:t>
            </a:r>
            <a:endParaRPr lang="lt-LT" b="1"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12" y="895788"/>
            <a:ext cx="10341622" cy="5399816"/>
          </a:xfrm>
          <a:prstGeom prst="rect">
            <a:avLst/>
          </a:prstGeom>
        </p:spPr>
      </p:pic>
    </p:spTree>
    <p:extLst>
      <p:ext uri="{BB962C8B-B14F-4D97-AF65-F5344CB8AC3E}">
        <p14:creationId xmlns:p14="http://schemas.microsoft.com/office/powerpoint/2010/main" val="97678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4969"/>
            <a:ext cx="10058400" cy="1450757"/>
          </a:xfrm>
        </p:spPr>
        <p:txBody>
          <a:bodyPr/>
          <a:lstStyle/>
          <a:p>
            <a:r>
              <a:rPr lang="lt-LT" b="1" dirty="0" err="1"/>
              <a:t>Types</a:t>
            </a:r>
            <a:r>
              <a:rPr lang="lt-LT" b="1" dirty="0"/>
              <a:t> </a:t>
            </a:r>
            <a:r>
              <a:rPr lang="lt-LT" b="1" dirty="0" err="1"/>
              <a:t>of</a:t>
            </a:r>
            <a:r>
              <a:rPr lang="lt-LT" b="1" dirty="0"/>
              <a:t> </a:t>
            </a:r>
            <a:r>
              <a:rPr lang="lt-LT" b="1" dirty="0" err="1"/>
              <a:t>qualitative</a:t>
            </a:r>
            <a:r>
              <a:rPr lang="lt-LT" b="1" dirty="0"/>
              <a:t> </a:t>
            </a:r>
            <a:r>
              <a:rPr lang="lt-LT" b="1" dirty="0" err="1"/>
              <a:t>research</a:t>
            </a:r>
            <a:endParaRPr lang="lt-LT" b="1" dirty="0"/>
          </a:p>
        </p:txBody>
      </p:sp>
      <p:graphicFrame>
        <p:nvGraphicFramePr>
          <p:cNvPr id="4" name="Tabel 3"/>
          <p:cNvGraphicFramePr>
            <a:graphicFrameLocks noGrp="1"/>
          </p:cNvGraphicFramePr>
          <p:nvPr>
            <p:extLst>
              <p:ext uri="{D42A27DB-BD31-4B8C-83A1-F6EECF244321}">
                <p14:modId xmlns:p14="http://schemas.microsoft.com/office/powerpoint/2010/main" val="857754205"/>
              </p:ext>
            </p:extLst>
          </p:nvPr>
        </p:nvGraphicFramePr>
        <p:xfrm>
          <a:off x="291312" y="895788"/>
          <a:ext cx="11423258" cy="5505626"/>
        </p:xfrm>
        <a:graphic>
          <a:graphicData uri="http://schemas.openxmlformats.org/drawingml/2006/table">
            <a:tbl>
              <a:tblPr firstRow="1" bandRow="1">
                <a:tableStyleId>{5C22544A-7EE6-4342-B048-85BDC9FD1C3A}</a:tableStyleId>
              </a:tblPr>
              <a:tblGrid>
                <a:gridCol w="1933998">
                  <a:extLst>
                    <a:ext uri="{9D8B030D-6E8A-4147-A177-3AD203B41FA5}">
                      <a16:colId xmlns="" xmlns:a16="http://schemas.microsoft.com/office/drawing/2014/main" val="3340690377"/>
                    </a:ext>
                  </a:extLst>
                </a:gridCol>
                <a:gridCol w="9489260">
                  <a:extLst>
                    <a:ext uri="{9D8B030D-6E8A-4147-A177-3AD203B41FA5}">
                      <a16:colId xmlns="" xmlns:a16="http://schemas.microsoft.com/office/drawing/2014/main" val="3552398726"/>
                    </a:ext>
                  </a:extLst>
                </a:gridCol>
              </a:tblGrid>
              <a:tr h="390846">
                <a:tc gridSpan="2">
                  <a:txBody>
                    <a:bodyPr/>
                    <a:lstStyle/>
                    <a:p>
                      <a:r>
                        <a:rPr lang="nl-NL" dirty="0" smtClean="0"/>
                        <a:t>Types</a:t>
                      </a:r>
                      <a:r>
                        <a:rPr lang="nl-NL" baseline="0" dirty="0" smtClean="0"/>
                        <a:t> of </a:t>
                      </a:r>
                      <a:r>
                        <a:rPr lang="nl-NL" baseline="0" dirty="0" err="1" smtClean="0"/>
                        <a:t>qualitative</a:t>
                      </a:r>
                      <a:r>
                        <a:rPr lang="nl-NL" baseline="0" dirty="0" smtClean="0"/>
                        <a:t> research designs</a:t>
                      </a:r>
                      <a:endParaRPr lang="nl-NL" dirty="0"/>
                    </a:p>
                  </a:txBody>
                  <a:tcPr/>
                </a:tc>
                <a:tc hMerge="1">
                  <a:txBody>
                    <a:bodyPr/>
                    <a:lstStyle/>
                    <a:p>
                      <a:endParaRPr lang="nl-NL" dirty="0"/>
                    </a:p>
                  </a:txBody>
                  <a:tcPr/>
                </a:tc>
                <a:extLst>
                  <a:ext uri="{0D108BD9-81ED-4DB2-BD59-A6C34878D82A}">
                    <a16:rowId xmlns="" xmlns:a16="http://schemas.microsoft.com/office/drawing/2014/main" val="1303025274"/>
                  </a:ext>
                </a:extLst>
              </a:tr>
              <a:tr h="9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Ethnography</a:t>
                      </a:r>
                    </a:p>
                  </a:txBody>
                  <a:tcPr/>
                </a:tc>
                <a:tc>
                  <a:txBody>
                    <a:bodyPr/>
                    <a:lstStyle/>
                    <a:p>
                      <a:r>
                        <a:rPr lang="nl-NL" sz="1200" dirty="0" err="1" smtClean="0"/>
                        <a:t>Investigates</a:t>
                      </a:r>
                      <a:r>
                        <a:rPr lang="nl-NL" sz="1200" dirty="0" smtClean="0"/>
                        <a:t> cultures</a:t>
                      </a:r>
                      <a:r>
                        <a:rPr lang="nl-NL" sz="1200" baseline="0" dirty="0" smtClean="0"/>
                        <a:t> in </a:t>
                      </a:r>
                      <a:r>
                        <a:rPr lang="nl-NL" sz="1200" baseline="0" dirty="0" err="1" smtClean="0"/>
                        <a:t>depth</a:t>
                      </a:r>
                      <a:r>
                        <a:rPr lang="nl-NL" sz="1200" baseline="0" dirty="0" smtClean="0"/>
                        <a:t>.</a:t>
                      </a:r>
                    </a:p>
                    <a:p>
                      <a:r>
                        <a:rPr lang="en-US" sz="1200" b="0" i="0" kern="1200" dirty="0" smtClean="0">
                          <a:solidFill>
                            <a:schemeClr val="dk1"/>
                          </a:solidFill>
                          <a:effectLst/>
                          <a:latin typeface="+mn-lt"/>
                          <a:ea typeface="+mn-ea"/>
                          <a:cs typeface="+mn-cs"/>
                        </a:rPr>
                        <a:t>Ethnographic research is </a:t>
                      </a:r>
                      <a:r>
                        <a:rPr lang="en-US" sz="1200" b="1" i="0" kern="1200" dirty="0" smtClean="0">
                          <a:solidFill>
                            <a:schemeClr val="dk1"/>
                          </a:solidFill>
                          <a:effectLst/>
                          <a:latin typeface="+mn-lt"/>
                          <a:ea typeface="+mn-ea"/>
                          <a:cs typeface="+mn-cs"/>
                        </a:rPr>
                        <a:t>a qualitative method where researchers observe and/or interact with a study's participants in their real-life environment</a:t>
                      </a:r>
                      <a:r>
                        <a:rPr lang="en-US" sz="1200" b="0" i="0" kern="1200" dirty="0" smtClean="0">
                          <a:solidFill>
                            <a:schemeClr val="dk1"/>
                          </a:solidFill>
                          <a:effectLst/>
                          <a:latin typeface="+mn-lt"/>
                          <a:ea typeface="+mn-ea"/>
                          <a:cs typeface="+mn-cs"/>
                        </a:rPr>
                        <a:t>. Ethnography was </a:t>
                      </a:r>
                      <a:r>
                        <a:rPr lang="en-US" sz="1200" b="0" i="0" kern="1200" dirty="0" err="1" smtClean="0">
                          <a:solidFill>
                            <a:schemeClr val="dk1"/>
                          </a:solidFill>
                          <a:effectLst/>
                          <a:latin typeface="+mn-lt"/>
                          <a:ea typeface="+mn-ea"/>
                          <a:cs typeface="+mn-cs"/>
                        </a:rPr>
                        <a:t>popularised</a:t>
                      </a:r>
                      <a:r>
                        <a:rPr lang="en-US" sz="1200" b="0" i="0" kern="1200" dirty="0" smtClean="0">
                          <a:solidFill>
                            <a:schemeClr val="dk1"/>
                          </a:solidFill>
                          <a:effectLst/>
                          <a:latin typeface="+mn-lt"/>
                          <a:ea typeface="+mn-ea"/>
                          <a:cs typeface="+mn-cs"/>
                        </a:rPr>
                        <a:t> by anthropology, but is used across a wide range of social sciences.</a:t>
                      </a:r>
                      <a:endParaRPr lang="nl-NL" sz="1200" dirty="0"/>
                    </a:p>
                  </a:txBody>
                  <a:tcPr/>
                </a:tc>
                <a:extLst>
                  <a:ext uri="{0D108BD9-81ED-4DB2-BD59-A6C34878D82A}">
                    <a16:rowId xmlns="" xmlns:a16="http://schemas.microsoft.com/office/drawing/2014/main" val="1234647727"/>
                  </a:ext>
                </a:extLst>
              </a:tr>
              <a:tr h="9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Phenomenology</a:t>
                      </a:r>
                    </a:p>
                  </a:txBody>
                  <a:tcPr/>
                </a:tc>
                <a:tc>
                  <a:txBody>
                    <a:bodyPr/>
                    <a:lstStyle/>
                    <a:p>
                      <a:r>
                        <a:rPr lang="nl-NL" sz="1200" dirty="0" err="1" smtClean="0"/>
                        <a:t>Describes</a:t>
                      </a:r>
                      <a:r>
                        <a:rPr lang="nl-NL" sz="1200" baseline="0" dirty="0" smtClean="0"/>
                        <a:t> </a:t>
                      </a:r>
                      <a:r>
                        <a:rPr lang="nl-NL" sz="1200" baseline="0" dirty="0" err="1" smtClean="0"/>
                        <a:t>the</a:t>
                      </a:r>
                      <a:r>
                        <a:rPr lang="nl-NL" sz="1200" baseline="0" dirty="0" smtClean="0"/>
                        <a:t> </a:t>
                      </a:r>
                      <a:r>
                        <a:rPr lang="nl-NL" sz="1200" baseline="0" dirty="0" err="1" smtClean="0"/>
                        <a:t>lived</a:t>
                      </a:r>
                      <a:r>
                        <a:rPr lang="nl-NL" sz="1200" baseline="0" dirty="0" smtClean="0"/>
                        <a:t> </a:t>
                      </a:r>
                      <a:r>
                        <a:rPr lang="nl-NL" sz="1200" baseline="0" dirty="0" err="1" smtClean="0"/>
                        <a:t>experience</a:t>
                      </a:r>
                      <a:r>
                        <a:rPr lang="nl-NL" sz="1200" baseline="0" dirty="0" smtClean="0"/>
                        <a:t> of </a:t>
                      </a:r>
                      <a:r>
                        <a:rPr lang="nl-NL" sz="1200" baseline="0" dirty="0" err="1" smtClean="0"/>
                        <a:t>patients</a:t>
                      </a:r>
                      <a:r>
                        <a:rPr lang="nl-NL" sz="1200" baseline="0" dirty="0" smtClean="0"/>
                        <a:t>, professionals.</a:t>
                      </a:r>
                    </a:p>
                    <a:p>
                      <a:r>
                        <a:rPr lang="en-US" sz="1200" b="0" i="0" kern="1200" dirty="0" smtClean="0">
                          <a:solidFill>
                            <a:schemeClr val="dk1"/>
                          </a:solidFill>
                          <a:effectLst/>
                          <a:latin typeface="+mn-lt"/>
                          <a:ea typeface="+mn-ea"/>
                          <a:cs typeface="+mn-cs"/>
                        </a:rPr>
                        <a:t>Phenomenology is an approach to qualitative research that </a:t>
                      </a:r>
                      <a:r>
                        <a:rPr lang="en-US" sz="1200" b="1" i="0" kern="1200" dirty="0" smtClean="0">
                          <a:solidFill>
                            <a:schemeClr val="dk1"/>
                          </a:solidFill>
                          <a:effectLst/>
                          <a:latin typeface="+mn-lt"/>
                          <a:ea typeface="+mn-ea"/>
                          <a:cs typeface="+mn-cs"/>
                        </a:rPr>
                        <a:t>focuses on the commonality of a lived experience within a particular group</a:t>
                      </a:r>
                      <a:r>
                        <a:rPr lang="en-US" sz="1200" b="0" i="0" kern="1200" dirty="0" smtClean="0">
                          <a:solidFill>
                            <a:schemeClr val="dk1"/>
                          </a:solidFill>
                          <a:effectLst/>
                          <a:latin typeface="+mn-lt"/>
                          <a:ea typeface="+mn-ea"/>
                          <a:cs typeface="+mn-cs"/>
                        </a:rPr>
                        <a:t>. The fundamental goal of the approach is to arrive at a description of the nature of the particular phenomenon (Creswell, 2013).</a:t>
                      </a:r>
                      <a:endParaRPr lang="nl-NL" sz="1200" dirty="0"/>
                    </a:p>
                  </a:txBody>
                  <a:tcPr/>
                </a:tc>
                <a:extLst>
                  <a:ext uri="{0D108BD9-81ED-4DB2-BD59-A6C34878D82A}">
                    <a16:rowId xmlns="" xmlns:a16="http://schemas.microsoft.com/office/drawing/2014/main" val="1100009545"/>
                  </a:ext>
                </a:extLst>
              </a:tr>
              <a:tr h="9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Grounded theory </a:t>
                      </a:r>
                    </a:p>
                  </a:txBody>
                  <a:tcPr/>
                </a:tc>
                <a:tc>
                  <a:txBody>
                    <a:bodyPr/>
                    <a:lstStyle/>
                    <a:p>
                      <a:r>
                        <a:rPr lang="nl-NL" sz="1200" dirty="0" err="1" smtClean="0"/>
                        <a:t>Formulate</a:t>
                      </a:r>
                      <a:r>
                        <a:rPr lang="nl-NL" sz="1200" dirty="0" smtClean="0"/>
                        <a:t>, test </a:t>
                      </a:r>
                      <a:r>
                        <a:rPr lang="nl-NL" sz="1200" dirty="0" err="1" smtClean="0"/>
                        <a:t>and</a:t>
                      </a:r>
                      <a:r>
                        <a:rPr lang="nl-NL" sz="1200" dirty="0" smtClean="0"/>
                        <a:t> </a:t>
                      </a:r>
                      <a:r>
                        <a:rPr lang="nl-NL" sz="1200" dirty="0" err="1" smtClean="0"/>
                        <a:t>refine</a:t>
                      </a:r>
                      <a:r>
                        <a:rPr lang="nl-NL" sz="1200" dirty="0" smtClean="0"/>
                        <a:t> a </a:t>
                      </a:r>
                      <a:r>
                        <a:rPr lang="nl-NL" sz="1200" dirty="0" err="1" smtClean="0"/>
                        <a:t>theory</a:t>
                      </a:r>
                      <a:r>
                        <a:rPr lang="nl-NL" sz="1200" dirty="0" smtClean="0"/>
                        <a:t> </a:t>
                      </a:r>
                      <a:r>
                        <a:rPr lang="nl-NL" sz="1200" dirty="0" err="1" smtClean="0"/>
                        <a:t>about</a:t>
                      </a:r>
                      <a:r>
                        <a:rPr lang="nl-NL" sz="1200" dirty="0" smtClean="0"/>
                        <a:t> a </a:t>
                      </a:r>
                      <a:r>
                        <a:rPr lang="nl-NL" sz="1200" dirty="0" err="1" smtClean="0"/>
                        <a:t>phenomena</a:t>
                      </a:r>
                      <a:r>
                        <a:rPr lang="nl-NL" sz="1200" dirty="0" smtClean="0"/>
                        <a:t>.</a:t>
                      </a:r>
                    </a:p>
                    <a:p>
                      <a:r>
                        <a:rPr lang="en-US" sz="1200" b="0" i="0" kern="1200" dirty="0" smtClean="0">
                          <a:solidFill>
                            <a:schemeClr val="dk1"/>
                          </a:solidFill>
                          <a:effectLst/>
                          <a:latin typeface="+mn-lt"/>
                          <a:ea typeface="+mn-ea"/>
                          <a:cs typeface="+mn-cs"/>
                        </a:rPr>
                        <a:t>Grounded theory refers to inductive methods aiming toward theory development. The term </a:t>
                      </a:r>
                      <a:r>
                        <a:rPr lang="en-US" sz="1200" b="0" i="1" kern="1200" dirty="0" smtClean="0">
                          <a:solidFill>
                            <a:schemeClr val="dk1"/>
                          </a:solidFill>
                          <a:effectLst/>
                          <a:latin typeface="+mn-lt"/>
                          <a:ea typeface="+mn-ea"/>
                          <a:cs typeface="+mn-cs"/>
                        </a:rPr>
                        <a:t>grounded theory </a:t>
                      </a:r>
                      <a:r>
                        <a:rPr lang="en-US" sz="1200" b="0" i="0" kern="1200" dirty="0" smtClean="0">
                          <a:solidFill>
                            <a:schemeClr val="dk1"/>
                          </a:solidFill>
                          <a:effectLst/>
                          <a:latin typeface="+mn-lt"/>
                          <a:ea typeface="+mn-ea"/>
                          <a:cs typeface="+mn-cs"/>
                        </a:rPr>
                        <a:t>denotes dual referents: (a) a </a:t>
                      </a:r>
                      <a:r>
                        <a:rPr lang="en-US" sz="1200" b="0" i="1" kern="1200" dirty="0" smtClean="0">
                          <a:solidFill>
                            <a:schemeClr val="dk1"/>
                          </a:solidFill>
                          <a:effectLst/>
                          <a:latin typeface="+mn-lt"/>
                          <a:ea typeface="+mn-ea"/>
                          <a:cs typeface="+mn-cs"/>
                        </a:rPr>
                        <a:t>method</a:t>
                      </a:r>
                      <a:r>
                        <a:rPr lang="en-US" sz="1200" b="0" i="0" kern="1200" dirty="0" smtClean="0">
                          <a:solidFill>
                            <a:schemeClr val="dk1"/>
                          </a:solidFill>
                          <a:effectLst/>
                          <a:latin typeface="+mn-lt"/>
                          <a:ea typeface="+mn-ea"/>
                          <a:cs typeface="+mn-cs"/>
                        </a:rPr>
                        <a:t> consisting of flexible methodological strategies and (b) the </a:t>
                      </a:r>
                      <a:r>
                        <a:rPr lang="en-US" sz="1200" b="0" i="1" kern="1200" dirty="0" smtClean="0">
                          <a:solidFill>
                            <a:schemeClr val="dk1"/>
                          </a:solidFill>
                          <a:effectLst/>
                          <a:latin typeface="+mn-lt"/>
                          <a:ea typeface="+mn-ea"/>
                          <a:cs typeface="+mn-cs"/>
                        </a:rPr>
                        <a:t>products</a:t>
                      </a:r>
                      <a:r>
                        <a:rPr lang="en-US" sz="1200" b="0" i="0" kern="1200" dirty="0" smtClean="0">
                          <a:solidFill>
                            <a:schemeClr val="dk1"/>
                          </a:solidFill>
                          <a:effectLst/>
                          <a:latin typeface="+mn-lt"/>
                          <a:ea typeface="+mn-ea"/>
                          <a:cs typeface="+mn-cs"/>
                        </a:rPr>
                        <a:t> of this type of inquiry. Increasingly, researchers use the term to mean the methods of inquiry for collecting and, in particular, analyzing data. The methodological strategies of grounded theory are aimed to construct middle-level theories directly from data analysis. The inductive theoretical thrust of these methods is central to their logic. The resulting analyses build their power on strong empirical foundations. These analyses provide focused, abstract, conceptual theories that explain the studied empirical phenomena.</a:t>
                      </a:r>
                      <a:endParaRPr lang="nl-NL" sz="1200" dirty="0"/>
                    </a:p>
                  </a:txBody>
                  <a:tcPr/>
                </a:tc>
                <a:extLst>
                  <a:ext uri="{0D108BD9-81ED-4DB2-BD59-A6C34878D82A}">
                    <a16:rowId xmlns="" xmlns:a16="http://schemas.microsoft.com/office/drawing/2014/main" val="3245597490"/>
                  </a:ext>
                </a:extLst>
              </a:tr>
              <a:tr h="9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Generic Qualitative </a:t>
                      </a:r>
                    </a:p>
                  </a:txBody>
                  <a:tcPr/>
                </a:tc>
                <a:tc>
                  <a:txBody>
                    <a:bodyPr/>
                    <a:lstStyle/>
                    <a:p>
                      <a:r>
                        <a:rPr lang="en-US" sz="1200" b="0" i="0" kern="1200" dirty="0" smtClean="0">
                          <a:solidFill>
                            <a:schemeClr val="dk1"/>
                          </a:solidFill>
                          <a:effectLst/>
                          <a:latin typeface="+mn-lt"/>
                          <a:ea typeface="+mn-ea"/>
                          <a:cs typeface="+mn-cs"/>
                        </a:rPr>
                        <a:t>“is not guided by an explicit or established set of philosophic assumptions in the form of one of the known [or more established] qualitative methodologies” (</a:t>
                      </a:r>
                      <a:r>
                        <a:rPr lang="en-US" sz="1200" b="0" i="0" kern="1200" dirty="0" err="1" smtClean="0">
                          <a:solidFill>
                            <a:schemeClr val="dk1"/>
                          </a:solidFill>
                          <a:effectLst/>
                          <a:latin typeface="+mn-lt"/>
                          <a:ea typeface="+mn-ea"/>
                          <a:cs typeface="+mn-cs"/>
                        </a:rPr>
                        <a:t>Caelli</a:t>
                      </a:r>
                      <a:r>
                        <a:rPr lang="en-US" sz="1200" b="0" i="0" kern="1200" dirty="0" smtClean="0">
                          <a:solidFill>
                            <a:schemeClr val="dk1"/>
                          </a:solidFill>
                          <a:effectLst/>
                          <a:latin typeface="+mn-lt"/>
                          <a:ea typeface="+mn-ea"/>
                          <a:cs typeface="+mn-cs"/>
                        </a:rPr>
                        <a:t> et al., 2003)</a:t>
                      </a:r>
                      <a:endParaRPr lang="nl-NL" sz="1200" b="0" dirty="0"/>
                    </a:p>
                  </a:txBody>
                  <a:tcPr/>
                </a:tc>
                <a:extLst>
                  <a:ext uri="{0D108BD9-81ED-4DB2-BD59-A6C34878D82A}">
                    <a16:rowId xmlns="" xmlns:a16="http://schemas.microsoft.com/office/drawing/2014/main" val="1495132926"/>
                  </a:ext>
                </a:extLst>
              </a:tr>
              <a:tr h="9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Life history or historical</a:t>
                      </a:r>
                    </a:p>
                    <a:p>
                      <a:endParaRPr lang="nl-NL" sz="1200" dirty="0"/>
                    </a:p>
                  </a:txBody>
                  <a:tcPr/>
                </a:tc>
                <a:tc>
                  <a:txBody>
                    <a:bodyPr/>
                    <a:lstStyle/>
                    <a:p>
                      <a:r>
                        <a:rPr lang="nl-NL" sz="1200" dirty="0" err="1" smtClean="0"/>
                        <a:t>Description</a:t>
                      </a:r>
                      <a:r>
                        <a:rPr lang="nl-NL" sz="1200" dirty="0" smtClean="0"/>
                        <a:t> analysis of events</a:t>
                      </a:r>
                      <a:r>
                        <a:rPr lang="nl-NL" sz="1200" baseline="0" dirty="0" smtClean="0"/>
                        <a:t> </a:t>
                      </a:r>
                      <a:r>
                        <a:rPr lang="nl-NL" sz="1200" baseline="0" dirty="0" err="1" smtClean="0"/>
                        <a:t>that</a:t>
                      </a:r>
                      <a:r>
                        <a:rPr lang="nl-NL" sz="1200" baseline="0" dirty="0" smtClean="0"/>
                        <a:t> </a:t>
                      </a:r>
                      <a:r>
                        <a:rPr lang="nl-NL" sz="1200" baseline="0" dirty="0" err="1" smtClean="0"/>
                        <a:t>occurredd</a:t>
                      </a:r>
                      <a:r>
                        <a:rPr lang="nl-NL" sz="1200" baseline="0" dirty="0" smtClean="0"/>
                        <a:t> in </a:t>
                      </a:r>
                      <a:r>
                        <a:rPr lang="nl-NL" sz="1200" baseline="0" dirty="0" err="1" smtClean="0"/>
                        <a:t>the</a:t>
                      </a:r>
                      <a:r>
                        <a:rPr lang="nl-NL" sz="1200" baseline="0" dirty="0" smtClean="0"/>
                        <a:t> past. </a:t>
                      </a:r>
                      <a:endParaRPr lang="nl-NL" sz="1200" dirty="0"/>
                    </a:p>
                  </a:txBody>
                  <a:tcPr/>
                </a:tc>
                <a:extLst>
                  <a:ext uri="{0D108BD9-81ED-4DB2-BD59-A6C34878D82A}">
                    <a16:rowId xmlns="" xmlns:a16="http://schemas.microsoft.com/office/drawing/2014/main" val="4207482611"/>
                  </a:ext>
                </a:extLst>
              </a:tr>
            </a:tbl>
          </a:graphicData>
        </a:graphic>
      </p:graphicFrame>
    </p:spTree>
    <p:extLst>
      <p:ext uri="{BB962C8B-B14F-4D97-AF65-F5344CB8AC3E}">
        <p14:creationId xmlns:p14="http://schemas.microsoft.com/office/powerpoint/2010/main" val="1052699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76" y="132976"/>
            <a:ext cx="10058400" cy="763794"/>
          </a:xfrm>
        </p:spPr>
        <p:txBody>
          <a:bodyPr>
            <a:normAutofit/>
          </a:bodyPr>
          <a:lstStyle/>
          <a:p>
            <a:r>
              <a:rPr lang="lt-LT" b="1" dirty="0"/>
              <a:t>Objectives </a:t>
            </a:r>
            <a:r>
              <a:rPr lang="lt-LT" b="1" dirty="0" smtClean="0"/>
              <a:t>of</a:t>
            </a:r>
            <a:r>
              <a:rPr lang="nl-NL" b="1" dirty="0" smtClean="0"/>
              <a:t> </a:t>
            </a:r>
            <a:r>
              <a:rPr lang="nl-NL" b="1" dirty="0" err="1" smtClean="0"/>
              <a:t>Reserch</a:t>
            </a:r>
            <a:endParaRPr lang="lt-LT" b="1" dirty="0">
              <a:highlight>
                <a:srgbClr val="FFFF00"/>
              </a:highlight>
            </a:endParaRPr>
          </a:p>
        </p:txBody>
      </p:sp>
      <p:sp>
        <p:nvSpPr>
          <p:cNvPr id="3" name="Content Placeholder 2"/>
          <p:cNvSpPr>
            <a:spLocks noGrp="1"/>
          </p:cNvSpPr>
          <p:nvPr>
            <p:ph idx="1"/>
          </p:nvPr>
        </p:nvSpPr>
        <p:spPr>
          <a:xfrm>
            <a:off x="882032" y="921796"/>
            <a:ext cx="11158917" cy="978386"/>
          </a:xfrm>
          <a:ln w="28575">
            <a:solidFill>
              <a:srgbClr val="FF9900"/>
            </a:solidFill>
          </a:ln>
        </p:spPr>
        <p:txBody>
          <a:bodyPr/>
          <a:lstStyle/>
          <a:p>
            <a:r>
              <a:rPr lang="en-US" dirty="0"/>
              <a:t>The purpose of research is </a:t>
            </a:r>
            <a:r>
              <a:rPr lang="en-US" i="1" dirty="0"/>
              <a:t>to discover answers to questions through the application of scientific procedures. </a:t>
            </a:r>
          </a:p>
          <a:p>
            <a:r>
              <a:rPr lang="en-US" dirty="0"/>
              <a:t>The main aim of research is </a:t>
            </a:r>
            <a:r>
              <a:rPr lang="en-US" i="1" dirty="0"/>
              <a:t>to find out the truth which is hidden and which has not been discovered yet</a:t>
            </a:r>
            <a:r>
              <a:rPr lang="en-US" dirty="0"/>
              <a:t>.</a:t>
            </a:r>
            <a:endParaRPr lang="lt-LT" dirty="0"/>
          </a:p>
        </p:txBody>
      </p:sp>
      <p:pic>
        <p:nvPicPr>
          <p:cNvPr id="5" name="Afbeelding 4"/>
          <p:cNvPicPr>
            <a:picLocks noChangeAspect="1"/>
          </p:cNvPicPr>
          <p:nvPr/>
        </p:nvPicPr>
        <p:blipFill>
          <a:blip r:embed="rId2"/>
          <a:stretch>
            <a:fillRect/>
          </a:stretch>
        </p:blipFill>
        <p:spPr>
          <a:xfrm>
            <a:off x="9173924" y="4903595"/>
            <a:ext cx="2867025" cy="1590675"/>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2255797354"/>
              </p:ext>
            </p:extLst>
          </p:nvPr>
        </p:nvGraphicFramePr>
        <p:xfrm>
          <a:off x="397410" y="2231667"/>
          <a:ext cx="10607759" cy="3205480"/>
        </p:xfrm>
        <a:graphic>
          <a:graphicData uri="http://schemas.openxmlformats.org/drawingml/2006/table">
            <a:tbl>
              <a:tblPr firstRow="1" bandRow="1">
                <a:tableStyleId>{5C22544A-7EE6-4342-B048-85BDC9FD1C3A}</a:tableStyleId>
              </a:tblPr>
              <a:tblGrid>
                <a:gridCol w="1908933">
                  <a:extLst>
                    <a:ext uri="{9D8B030D-6E8A-4147-A177-3AD203B41FA5}">
                      <a16:colId xmlns="" xmlns:a16="http://schemas.microsoft.com/office/drawing/2014/main" val="2994430823"/>
                    </a:ext>
                  </a:extLst>
                </a:gridCol>
                <a:gridCol w="4181955">
                  <a:extLst>
                    <a:ext uri="{9D8B030D-6E8A-4147-A177-3AD203B41FA5}">
                      <a16:colId xmlns="" xmlns:a16="http://schemas.microsoft.com/office/drawing/2014/main" val="1775345186"/>
                    </a:ext>
                  </a:extLst>
                </a:gridCol>
                <a:gridCol w="4516871">
                  <a:extLst>
                    <a:ext uri="{9D8B030D-6E8A-4147-A177-3AD203B41FA5}">
                      <a16:colId xmlns="" xmlns:a16="http://schemas.microsoft.com/office/drawing/2014/main" val="4146678036"/>
                    </a:ext>
                  </a:extLst>
                </a:gridCol>
              </a:tblGrid>
              <a:tr h="370840">
                <a:tc>
                  <a:txBody>
                    <a:bodyPr/>
                    <a:lstStyle/>
                    <a:p>
                      <a:endParaRPr lang="nl-NL" dirty="0"/>
                    </a:p>
                  </a:txBody>
                  <a:tcPr/>
                </a:tc>
                <a:tc>
                  <a:txBody>
                    <a:bodyPr/>
                    <a:lstStyle/>
                    <a:p>
                      <a:r>
                        <a:rPr lang="nl-NL" dirty="0" err="1" smtClean="0"/>
                        <a:t>Qualitative</a:t>
                      </a:r>
                      <a:r>
                        <a:rPr lang="nl-NL" dirty="0" smtClean="0"/>
                        <a:t> research</a:t>
                      </a:r>
                      <a:endParaRPr lang="nl-NL" dirty="0"/>
                    </a:p>
                  </a:txBody>
                  <a:tcPr/>
                </a:tc>
                <a:tc>
                  <a:txBody>
                    <a:bodyPr/>
                    <a:lstStyle/>
                    <a:p>
                      <a:r>
                        <a:rPr lang="nl-NL" dirty="0" err="1" smtClean="0"/>
                        <a:t>Quantitative</a:t>
                      </a:r>
                      <a:r>
                        <a:rPr lang="nl-NL" dirty="0" smtClean="0"/>
                        <a:t> research</a:t>
                      </a:r>
                      <a:endParaRPr lang="nl-NL" dirty="0"/>
                    </a:p>
                  </a:txBody>
                  <a:tcPr/>
                </a:tc>
                <a:extLst>
                  <a:ext uri="{0D108BD9-81ED-4DB2-BD59-A6C34878D82A}">
                    <a16:rowId xmlns="" xmlns:a16="http://schemas.microsoft.com/office/drawing/2014/main" val="2024558195"/>
                  </a:ext>
                </a:extLst>
              </a:tr>
              <a:tr h="370840">
                <a:tc>
                  <a:txBody>
                    <a:bodyPr/>
                    <a:lstStyle/>
                    <a:p>
                      <a:r>
                        <a:rPr lang="nl-NL" dirty="0" err="1" smtClean="0"/>
                        <a:t>Obejcctive</a:t>
                      </a:r>
                      <a:r>
                        <a:rPr lang="nl-NL" dirty="0" smtClean="0"/>
                        <a:t>/</a:t>
                      </a:r>
                      <a:r>
                        <a:rPr lang="nl-NL" dirty="0" err="1" smtClean="0"/>
                        <a:t>aim</a:t>
                      </a:r>
                      <a:endParaRPr lang="nl-NL" dirty="0"/>
                    </a:p>
                  </a:txBody>
                  <a:tcPr/>
                </a:tc>
                <a:tc>
                  <a:txBody>
                    <a:bodyPr/>
                    <a:lstStyle/>
                    <a:p>
                      <a:r>
                        <a:rPr lang="en-US" dirty="0" smtClean="0"/>
                        <a:t>The primary aim of a Qualitative Research is to provide a complete, detailed description of the research topic. ... </a:t>
                      </a:r>
                    </a:p>
                    <a:p>
                      <a:r>
                        <a:rPr lang="en-US" dirty="0" smtClean="0"/>
                        <a:t>To gain an understanding</a:t>
                      </a:r>
                      <a:r>
                        <a:rPr lang="en-US" baseline="0" dirty="0" smtClean="0"/>
                        <a:t> of underlying reasons and motivations</a:t>
                      </a:r>
                    </a:p>
                    <a:p>
                      <a:r>
                        <a:rPr lang="en-US" baseline="0" dirty="0" smtClean="0"/>
                        <a:t>To uncover prevalent trends in thought and opinions of patients/professionals</a:t>
                      </a:r>
                      <a:endParaRPr lang="nl-NL" dirty="0"/>
                    </a:p>
                  </a:txBody>
                  <a:tcPr/>
                </a:tc>
                <a:tc>
                  <a:txBody>
                    <a:bodyPr/>
                    <a:lstStyle/>
                    <a:p>
                      <a:r>
                        <a:rPr lang="en-US" dirty="0" smtClean="0"/>
                        <a:t>Quantitative Research on the other hand focuses more in counting and classifying features and constructing statistical models and figures to explain what is observed.</a:t>
                      </a:r>
                    </a:p>
                    <a:p>
                      <a:r>
                        <a:rPr lang="en-US" dirty="0" smtClean="0"/>
                        <a:t>To quantify</a:t>
                      </a:r>
                      <a:r>
                        <a:rPr lang="en-US" baseline="0" dirty="0" smtClean="0"/>
                        <a:t> data and generalize results from sample to the population of interest. </a:t>
                      </a:r>
                    </a:p>
                    <a:p>
                      <a:r>
                        <a:rPr lang="en-US" baseline="0" dirty="0" smtClean="0"/>
                        <a:t>To measure the incidence of various views and opinions of a chosen sample of individuals/patients/professionals. </a:t>
                      </a:r>
                      <a:endParaRPr lang="en-US" dirty="0" smtClean="0"/>
                    </a:p>
                    <a:p>
                      <a:endParaRPr lang="nl-NL" dirty="0"/>
                    </a:p>
                  </a:txBody>
                  <a:tcPr/>
                </a:tc>
                <a:extLst>
                  <a:ext uri="{0D108BD9-81ED-4DB2-BD59-A6C34878D82A}">
                    <a16:rowId xmlns="" xmlns:a16="http://schemas.microsoft.com/office/drawing/2014/main" val="810321302"/>
                  </a:ext>
                </a:extLst>
              </a:tr>
            </a:tbl>
          </a:graphicData>
        </a:graphic>
      </p:graphicFrame>
    </p:spTree>
    <p:extLst>
      <p:ext uri="{BB962C8B-B14F-4D97-AF65-F5344CB8AC3E}">
        <p14:creationId xmlns:p14="http://schemas.microsoft.com/office/powerpoint/2010/main" val="3883662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60" y="0"/>
            <a:ext cx="10058400" cy="1450757"/>
          </a:xfrm>
        </p:spPr>
        <p:txBody>
          <a:bodyPr/>
          <a:lstStyle/>
          <a:p>
            <a:r>
              <a:rPr lang="lt-LT" b="1" dirty="0" err="1"/>
              <a:t>Scientific</a:t>
            </a:r>
            <a:r>
              <a:rPr lang="lt-LT" b="1" dirty="0"/>
              <a:t> </a:t>
            </a:r>
            <a:r>
              <a:rPr lang="lt-LT" b="1" dirty="0" err="1"/>
              <a:t>Thinking</a:t>
            </a:r>
            <a:endParaRPr lang="lt-LT" b="1" dirty="0"/>
          </a:p>
        </p:txBody>
      </p:sp>
      <p:sp>
        <p:nvSpPr>
          <p:cNvPr id="3" name="Content Placeholder 2"/>
          <p:cNvSpPr>
            <a:spLocks noGrp="1"/>
          </p:cNvSpPr>
          <p:nvPr>
            <p:ph idx="1"/>
          </p:nvPr>
        </p:nvSpPr>
        <p:spPr>
          <a:xfrm>
            <a:off x="101961" y="1731696"/>
            <a:ext cx="11574846" cy="4137398"/>
          </a:xfrm>
        </p:spPr>
        <p:txBody>
          <a:bodyPr>
            <a:normAutofit/>
          </a:bodyPr>
          <a:lstStyle/>
          <a:p>
            <a:r>
              <a:rPr lang="en-US" dirty="0"/>
              <a:t>Scientific thinking is usually defined as an </a:t>
            </a:r>
            <a:r>
              <a:rPr lang="en-US" b="1" i="1" dirty="0"/>
              <a:t>inductive-deductive mode of thinking or reasoning</a:t>
            </a:r>
            <a:r>
              <a:rPr lang="en-US" dirty="0"/>
              <a:t>. </a:t>
            </a:r>
          </a:p>
          <a:p>
            <a:r>
              <a:rPr lang="en-US" dirty="0"/>
              <a:t>The scientific thinking starts with facts and continually returns to facts to test and verify its hypotheses.</a:t>
            </a:r>
            <a:endParaRPr lang="lt-LT" dirty="0"/>
          </a:p>
        </p:txBody>
      </p:sp>
      <p:pic>
        <p:nvPicPr>
          <p:cNvPr id="4" name="Afbeelding 3"/>
          <p:cNvPicPr>
            <a:picLocks noChangeAspect="1"/>
          </p:cNvPicPr>
          <p:nvPr/>
        </p:nvPicPr>
        <p:blipFill rotWithShape="1">
          <a:blip r:embed="rId2"/>
          <a:srcRect l="559" t="5251" r="855" b="2429"/>
          <a:stretch/>
        </p:blipFill>
        <p:spPr>
          <a:xfrm>
            <a:off x="2993823" y="2513904"/>
            <a:ext cx="6740896" cy="3733147"/>
          </a:xfrm>
          <a:prstGeom prst="rect">
            <a:avLst/>
          </a:prstGeom>
        </p:spPr>
      </p:pic>
    </p:spTree>
    <p:extLst>
      <p:ext uri="{BB962C8B-B14F-4D97-AF65-F5344CB8AC3E}">
        <p14:creationId xmlns:p14="http://schemas.microsoft.com/office/powerpoint/2010/main" val="412000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67591"/>
            <a:ext cx="10058400" cy="1450757"/>
          </a:xfrm>
        </p:spPr>
        <p:txBody>
          <a:bodyPr/>
          <a:lstStyle/>
          <a:p>
            <a:r>
              <a:rPr lang="en-US" b="1" dirty="0"/>
              <a:t>What is a Research Problem</a:t>
            </a:r>
            <a:endParaRPr lang="lt-LT" b="1" dirty="0"/>
          </a:p>
        </p:txBody>
      </p:sp>
      <p:sp>
        <p:nvSpPr>
          <p:cNvPr id="3" name="Content Placeholder 2"/>
          <p:cNvSpPr>
            <a:spLocks noGrp="1"/>
          </p:cNvSpPr>
          <p:nvPr>
            <p:ph idx="1"/>
          </p:nvPr>
        </p:nvSpPr>
        <p:spPr>
          <a:xfrm>
            <a:off x="331773" y="1845734"/>
            <a:ext cx="5170811" cy="4023360"/>
          </a:xfrm>
        </p:spPr>
        <p:txBody>
          <a:bodyPr>
            <a:normAutofit/>
          </a:bodyPr>
          <a:lstStyle/>
          <a:p>
            <a:r>
              <a:rPr lang="en-US" b="1" dirty="0"/>
              <a:t>A research </a:t>
            </a:r>
            <a:r>
              <a:rPr lang="en-US" b="1" dirty="0" smtClean="0"/>
              <a:t>problem </a:t>
            </a:r>
            <a:r>
              <a:rPr lang="en-US" dirty="0" smtClean="0"/>
              <a:t>refers </a:t>
            </a:r>
            <a:r>
              <a:rPr lang="en-US" dirty="0"/>
              <a:t>to some difficulty which </a:t>
            </a:r>
            <a:r>
              <a:rPr lang="en-US" dirty="0">
                <a:solidFill>
                  <a:schemeClr val="tx1"/>
                </a:solidFill>
              </a:rPr>
              <a:t>a researcher </a:t>
            </a:r>
            <a:r>
              <a:rPr lang="en-US" dirty="0"/>
              <a:t>experiences in the context of either a theoretical or practical situation and wants to obtain a solution </a:t>
            </a:r>
            <a:r>
              <a:rPr lang="en-US" dirty="0" smtClean="0"/>
              <a:t>for. </a:t>
            </a:r>
            <a:endParaRPr lang="en-US" dirty="0"/>
          </a:p>
          <a:p>
            <a:r>
              <a:rPr lang="en-US" b="1" dirty="0"/>
              <a:t>A research problem </a:t>
            </a:r>
            <a:r>
              <a:rPr lang="en-US" dirty="0"/>
              <a:t>is one which requires a researcher to find out the best solution by which cause of action the objective can be attained optimally in the context of a given environment</a:t>
            </a:r>
            <a:r>
              <a:rPr lang="en-US" dirty="0" smtClean="0"/>
              <a:t>.</a:t>
            </a:r>
          </a:p>
          <a:p>
            <a:r>
              <a:rPr lang="en-US" b="1" i="1" dirty="0" smtClean="0"/>
              <a:t>A Research Problem is a question that a researcher wants to answer or a problem that a researcher wants to solve</a:t>
            </a:r>
            <a:endParaRPr lang="lt-LT" b="1" i="1" dirty="0"/>
          </a:p>
        </p:txBody>
      </p:sp>
      <p:sp>
        <p:nvSpPr>
          <p:cNvPr id="4" name="AutoShape 2" descr="A RESEARCH PROBL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a:blip r:embed="rId2"/>
          <a:stretch>
            <a:fillRect/>
          </a:stretch>
        </p:blipFill>
        <p:spPr>
          <a:xfrm>
            <a:off x="6638376" y="2500440"/>
            <a:ext cx="4811853" cy="2703650"/>
          </a:xfrm>
          <a:prstGeom prst="rect">
            <a:avLst/>
          </a:prstGeom>
          <a:ln w="57150">
            <a:solidFill>
              <a:srgbClr val="FF9953"/>
            </a:solidFill>
          </a:ln>
        </p:spPr>
      </p:pic>
      <p:sp>
        <p:nvSpPr>
          <p:cNvPr id="7" name="Content Placeholder 2"/>
          <p:cNvSpPr txBox="1">
            <a:spLocks/>
          </p:cNvSpPr>
          <p:nvPr/>
        </p:nvSpPr>
        <p:spPr>
          <a:xfrm>
            <a:off x="6527576" y="1804578"/>
            <a:ext cx="1880050" cy="421482"/>
          </a:xfrm>
          <a:prstGeom prst="rect">
            <a:avLst/>
          </a:prstGeom>
          <a:ln w="28575">
            <a:solidFill>
              <a:srgbClr val="FF990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dirty="0" err="1" smtClean="0"/>
              <a:t>Example</a:t>
            </a:r>
            <a:endParaRPr lang="lt-LT" dirty="0"/>
          </a:p>
        </p:txBody>
      </p:sp>
    </p:spTree>
    <p:extLst>
      <p:ext uri="{BB962C8B-B14F-4D97-AF65-F5344CB8AC3E}">
        <p14:creationId xmlns:p14="http://schemas.microsoft.com/office/powerpoint/2010/main" val="395329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20" y="246143"/>
            <a:ext cx="10058400" cy="1450757"/>
          </a:xfrm>
        </p:spPr>
        <p:txBody>
          <a:bodyPr>
            <a:normAutofit/>
          </a:bodyPr>
          <a:lstStyle/>
          <a:p>
            <a:r>
              <a:rPr lang="en-US" b="1" dirty="0"/>
              <a:t>Features a research problem</a:t>
            </a:r>
            <a:br>
              <a:rPr lang="en-US" b="1" dirty="0"/>
            </a:br>
            <a:r>
              <a:rPr lang="en-US" dirty="0"/>
              <a:t> </a:t>
            </a:r>
            <a:r>
              <a:rPr lang="en-US" sz="1800" dirty="0"/>
              <a:t>(</a:t>
            </a:r>
            <a:r>
              <a:rPr lang="en-US" sz="1800" dirty="0" err="1"/>
              <a:t>Walliman</a:t>
            </a:r>
            <a:r>
              <a:rPr lang="en-US" sz="1800" dirty="0"/>
              <a:t> 2001) </a:t>
            </a:r>
            <a:endParaRPr lang="lt-LT" sz="1800" dirty="0"/>
          </a:p>
        </p:txBody>
      </p:sp>
      <p:sp>
        <p:nvSpPr>
          <p:cNvPr id="3" name="Content Placeholder 2"/>
          <p:cNvSpPr>
            <a:spLocks noGrp="1"/>
          </p:cNvSpPr>
          <p:nvPr>
            <p:ph idx="1"/>
          </p:nvPr>
        </p:nvSpPr>
        <p:spPr>
          <a:xfrm>
            <a:off x="655455" y="1998732"/>
            <a:ext cx="10500225" cy="3870361"/>
          </a:xfrm>
        </p:spPr>
        <p:txBody>
          <a:bodyPr>
            <a:normAutofit/>
          </a:bodyPr>
          <a:lstStyle/>
          <a:p>
            <a:r>
              <a:rPr lang="en-US" sz="2400" dirty="0"/>
              <a:t>The research problem should be a great interest to you</a:t>
            </a:r>
          </a:p>
          <a:p>
            <a:r>
              <a:rPr lang="en-US" sz="2400" dirty="0"/>
              <a:t>The research problem should be significant.</a:t>
            </a:r>
          </a:p>
          <a:p>
            <a:r>
              <a:rPr lang="en-US" sz="2400" dirty="0"/>
              <a:t> The research problem should be delineated. </a:t>
            </a:r>
          </a:p>
          <a:p>
            <a:r>
              <a:rPr lang="en-US" sz="2400" dirty="0"/>
              <a:t>The researcher should be able to obtain the information required. </a:t>
            </a:r>
          </a:p>
          <a:p>
            <a:r>
              <a:rPr lang="en-US" sz="2400" dirty="0"/>
              <a:t>The researcher should be able to draw conclusions related to the problem.</a:t>
            </a:r>
          </a:p>
          <a:p>
            <a:r>
              <a:rPr lang="en-US" sz="2400" dirty="0"/>
              <a:t>The researcher should be able to state the problem clearly and concisely</a:t>
            </a:r>
            <a:endParaRPr lang="lt-LT" sz="2400" dirty="0"/>
          </a:p>
        </p:txBody>
      </p:sp>
    </p:spTree>
    <p:extLst>
      <p:ext uri="{BB962C8B-B14F-4D97-AF65-F5344CB8AC3E}">
        <p14:creationId xmlns:p14="http://schemas.microsoft.com/office/powerpoint/2010/main" val="377615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3" y="-109907"/>
            <a:ext cx="10058400" cy="1450757"/>
          </a:xfrm>
        </p:spPr>
        <p:txBody>
          <a:bodyPr/>
          <a:lstStyle/>
          <a:p>
            <a:r>
              <a:rPr lang="lt-LT" b="1" dirty="0" err="1"/>
              <a:t>Selecting</a:t>
            </a:r>
            <a:r>
              <a:rPr lang="lt-LT" b="1" dirty="0"/>
              <a:t> a </a:t>
            </a:r>
            <a:r>
              <a:rPr lang="lt-LT" b="1" dirty="0" err="1"/>
              <a:t>Research</a:t>
            </a:r>
            <a:r>
              <a:rPr lang="lt-LT" b="1" dirty="0"/>
              <a:t> </a:t>
            </a:r>
            <a:r>
              <a:rPr lang="lt-LT" b="1" dirty="0" err="1"/>
              <a:t>Problem</a:t>
            </a:r>
            <a:endParaRPr lang="lt-LT" b="1" dirty="0"/>
          </a:p>
        </p:txBody>
      </p:sp>
      <p:sp>
        <p:nvSpPr>
          <p:cNvPr id="3" name="Content Placeholder 2"/>
          <p:cNvSpPr>
            <a:spLocks noGrp="1"/>
          </p:cNvSpPr>
          <p:nvPr>
            <p:ph idx="1"/>
          </p:nvPr>
        </p:nvSpPr>
        <p:spPr/>
        <p:txBody>
          <a:bodyPr>
            <a:normAutofit/>
          </a:bodyPr>
          <a:lstStyle/>
          <a:p>
            <a:r>
              <a:rPr lang="en-US" sz="2400" dirty="0"/>
              <a:t>Novelty and avoidance of unnecessary duplication. </a:t>
            </a:r>
          </a:p>
          <a:p>
            <a:r>
              <a:rPr lang="en-US" sz="2400" dirty="0"/>
              <a:t>Interest, intellectual curiosity and drive. </a:t>
            </a:r>
          </a:p>
          <a:p>
            <a:r>
              <a:rPr lang="en-US" sz="2400" dirty="0"/>
              <a:t>Training and personal qualifications.</a:t>
            </a:r>
          </a:p>
          <a:p>
            <a:r>
              <a:rPr lang="en-US" sz="2400" dirty="0"/>
              <a:t> Importance for the field.</a:t>
            </a:r>
          </a:p>
          <a:p>
            <a:r>
              <a:rPr lang="en-US" sz="2400" dirty="0"/>
              <a:t> Special working conditions. </a:t>
            </a:r>
          </a:p>
          <a:p>
            <a:r>
              <a:rPr lang="en-US" sz="2400" dirty="0"/>
              <a:t>Approachability of the sample. </a:t>
            </a:r>
          </a:p>
          <a:p>
            <a:r>
              <a:rPr lang="en-US" sz="2400" dirty="0"/>
              <a:t>Cost. </a:t>
            </a:r>
          </a:p>
          <a:p>
            <a:r>
              <a:rPr lang="en-US" sz="2400" dirty="0"/>
              <a:t> Time factor</a:t>
            </a:r>
            <a:endParaRPr lang="lt-LT" sz="2400" dirty="0"/>
          </a:p>
        </p:txBody>
      </p:sp>
    </p:spTree>
    <p:extLst>
      <p:ext uri="{BB962C8B-B14F-4D97-AF65-F5344CB8AC3E}">
        <p14:creationId xmlns:p14="http://schemas.microsoft.com/office/powerpoint/2010/main" val="153463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3" y="-80920"/>
            <a:ext cx="10058400" cy="1450757"/>
          </a:xfrm>
        </p:spPr>
        <p:txBody>
          <a:bodyPr>
            <a:normAutofit/>
          </a:bodyPr>
          <a:lstStyle/>
          <a:p>
            <a:r>
              <a:rPr lang="en-US" sz="4000" b="1" dirty="0"/>
              <a:t>Differences between Quantitative and Qualitative Research Problem</a:t>
            </a:r>
            <a:endParaRPr lang="lt-LT" sz="4000" b="1" dirty="0"/>
          </a:p>
        </p:txBody>
      </p:sp>
      <p:pic>
        <p:nvPicPr>
          <p:cNvPr id="4" name="Content Placeholder 3"/>
          <p:cNvPicPr>
            <a:picLocks noGrp="1"/>
          </p:cNvPicPr>
          <p:nvPr>
            <p:ph idx="1"/>
          </p:nvPr>
        </p:nvPicPr>
        <p:blipFill rotWithShape="1">
          <a:blip r:embed="rId2"/>
          <a:srcRect l="38723" t="43653" r="17936" b="26898"/>
          <a:stretch/>
        </p:blipFill>
        <p:spPr bwMode="auto">
          <a:xfrm>
            <a:off x="501705" y="1737360"/>
            <a:ext cx="10754315" cy="4647256"/>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Rechthoek 4"/>
          <p:cNvSpPr/>
          <p:nvPr/>
        </p:nvSpPr>
        <p:spPr>
          <a:xfrm>
            <a:off x="327727" y="1545579"/>
            <a:ext cx="11065859" cy="489568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1242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1" y="286604"/>
            <a:ext cx="12154238" cy="919110"/>
          </a:xfrm>
        </p:spPr>
        <p:txBody>
          <a:bodyPr>
            <a:normAutofit/>
          </a:bodyPr>
          <a:lstStyle/>
          <a:p>
            <a:r>
              <a:rPr lang="en-US" sz="4000" b="1" dirty="0"/>
              <a:t>Differences between Quantitative and Qualitative Questions </a:t>
            </a:r>
            <a:endParaRPr lang="lt-LT"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942800"/>
              </p:ext>
            </p:extLst>
          </p:nvPr>
        </p:nvGraphicFramePr>
        <p:xfrm>
          <a:off x="1197620" y="1278541"/>
          <a:ext cx="10252610" cy="4759374"/>
        </p:xfrm>
        <a:graphic>
          <a:graphicData uri="http://schemas.openxmlformats.org/drawingml/2006/table">
            <a:tbl>
              <a:tblPr/>
              <a:tblGrid>
                <a:gridCol w="5126305">
                  <a:extLst>
                    <a:ext uri="{9D8B030D-6E8A-4147-A177-3AD203B41FA5}">
                      <a16:colId xmlns="" xmlns:a16="http://schemas.microsoft.com/office/drawing/2014/main" val="20000"/>
                    </a:ext>
                  </a:extLst>
                </a:gridCol>
                <a:gridCol w="5126305">
                  <a:extLst>
                    <a:ext uri="{9D8B030D-6E8A-4147-A177-3AD203B41FA5}">
                      <a16:colId xmlns="" xmlns:a16="http://schemas.microsoft.com/office/drawing/2014/main" val="20001"/>
                    </a:ext>
                  </a:extLst>
                </a:gridCol>
              </a:tblGrid>
              <a:tr h="464329">
                <a:tc>
                  <a:txBody>
                    <a:bodyPr/>
                    <a:lstStyle/>
                    <a:p>
                      <a:pPr algn="l" fontAlgn="ctr"/>
                      <a:r>
                        <a:rPr lang="lt-LT" b="1" dirty="0">
                          <a:effectLst/>
                        </a:rPr>
                        <a:t>Quantitative Research Questions</a:t>
                      </a:r>
                      <a:endParaRPr lang="lt-LT" dirty="0">
                        <a:effectLst/>
                      </a:endParaRPr>
                    </a:p>
                  </a:txBody>
                  <a:tcPr anchor="ctr">
                    <a:lnL>
                      <a:noFill/>
                    </a:lnL>
                    <a:lnR>
                      <a:noFill/>
                    </a:lnR>
                    <a:lnT>
                      <a:noFill/>
                    </a:lnT>
                    <a:lnB>
                      <a:noFill/>
                    </a:lnB>
                    <a:solidFill>
                      <a:srgbClr val="FFFFFF"/>
                    </a:solidFill>
                  </a:tcPr>
                </a:tc>
                <a:tc>
                  <a:txBody>
                    <a:bodyPr/>
                    <a:lstStyle/>
                    <a:p>
                      <a:pPr algn="l" fontAlgn="ctr"/>
                      <a:r>
                        <a:rPr lang="lt-LT" b="1">
                          <a:effectLst/>
                        </a:rPr>
                        <a:t>Qualitative Research Questions</a:t>
                      </a:r>
                      <a:endParaRPr lang="lt-LT">
                        <a:effectLst/>
                      </a:endParaRPr>
                    </a:p>
                  </a:txBody>
                  <a:tcPr anchor="ctr">
                    <a:lnL>
                      <a:noFill/>
                    </a:lnL>
                    <a:lnR>
                      <a:noFill/>
                    </a:lnR>
                    <a:lnT>
                      <a:noFill/>
                    </a:lnT>
                    <a:lnB>
                      <a:noFill/>
                    </a:lnB>
                    <a:solidFill>
                      <a:srgbClr val="FFFFFF"/>
                    </a:solidFill>
                  </a:tcPr>
                </a:tc>
                <a:extLst>
                  <a:ext uri="{0D108BD9-81ED-4DB2-BD59-A6C34878D82A}">
                    <a16:rowId xmlns="" xmlns:a16="http://schemas.microsoft.com/office/drawing/2014/main" val="10000"/>
                  </a:ext>
                </a:extLst>
              </a:tr>
              <a:tr h="1160823">
                <a:tc>
                  <a:txBody>
                    <a:bodyPr/>
                    <a:lstStyle/>
                    <a:p>
                      <a:pPr algn="l" fontAlgn="ctr"/>
                      <a:r>
                        <a:rPr lang="en-US" dirty="0">
                          <a:effectLst/>
                        </a:rPr>
                        <a:t>How does witnessing domestic violence impact a child’s romantic relationships in adulthood?</a:t>
                      </a:r>
                    </a:p>
                  </a:txBody>
                  <a:tcPr anchor="ctr">
                    <a:lnL>
                      <a:noFill/>
                    </a:lnL>
                    <a:lnR>
                      <a:noFill/>
                    </a:lnR>
                    <a:lnT>
                      <a:noFill/>
                    </a:lnT>
                    <a:lnB>
                      <a:noFill/>
                    </a:lnB>
                    <a:solidFill>
                      <a:srgbClr val="FFFFFF"/>
                    </a:solidFill>
                  </a:tcPr>
                </a:tc>
                <a:tc>
                  <a:txBody>
                    <a:bodyPr/>
                    <a:lstStyle/>
                    <a:p>
                      <a:pPr algn="l" fontAlgn="ctr"/>
                      <a:r>
                        <a:rPr lang="en-US">
                          <a:effectLst/>
                        </a:rPr>
                        <a:t>How do people who witness domestic violence understand how it affects their current relationships?</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1"/>
                  </a:ext>
                </a:extLst>
              </a:tr>
              <a:tr h="1160823">
                <a:tc>
                  <a:txBody>
                    <a:bodyPr/>
                    <a:lstStyle/>
                    <a:p>
                      <a:pPr algn="l" fontAlgn="ctr"/>
                      <a:r>
                        <a:rPr lang="en-US">
                          <a:effectLst/>
                        </a:rPr>
                        <a:t>What is the relationship between sexual orientation or gender identity and homelessness for late adolescents in foster care?</a:t>
                      </a:r>
                    </a:p>
                  </a:txBody>
                  <a:tcPr anchor="ctr">
                    <a:lnL>
                      <a:noFill/>
                    </a:lnL>
                    <a:lnR>
                      <a:noFill/>
                    </a:lnR>
                    <a:lnT>
                      <a:noFill/>
                    </a:lnT>
                    <a:lnB>
                      <a:noFill/>
                    </a:lnB>
                    <a:solidFill>
                      <a:srgbClr val="FFFFFF"/>
                    </a:solidFill>
                  </a:tcPr>
                </a:tc>
                <a:tc>
                  <a:txBody>
                    <a:bodyPr/>
                    <a:lstStyle/>
                    <a:p>
                      <a:pPr algn="l" fontAlgn="ctr"/>
                      <a:r>
                        <a:rPr lang="en-US">
                          <a:effectLst/>
                        </a:rPr>
                        <a:t>What is the experience of identifying as LGBTQ in the foster care system?</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2"/>
                  </a:ext>
                </a:extLst>
              </a:tr>
              <a:tr h="1160823">
                <a:tc>
                  <a:txBody>
                    <a:bodyPr/>
                    <a:lstStyle/>
                    <a:p>
                      <a:pPr algn="l" fontAlgn="ctr"/>
                      <a:r>
                        <a:rPr lang="en-US">
                          <a:effectLst/>
                        </a:rPr>
                        <a:t>How does income inequality affect ambivalence in high-density urban areas?</a:t>
                      </a:r>
                    </a:p>
                  </a:txBody>
                  <a:tcPr anchor="ctr">
                    <a:lnL>
                      <a:noFill/>
                    </a:lnL>
                    <a:lnR>
                      <a:noFill/>
                    </a:lnR>
                    <a:lnT>
                      <a:noFill/>
                    </a:lnT>
                    <a:lnB>
                      <a:noFill/>
                    </a:lnB>
                    <a:solidFill>
                      <a:srgbClr val="FFFFFF"/>
                    </a:solidFill>
                  </a:tcPr>
                </a:tc>
                <a:tc>
                  <a:txBody>
                    <a:bodyPr/>
                    <a:lstStyle/>
                    <a:p>
                      <a:pPr algn="l" fontAlgn="ctr"/>
                      <a:r>
                        <a:rPr lang="en-US">
                          <a:effectLst/>
                        </a:rPr>
                        <a:t>What does racial ambivalence mean to residents of an urban neighborhood with high income inequality?</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3"/>
                  </a:ext>
                </a:extLst>
              </a:tr>
              <a:tr h="812576">
                <a:tc>
                  <a:txBody>
                    <a:bodyPr/>
                    <a:lstStyle/>
                    <a:p>
                      <a:pPr algn="l" fontAlgn="ctr"/>
                      <a:r>
                        <a:rPr lang="en-US">
                          <a:effectLst/>
                        </a:rPr>
                        <a:t>How does race impact rates of mental health diagnosis for children in foster care?</a:t>
                      </a:r>
                    </a:p>
                  </a:txBody>
                  <a:tcPr anchor="ctr">
                    <a:lnL>
                      <a:noFill/>
                    </a:lnL>
                    <a:lnR>
                      <a:noFill/>
                    </a:lnR>
                    <a:lnT>
                      <a:noFill/>
                    </a:lnT>
                    <a:lnB>
                      <a:noFill/>
                    </a:lnB>
                    <a:solidFill>
                      <a:srgbClr val="FFFFFF"/>
                    </a:solidFill>
                  </a:tcPr>
                </a:tc>
                <a:tc>
                  <a:txBody>
                    <a:bodyPr/>
                    <a:lstStyle/>
                    <a:p>
                      <a:pPr algn="l" fontAlgn="ctr"/>
                      <a:r>
                        <a:rPr lang="en-US" dirty="0">
                          <a:effectLst/>
                        </a:rPr>
                        <a:t>How do African-Americans experience seeking help for mental health concerns?</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997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r>
              <a:rPr lang="lt-LT" b="1" dirty="0" err="1">
                <a:solidFill>
                  <a:schemeClr val="tx1"/>
                </a:solidFill>
              </a:rPr>
              <a:t>Meaning</a:t>
            </a:r>
            <a:r>
              <a:rPr lang="lt-LT" b="1" dirty="0">
                <a:solidFill>
                  <a:schemeClr val="tx1"/>
                </a:solidFill>
              </a:rPr>
              <a:t> </a:t>
            </a:r>
            <a:r>
              <a:rPr lang="lt-LT" b="1" dirty="0" err="1">
                <a:solidFill>
                  <a:schemeClr val="tx1"/>
                </a:solidFill>
              </a:rPr>
              <a:t>of</a:t>
            </a:r>
            <a:r>
              <a:rPr lang="lt-LT" b="1" dirty="0">
                <a:solidFill>
                  <a:schemeClr val="tx1"/>
                </a:solidFill>
              </a:rPr>
              <a:t> </a:t>
            </a:r>
            <a:r>
              <a:rPr lang="lt-LT" b="1" dirty="0" err="1">
                <a:solidFill>
                  <a:schemeClr val="tx1"/>
                </a:solidFill>
              </a:rPr>
              <a:t>Research</a:t>
            </a:r>
            <a:endParaRPr lang="lt-LT" dirty="0">
              <a:solidFill>
                <a:schemeClr val="tx1"/>
              </a:solidFill>
            </a:endParaRPr>
          </a:p>
        </p:txBody>
      </p:sp>
      <p:sp>
        <p:nvSpPr>
          <p:cNvPr id="3" name="Content Placeholder 2"/>
          <p:cNvSpPr>
            <a:spLocks noGrp="1"/>
          </p:cNvSpPr>
          <p:nvPr>
            <p:ph idx="1"/>
          </p:nvPr>
        </p:nvSpPr>
        <p:spPr>
          <a:xfrm>
            <a:off x="1097280" y="1723604"/>
            <a:ext cx="10058400" cy="4145490"/>
          </a:xfrm>
        </p:spPr>
        <p:txBody>
          <a:bodyPr>
            <a:normAutofit/>
          </a:bodyPr>
          <a:lstStyle/>
          <a:p>
            <a:r>
              <a:rPr lang="en-US" sz="2800" dirty="0">
                <a:solidFill>
                  <a:schemeClr val="tx1"/>
                </a:solidFill>
              </a:rPr>
              <a:t>The Advanced Learners’ Dictionary of current English lays down the meaning of research as a </a:t>
            </a:r>
            <a:r>
              <a:rPr lang="en-US" sz="2800" i="1" dirty="0">
                <a:solidFill>
                  <a:schemeClr val="tx1"/>
                </a:solidFill>
              </a:rPr>
              <a:t>careful investigation or inquiry specially through search for new facts in </a:t>
            </a:r>
            <a:r>
              <a:rPr lang="en-US" sz="2800" i="1" dirty="0" smtClean="0">
                <a:solidFill>
                  <a:schemeClr val="tx1"/>
                </a:solidFill>
              </a:rPr>
              <a:t>any </a:t>
            </a:r>
            <a:r>
              <a:rPr lang="en-US" sz="2800" i="1" dirty="0">
                <a:solidFill>
                  <a:schemeClr val="tx1"/>
                </a:solidFill>
              </a:rPr>
              <a:t>branch of </a:t>
            </a:r>
            <a:r>
              <a:rPr lang="en-US" sz="2800" i="1" dirty="0" smtClean="0">
                <a:solidFill>
                  <a:schemeClr val="tx1"/>
                </a:solidFill>
              </a:rPr>
              <a:t>knowledge</a:t>
            </a:r>
          </a:p>
          <a:p>
            <a:endParaRPr lang="en-US" sz="2800" i="1" dirty="0">
              <a:solidFill>
                <a:schemeClr val="tx1"/>
              </a:solidFill>
            </a:endParaRPr>
          </a:p>
          <a:p>
            <a:r>
              <a:rPr lang="en-US" sz="2800" i="1" dirty="0" err="1" smtClean="0">
                <a:solidFill>
                  <a:schemeClr val="tx1"/>
                </a:solidFill>
              </a:rPr>
              <a:t>Polit</a:t>
            </a:r>
            <a:r>
              <a:rPr lang="en-US" sz="2800" i="1" dirty="0">
                <a:solidFill>
                  <a:schemeClr val="tx1"/>
                </a:solidFill>
              </a:rPr>
              <a:t> </a:t>
            </a:r>
            <a:r>
              <a:rPr lang="en-US" sz="2800" i="1" dirty="0" smtClean="0">
                <a:solidFill>
                  <a:schemeClr val="tx1"/>
                </a:solidFill>
              </a:rPr>
              <a:t>&amp; Beck defined research methods as “the techniques used to structure a study to gather and analyze information in a systematic fashion” (</a:t>
            </a:r>
            <a:r>
              <a:rPr lang="en-US" sz="2800" i="1" dirty="0" err="1" smtClean="0">
                <a:solidFill>
                  <a:schemeClr val="tx1"/>
                </a:solidFill>
              </a:rPr>
              <a:t>Polit</a:t>
            </a:r>
            <a:r>
              <a:rPr lang="en-US" sz="2800" i="1" dirty="0" smtClean="0">
                <a:solidFill>
                  <a:schemeClr val="tx1"/>
                </a:solidFill>
              </a:rPr>
              <a:t> &amp; Beck, 2017: 743). </a:t>
            </a:r>
            <a:endParaRPr lang="lt-LT" sz="2800" i="1" dirty="0">
              <a:solidFill>
                <a:schemeClr val="tx1"/>
              </a:solidFill>
            </a:endParaRPr>
          </a:p>
        </p:txBody>
      </p:sp>
    </p:spTree>
    <p:extLst>
      <p:ext uri="{BB962C8B-B14F-4D97-AF65-F5344CB8AC3E}">
        <p14:creationId xmlns:p14="http://schemas.microsoft.com/office/powerpoint/2010/main" val="209209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Good types of qualitative wording for research questions</a:t>
            </a:r>
            <a:r>
              <a:rPr lang="en-US" b="1" dirty="0"/>
              <a:t/>
            </a:r>
            <a:br>
              <a:rPr lang="en-US" b="1" dirty="0"/>
            </a:br>
            <a:endParaRPr lang="lt-LT" dirty="0"/>
          </a:p>
        </p:txBody>
      </p:sp>
      <p:sp>
        <p:nvSpPr>
          <p:cNvPr id="3" name="Content Placeholder 2"/>
          <p:cNvSpPr>
            <a:spLocks noGrp="1"/>
          </p:cNvSpPr>
          <p:nvPr>
            <p:ph idx="1"/>
          </p:nvPr>
        </p:nvSpPr>
        <p:spPr/>
        <p:txBody>
          <a:bodyPr>
            <a:normAutofit/>
          </a:bodyPr>
          <a:lstStyle/>
          <a:p>
            <a:r>
              <a:rPr lang="en-US" dirty="0"/>
              <a:t>How</a:t>
            </a:r>
          </a:p>
          <a:p>
            <a:r>
              <a:rPr lang="en-US" dirty="0"/>
              <a:t>What</a:t>
            </a:r>
          </a:p>
          <a:p>
            <a:r>
              <a:rPr lang="en-US" dirty="0"/>
              <a:t>Generate</a:t>
            </a:r>
          </a:p>
          <a:p>
            <a:r>
              <a:rPr lang="en-US" dirty="0"/>
              <a:t>Identify</a:t>
            </a:r>
          </a:p>
          <a:p>
            <a:r>
              <a:rPr lang="en-US" dirty="0"/>
              <a:t>Describe</a:t>
            </a:r>
          </a:p>
          <a:p>
            <a:r>
              <a:rPr lang="en-US" dirty="0"/>
              <a:t>Meaning</a:t>
            </a:r>
          </a:p>
          <a:p>
            <a:r>
              <a:rPr lang="en-US" dirty="0"/>
              <a:t>Outline</a:t>
            </a:r>
          </a:p>
          <a:p>
            <a:r>
              <a:rPr lang="en-US" dirty="0"/>
              <a:t>Experience</a:t>
            </a:r>
          </a:p>
          <a:p>
            <a:endParaRPr lang="lt-LT" dirty="0"/>
          </a:p>
        </p:txBody>
      </p:sp>
    </p:spTree>
    <p:extLst>
      <p:ext uri="{BB962C8B-B14F-4D97-AF65-F5344CB8AC3E}">
        <p14:creationId xmlns:p14="http://schemas.microsoft.com/office/powerpoint/2010/main" val="3201136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60648"/>
            <a:ext cx="8229600" cy="1143000"/>
          </a:xfrm>
        </p:spPr>
        <p:txBody>
          <a:bodyPr>
            <a:normAutofit/>
          </a:bodyPr>
          <a:lstStyle/>
          <a:p>
            <a:r>
              <a:rPr lang="en-US" sz="3100" b="1" dirty="0"/>
              <a:t>Words to avoid for qualitative research questions</a:t>
            </a:r>
            <a:r>
              <a:rPr lang="en-US" b="1" dirty="0"/>
              <a:t/>
            </a:r>
            <a:br>
              <a:rPr lang="en-US" b="1" dirty="0"/>
            </a:br>
            <a:endParaRPr lang="lt-LT" dirty="0"/>
          </a:p>
        </p:txBody>
      </p:sp>
      <p:sp>
        <p:nvSpPr>
          <p:cNvPr id="3" name="Content Placeholder 2"/>
          <p:cNvSpPr>
            <a:spLocks noGrp="1"/>
          </p:cNvSpPr>
          <p:nvPr>
            <p:ph idx="1"/>
          </p:nvPr>
        </p:nvSpPr>
        <p:spPr/>
        <p:txBody>
          <a:bodyPr/>
          <a:lstStyle/>
          <a:p>
            <a:r>
              <a:rPr lang="en-US" dirty="0" smtClean="0"/>
              <a:t>Relate</a:t>
            </a:r>
          </a:p>
          <a:p>
            <a:r>
              <a:rPr lang="en-US" dirty="0" smtClean="0"/>
              <a:t>Impact</a:t>
            </a:r>
          </a:p>
          <a:p>
            <a:r>
              <a:rPr lang="en-US" dirty="0" smtClean="0"/>
              <a:t>Effect</a:t>
            </a:r>
          </a:p>
          <a:p>
            <a:r>
              <a:rPr lang="en-US" dirty="0" smtClean="0"/>
              <a:t>Cause</a:t>
            </a:r>
          </a:p>
          <a:p>
            <a:r>
              <a:rPr lang="en-US" dirty="0" smtClean="0"/>
              <a:t>Influence</a:t>
            </a:r>
          </a:p>
          <a:p>
            <a:r>
              <a:rPr lang="en-US" dirty="0" smtClean="0"/>
              <a:t>Compare</a:t>
            </a:r>
          </a:p>
          <a:p>
            <a:r>
              <a:rPr lang="en-US" dirty="0" smtClean="0"/>
              <a:t>Contrast</a:t>
            </a:r>
          </a:p>
          <a:p>
            <a:endParaRPr lang="en-US" dirty="0"/>
          </a:p>
        </p:txBody>
      </p:sp>
    </p:spTree>
    <p:extLst>
      <p:ext uri="{BB962C8B-B14F-4D97-AF65-F5344CB8AC3E}">
        <p14:creationId xmlns:p14="http://schemas.microsoft.com/office/powerpoint/2010/main" val="519587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4" y="-109907"/>
            <a:ext cx="10058400" cy="1450757"/>
          </a:xfrm>
        </p:spPr>
        <p:txBody>
          <a:bodyPr>
            <a:normAutofit/>
          </a:bodyPr>
          <a:lstStyle/>
          <a:p>
            <a:r>
              <a:rPr lang="en-US" sz="4000" b="1" dirty="0"/>
              <a:t>Examples </a:t>
            </a:r>
            <a:r>
              <a:rPr lang="en-US" sz="4000" b="1" dirty="0" smtClean="0"/>
              <a:t>Qualitative Research Questions</a:t>
            </a:r>
            <a:r>
              <a:rPr lang="en-US" sz="2800" b="1" dirty="0"/>
              <a:t/>
            </a:r>
            <a:br>
              <a:rPr lang="en-US" sz="2800" b="1" dirty="0"/>
            </a:br>
            <a:endParaRPr lang="lt-LT"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900421"/>
              </p:ext>
            </p:extLst>
          </p:nvPr>
        </p:nvGraphicFramePr>
        <p:xfrm>
          <a:off x="938674" y="1173345"/>
          <a:ext cx="10268794" cy="5419295"/>
        </p:xfrm>
        <a:graphic>
          <a:graphicData uri="http://schemas.openxmlformats.org/drawingml/2006/table">
            <a:tbl>
              <a:tblPr/>
              <a:tblGrid>
                <a:gridCol w="5134397">
                  <a:extLst>
                    <a:ext uri="{9D8B030D-6E8A-4147-A177-3AD203B41FA5}">
                      <a16:colId xmlns="" xmlns:a16="http://schemas.microsoft.com/office/drawing/2014/main" val="20000"/>
                    </a:ext>
                  </a:extLst>
                </a:gridCol>
                <a:gridCol w="5134397">
                  <a:extLst>
                    <a:ext uri="{9D8B030D-6E8A-4147-A177-3AD203B41FA5}">
                      <a16:colId xmlns="" xmlns:a16="http://schemas.microsoft.com/office/drawing/2014/main" val="20001"/>
                    </a:ext>
                  </a:extLst>
                </a:gridCol>
              </a:tblGrid>
              <a:tr h="582627">
                <a:tc>
                  <a:txBody>
                    <a:bodyPr/>
                    <a:lstStyle/>
                    <a:p>
                      <a:r>
                        <a:rPr lang="lt-LT" sz="2800" b="1" dirty="0" err="1">
                          <a:solidFill>
                            <a:srgbClr val="CC0000"/>
                          </a:solidFill>
                          <a:effectLst/>
                        </a:rPr>
                        <a:t>Poor</a:t>
                      </a:r>
                      <a:r>
                        <a:rPr lang="lt-LT" sz="2800" b="1" dirty="0">
                          <a:solidFill>
                            <a:srgbClr val="CC0000"/>
                          </a:solidFill>
                          <a:effectLst/>
                        </a:rPr>
                        <a:t> </a:t>
                      </a:r>
                      <a:r>
                        <a:rPr lang="lt-LT" sz="2800" b="1" dirty="0" err="1">
                          <a:solidFill>
                            <a:srgbClr val="CC0000"/>
                          </a:solidFill>
                          <a:effectLst/>
                        </a:rPr>
                        <a:t>example</a:t>
                      </a:r>
                      <a:endParaRPr lang="lt-LT" sz="2800" dirty="0">
                        <a:solidFill>
                          <a:srgbClr val="CC0000"/>
                        </a:solidFill>
                        <a:effectLst/>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2800" b="1" dirty="0">
                          <a:solidFill>
                            <a:srgbClr val="C00000"/>
                          </a:solidFill>
                          <a:effectLst/>
                        </a:rPr>
                        <a:t>Good </a:t>
                      </a:r>
                      <a:r>
                        <a:rPr lang="lt-LT" sz="2800" b="1" dirty="0" smtClean="0">
                          <a:solidFill>
                            <a:srgbClr val="C00000"/>
                          </a:solidFill>
                          <a:effectLst/>
                        </a:rPr>
                        <a:t>example</a:t>
                      </a:r>
                      <a:endParaRPr lang="lt-LT" sz="2800" dirty="0">
                        <a:solidFill>
                          <a:srgbClr val="C00000"/>
                        </a:solidFill>
                        <a:effectLst/>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520096">
                <a:tc>
                  <a:txBody>
                    <a:bodyPr/>
                    <a:lstStyle/>
                    <a:p>
                      <a:r>
                        <a:rPr lang="en-US" sz="1200" dirty="0">
                          <a:effectLst/>
                        </a:rPr>
                        <a:t>Is the customer service good at your </a:t>
                      </a:r>
                      <a:r>
                        <a:rPr lang="en-US" sz="1200" dirty="0" err="1">
                          <a:effectLst/>
                        </a:rPr>
                        <a:t>favourite</a:t>
                      </a:r>
                      <a:r>
                        <a:rPr lang="en-US" sz="1200" dirty="0">
                          <a:effectLst/>
                        </a:rPr>
                        <a:t> café or coffee shop?</a:t>
                      </a:r>
                      <a:br>
                        <a:rPr lang="en-US" sz="1200" dirty="0">
                          <a:effectLst/>
                        </a:rPr>
                      </a:br>
                      <a:r>
                        <a:rPr lang="en-US" sz="1200" dirty="0">
                          <a:effectLst/>
                        </a:rPr>
                        <a:t/>
                      </a:r>
                      <a:br>
                        <a:rPr lang="en-US" sz="1200" dirty="0">
                          <a:effectLst/>
                        </a:rPr>
                      </a:br>
                      <a:r>
                        <a:rPr lang="en-US" sz="1200" b="1" dirty="0">
                          <a:effectLst/>
                        </a:rPr>
                        <a:t>Reason</a:t>
                      </a:r>
                      <a:r>
                        <a:rPr lang="en-US" sz="1200" dirty="0">
                          <a:effectLst/>
                        </a:rPr>
                        <a:t>: As a rule of thumb, qualitative research questions should never be able to be answered ‘yes’ or ‘no’.</a:t>
                      </a:r>
                      <a:br>
                        <a:rPr lang="en-US" sz="1200" dirty="0">
                          <a:effectLst/>
                        </a:rPr>
                      </a:br>
                      <a:r>
                        <a:rPr lang="en-US" sz="1200" dirty="0">
                          <a:effectLst/>
                        </a:rPr>
                        <a:t/>
                      </a:r>
                      <a:br>
                        <a:rPr lang="en-US" sz="1200" dirty="0">
                          <a:effectLst/>
                        </a:rPr>
                      </a:br>
                      <a:endParaRPr lang="en-US" sz="1200" dirty="0">
                        <a:effectLst/>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effectLst/>
                        </a:rPr>
                        <a:t>What do you like most about your </a:t>
                      </a:r>
                      <a:r>
                        <a:rPr lang="en-US" sz="1200" dirty="0" err="1">
                          <a:effectLst/>
                        </a:rPr>
                        <a:t>favourite</a:t>
                      </a:r>
                      <a:r>
                        <a:rPr lang="en-US" sz="1200" dirty="0">
                          <a:effectLst/>
                        </a:rPr>
                        <a:t> café or coffee shop? </a:t>
                      </a:r>
                    </a:p>
                    <a:p>
                      <a:r>
                        <a:rPr lang="en-US" sz="1200" b="1" dirty="0">
                          <a:effectLst/>
                        </a:rPr>
                        <a:t>Reason</a:t>
                      </a:r>
                      <a:r>
                        <a:rPr lang="en-US" sz="1200" dirty="0">
                          <a:effectLst/>
                        </a:rPr>
                        <a:t>: You could discover that the quality of customer service is more important than the location for café patrons when it comes to determining which coffee shop is their </a:t>
                      </a:r>
                      <a:r>
                        <a:rPr lang="en-US" sz="1200" dirty="0" err="1">
                          <a:effectLst/>
                        </a:rPr>
                        <a:t>favourite</a:t>
                      </a:r>
                      <a:r>
                        <a:rPr lang="en-US" sz="1200" dirty="0">
                          <a:effectLst/>
                        </a:rPr>
                        <a:t>.</a:t>
                      </a: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96476">
                <a:tc>
                  <a:txBody>
                    <a:bodyPr/>
                    <a:lstStyle/>
                    <a:p>
                      <a:r>
                        <a:rPr lang="en-US" sz="1200" dirty="0">
                          <a:effectLst/>
                        </a:rPr>
                        <a:t>How much time do you listen to rock music a week?</a:t>
                      </a:r>
                    </a:p>
                    <a:p>
                      <a:endParaRPr lang="en-US" sz="1200" dirty="0">
                        <a:effectLst/>
                      </a:endParaRPr>
                    </a:p>
                    <a:p>
                      <a:r>
                        <a:rPr lang="en-US" sz="1200" b="1" dirty="0">
                          <a:effectLst/>
                        </a:rPr>
                        <a:t>Reason: </a:t>
                      </a:r>
                      <a:r>
                        <a:rPr lang="en-US" sz="1200" dirty="0">
                          <a:effectLst/>
                        </a:rPr>
                        <a:t>This would be a much more suitable quantitative research question, as it enables you to collect data </a:t>
                      </a:r>
                      <a:r>
                        <a:rPr lang="en-US" sz="1200" dirty="0" err="1">
                          <a:effectLst/>
                        </a:rPr>
                        <a:t>en</a:t>
                      </a:r>
                      <a:r>
                        <a:rPr lang="en-US" sz="1200" dirty="0">
                          <a:effectLst/>
                        </a:rPr>
                        <a:t>-masse. However, from a qualitative viewpoint, the data could not be used to create a judgment or perception as the data is just factual information.</a:t>
                      </a: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effectLst/>
                        </a:rPr>
                        <a:t>Why do you prefer listening to rock music more than other music genres?</a:t>
                      </a:r>
                    </a:p>
                    <a:p>
                      <a:r>
                        <a:rPr lang="en-US" sz="1200" b="1" dirty="0">
                          <a:effectLst/>
                        </a:rPr>
                        <a:t>Reason: </a:t>
                      </a:r>
                      <a:r>
                        <a:rPr lang="en-US" sz="1200" dirty="0">
                          <a:effectLst/>
                        </a:rPr>
                        <a:t>This is a considerably more subjective question; the results of which could potentially lead to you forming the basis of a more credible argument.</a:t>
                      </a: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20096">
                <a:tc>
                  <a:txBody>
                    <a:bodyPr/>
                    <a:lstStyle/>
                    <a:p>
                      <a:r>
                        <a:rPr lang="en-US" sz="1200" dirty="0">
                          <a:effectLst/>
                        </a:rPr>
                        <a:t>What is the meaning of life?</a:t>
                      </a:r>
                    </a:p>
                    <a:p>
                      <a:endParaRPr lang="en-US" sz="1200" dirty="0">
                        <a:effectLst/>
                      </a:endParaRPr>
                    </a:p>
                    <a:p>
                      <a:r>
                        <a:rPr lang="en-US" sz="1200" b="1" dirty="0">
                          <a:effectLst/>
                        </a:rPr>
                        <a:t>Reason: </a:t>
                      </a:r>
                      <a:r>
                        <a:rPr lang="en-US" sz="1200" dirty="0">
                          <a:effectLst/>
                        </a:rPr>
                        <a:t>This type of question is far too broad and lacking in focus to be used as the basis of any type of research study.</a:t>
                      </a: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effectLst/>
                        </a:rPr>
                        <a:t>Could you describe the most important factors in your life?</a:t>
                      </a:r>
                    </a:p>
                    <a:p>
                      <a:r>
                        <a:rPr lang="en-US" sz="1200" b="1" dirty="0">
                          <a:effectLst/>
                        </a:rPr>
                        <a:t>Reason: </a:t>
                      </a:r>
                      <a:r>
                        <a:rPr lang="en-US" sz="1200" dirty="0">
                          <a:effectLst/>
                        </a:rPr>
                        <a:t>Again, this is question is much more subjective, giving the respondent the opportunity to provide a more reasoned, personal response that can form the basis of a credible argument.</a:t>
                      </a: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3" name="Afbeelding 2"/>
          <p:cNvPicPr>
            <a:picLocks noChangeAspect="1"/>
          </p:cNvPicPr>
          <p:nvPr/>
        </p:nvPicPr>
        <p:blipFill rotWithShape="1">
          <a:blip r:embed="rId2"/>
          <a:srcRect r="1390" b="9568"/>
          <a:stretch/>
        </p:blipFill>
        <p:spPr>
          <a:xfrm>
            <a:off x="9534760" y="2417030"/>
            <a:ext cx="1502777" cy="755048"/>
          </a:xfrm>
          <a:prstGeom prst="rect">
            <a:avLst/>
          </a:prstGeom>
        </p:spPr>
      </p:pic>
    </p:spTree>
    <p:extLst>
      <p:ext uri="{BB962C8B-B14F-4D97-AF65-F5344CB8AC3E}">
        <p14:creationId xmlns:p14="http://schemas.microsoft.com/office/powerpoint/2010/main" val="3602826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0" y="-498325"/>
            <a:ext cx="10856275" cy="1450757"/>
          </a:xfrm>
        </p:spPr>
        <p:txBody>
          <a:bodyPr>
            <a:normAutofit/>
          </a:bodyPr>
          <a:lstStyle/>
          <a:p>
            <a:r>
              <a:rPr lang="nl-NL" sz="3600" b="1" dirty="0" smtClean="0"/>
              <a:t>The research proces in </a:t>
            </a:r>
            <a:r>
              <a:rPr lang="nl-NL" sz="3600" b="1" dirty="0" err="1" smtClean="0"/>
              <a:t>qualitative</a:t>
            </a:r>
            <a:r>
              <a:rPr lang="nl-NL" sz="3600" b="1" dirty="0" smtClean="0"/>
              <a:t> research</a:t>
            </a:r>
            <a:endParaRPr lang="lt-LT" sz="3600" b="1" dirty="0"/>
          </a:p>
        </p:txBody>
      </p:sp>
      <p:pic>
        <p:nvPicPr>
          <p:cNvPr id="4" name="Content Placeholder 3"/>
          <p:cNvPicPr>
            <a:picLocks noGrp="1"/>
          </p:cNvPicPr>
          <p:nvPr>
            <p:ph idx="1"/>
          </p:nvPr>
        </p:nvPicPr>
        <p:blipFill rotWithShape="1">
          <a:blip r:embed="rId2"/>
          <a:srcRect l="3482" t="28173" r="2613" b="25347"/>
          <a:stretch/>
        </p:blipFill>
        <p:spPr bwMode="auto">
          <a:xfrm>
            <a:off x="339865" y="2039193"/>
            <a:ext cx="11013261" cy="4151214"/>
          </a:xfrm>
          <a:prstGeom prst="rect">
            <a:avLst/>
          </a:prstGeom>
          <a:solidFill>
            <a:srgbClr val="FFFFFF">
              <a:shade val="85000"/>
            </a:srgbClr>
          </a:solidFill>
          <a:ln w="88900" cap="sq">
            <a:solidFill>
              <a:srgbClr val="FF995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Content Placeholder 2"/>
          <p:cNvSpPr txBox="1">
            <a:spLocks/>
          </p:cNvSpPr>
          <p:nvPr/>
        </p:nvSpPr>
        <p:spPr>
          <a:xfrm>
            <a:off x="539470" y="1092479"/>
            <a:ext cx="3182866" cy="421482"/>
          </a:xfrm>
          <a:prstGeom prst="rect">
            <a:avLst/>
          </a:prstGeom>
          <a:ln w="28575">
            <a:solidFill>
              <a:srgbClr val="FF990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dirty="0" err="1" smtClean="0"/>
              <a:t>Iterative</a:t>
            </a:r>
            <a:r>
              <a:rPr lang="nl-NL" dirty="0" smtClean="0"/>
              <a:t> Research </a:t>
            </a:r>
            <a:r>
              <a:rPr lang="nl-NL" dirty="0" err="1" smtClean="0"/>
              <a:t>Process</a:t>
            </a:r>
            <a:endParaRPr lang="lt-LT" dirty="0"/>
          </a:p>
        </p:txBody>
      </p:sp>
    </p:spTree>
    <p:extLst>
      <p:ext uri="{BB962C8B-B14F-4D97-AF65-F5344CB8AC3E}">
        <p14:creationId xmlns:p14="http://schemas.microsoft.com/office/powerpoint/2010/main" val="346764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Possible combination of data colle</a:t>
            </a:r>
            <a:r>
              <a:rPr lang="en-US" dirty="0"/>
              <a:t>ction </a:t>
            </a:r>
            <a:r>
              <a:rPr lang="en-US" b="1" dirty="0"/>
              <a:t>methods</a:t>
            </a:r>
            <a:endParaRPr lang="lt-LT"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951" y="2512361"/>
            <a:ext cx="8368794" cy="221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7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44" y="229959"/>
            <a:ext cx="10058400" cy="1450757"/>
          </a:xfrm>
        </p:spPr>
        <p:txBody>
          <a:bodyPr>
            <a:normAutofit/>
          </a:bodyPr>
          <a:lstStyle/>
          <a:p>
            <a:r>
              <a:rPr lang="lt-LT" b="1" i="1" dirty="0" err="1"/>
              <a:t>Key</a:t>
            </a:r>
            <a:r>
              <a:rPr lang="lt-LT" b="1" i="1" dirty="0"/>
              <a:t> </a:t>
            </a:r>
            <a:r>
              <a:rPr lang="lt-LT" b="1" i="1" dirty="0" err="1"/>
              <a:t>Takeaways</a:t>
            </a:r>
            <a:r>
              <a:rPr lang="lt-LT" b="1" i="1" dirty="0"/>
              <a:t/>
            </a:r>
            <a:br>
              <a:rPr lang="lt-LT" b="1" i="1" dirty="0"/>
            </a:br>
            <a:endParaRPr lang="lt-LT" b="1" dirty="0"/>
          </a:p>
        </p:txBody>
      </p:sp>
      <p:sp>
        <p:nvSpPr>
          <p:cNvPr id="3" name="Content Placeholder 2"/>
          <p:cNvSpPr>
            <a:spLocks noGrp="1"/>
          </p:cNvSpPr>
          <p:nvPr>
            <p:ph idx="1"/>
          </p:nvPr>
        </p:nvSpPr>
        <p:spPr>
          <a:xfrm>
            <a:off x="935440" y="1764814"/>
            <a:ext cx="10058400" cy="4023360"/>
          </a:xfrm>
        </p:spPr>
        <p:txBody>
          <a:bodyPr/>
          <a:lstStyle/>
          <a:p>
            <a:r>
              <a:rPr lang="en-US" sz="2800" dirty="0"/>
              <a:t>Qualitative research questions often contain words like lived experience, personal experience, understanding, meaning, and stories.</a:t>
            </a:r>
          </a:p>
          <a:p>
            <a:r>
              <a:rPr lang="en-US" sz="2800" dirty="0"/>
              <a:t>Qualitative research questions can change and evolve as the researcher conducts the study.</a:t>
            </a:r>
          </a:p>
          <a:p>
            <a:endParaRPr lang="lt-LT" dirty="0"/>
          </a:p>
        </p:txBody>
      </p:sp>
    </p:spTree>
    <p:extLst>
      <p:ext uri="{BB962C8B-B14F-4D97-AF65-F5344CB8AC3E}">
        <p14:creationId xmlns:p14="http://schemas.microsoft.com/office/powerpoint/2010/main" val="332077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96" y="116671"/>
            <a:ext cx="10058400" cy="1450757"/>
          </a:xfrm>
        </p:spPr>
        <p:txBody>
          <a:bodyPr>
            <a:normAutofit/>
          </a:bodyPr>
          <a:lstStyle/>
          <a:p>
            <a:r>
              <a:rPr lang="lt-LT" b="1" dirty="0"/>
              <a:t>Take-</a:t>
            </a:r>
            <a:r>
              <a:rPr lang="lt-LT" b="1" dirty="0" err="1"/>
              <a:t>away-points</a:t>
            </a:r>
            <a:r>
              <a:rPr lang="lt-LT" b="1" dirty="0"/>
              <a:t/>
            </a:r>
            <a:br>
              <a:rPr lang="lt-LT" b="1" dirty="0"/>
            </a:br>
            <a:endParaRPr lang="lt-LT" dirty="0"/>
          </a:p>
        </p:txBody>
      </p:sp>
      <p:pic>
        <p:nvPicPr>
          <p:cNvPr id="4" name="Content Placeholder 3"/>
          <p:cNvPicPr>
            <a:picLocks noGrp="1"/>
          </p:cNvPicPr>
          <p:nvPr>
            <p:ph idx="1"/>
          </p:nvPr>
        </p:nvPicPr>
        <p:blipFill rotWithShape="1">
          <a:blip r:embed="rId2"/>
          <a:srcRect l="2785" t="31270" r="4704" b="31549"/>
          <a:stretch/>
        </p:blipFill>
        <p:spPr bwMode="auto">
          <a:xfrm>
            <a:off x="234669" y="1091557"/>
            <a:ext cx="11676807" cy="5256583"/>
          </a:xfrm>
          <a:prstGeom prst="rect">
            <a:avLst/>
          </a:prstGeom>
          <a:ln w="57150">
            <a:solidFill>
              <a:srgbClr val="FF9953"/>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08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Reading material </a:t>
            </a:r>
            <a:endParaRPr lang="lt-LT" sz="3200" dirty="0"/>
          </a:p>
        </p:txBody>
      </p:sp>
      <p:sp>
        <p:nvSpPr>
          <p:cNvPr id="3" name="Content Placeholder 2"/>
          <p:cNvSpPr>
            <a:spLocks noGrp="1"/>
          </p:cNvSpPr>
          <p:nvPr>
            <p:ph idx="1"/>
          </p:nvPr>
        </p:nvSpPr>
        <p:spPr/>
        <p:txBody>
          <a:bodyPr/>
          <a:lstStyle/>
          <a:p>
            <a:pPr marL="0" indent="0">
              <a:buNone/>
            </a:pPr>
            <a:r>
              <a:rPr lang="lt-LT" u="sng" dirty="0" err="1" smtClean="0">
                <a:hlinkClick r:id="rId2"/>
              </a:rPr>
              <a:t>Elizabeth</a:t>
            </a:r>
            <a:r>
              <a:rPr lang="lt-LT" u="sng" dirty="0" smtClean="0">
                <a:hlinkClick r:id="rId2"/>
              </a:rPr>
              <a:t> </a:t>
            </a:r>
            <a:r>
              <a:rPr lang="lt-LT" u="sng" dirty="0">
                <a:hlinkClick r:id="rId2"/>
              </a:rPr>
              <a:t>J. </a:t>
            </a:r>
            <a:r>
              <a:rPr lang="lt-LT" u="sng" dirty="0" err="1">
                <a:hlinkClick r:id="rId2"/>
              </a:rPr>
              <a:t>Tisdell</a:t>
            </a:r>
            <a:r>
              <a:rPr lang="lt-LT" u="sng" dirty="0"/>
              <a:t>, </a:t>
            </a:r>
            <a:r>
              <a:rPr lang="lt-LT" u="sng" dirty="0" err="1">
                <a:hlinkClick r:id="rId3"/>
              </a:rPr>
              <a:t>Sharan</a:t>
            </a:r>
            <a:r>
              <a:rPr lang="lt-LT" u="sng" dirty="0">
                <a:hlinkClick r:id="rId3"/>
              </a:rPr>
              <a:t> </a:t>
            </a:r>
            <a:r>
              <a:rPr lang="lt-LT" u="sng" dirty="0" err="1" smtClean="0">
                <a:hlinkClick r:id="rId3"/>
              </a:rPr>
              <a:t>Merriam</a:t>
            </a:r>
            <a:r>
              <a:rPr lang="en-US" u="sng" dirty="0" smtClean="0"/>
              <a:t>. </a:t>
            </a:r>
            <a:r>
              <a:rPr lang="en-US" b="1" dirty="0" smtClean="0"/>
              <a:t>Qualitative </a:t>
            </a:r>
            <a:r>
              <a:rPr lang="en-US" b="1" dirty="0"/>
              <a:t>Research: A Guide to Design and </a:t>
            </a:r>
            <a:r>
              <a:rPr lang="en-US" b="1" dirty="0" smtClean="0"/>
              <a:t>Implementation </a:t>
            </a:r>
            <a:r>
              <a:rPr lang="en-US" dirty="0"/>
              <a:t>San Francisco, CA : </a:t>
            </a:r>
            <a:r>
              <a:rPr lang="en-US" dirty="0" err="1"/>
              <a:t>Jossey</a:t>
            </a:r>
            <a:r>
              <a:rPr lang="en-US" dirty="0"/>
              <a:t>-Bass, a Wiley brand, </a:t>
            </a:r>
            <a:r>
              <a:rPr lang="en-US" dirty="0" smtClean="0"/>
              <a:t>2016</a:t>
            </a:r>
            <a:endParaRPr lang="en-US" b="1" dirty="0"/>
          </a:p>
          <a:p>
            <a:endParaRPr lang="lt-LT" u="sng" dirty="0"/>
          </a:p>
        </p:txBody>
      </p:sp>
      <p:sp>
        <p:nvSpPr>
          <p:cNvPr id="4" name="Footer Placeholder 3"/>
          <p:cNvSpPr>
            <a:spLocks noGrp="1"/>
          </p:cNvSpPr>
          <p:nvPr>
            <p:ph type="ftr" sz="quarter" idx="11"/>
          </p:nvPr>
        </p:nvSpPr>
        <p:spPr/>
        <p:txBody>
          <a:bodyPr/>
          <a:lstStyle/>
          <a:p>
            <a:r>
              <a:rPr lang="en-US" smtClean="0"/>
              <a:t>Accel Ed Kick-off meeting , 11-13 January 2021                         WP 2.1 Jūratė Macijauskienė - Lithuania University of Health Science (LSMU)</a:t>
            </a:r>
            <a:endParaRPr lang="en-US"/>
          </a:p>
        </p:txBody>
      </p:sp>
      <p:sp>
        <p:nvSpPr>
          <p:cNvPr id="5" name="Slide Number Placeholder 4"/>
          <p:cNvSpPr>
            <a:spLocks noGrp="1"/>
          </p:cNvSpPr>
          <p:nvPr>
            <p:ph type="sldNum" sz="quarter" idx="12"/>
          </p:nvPr>
        </p:nvSpPr>
        <p:spPr/>
        <p:txBody>
          <a:bodyPr/>
          <a:lstStyle/>
          <a:p>
            <a:fld id="{5D73EB33-29DA-483B-93E0-CED121B0163C}" type="slidenum">
              <a:rPr lang="en-US" smtClean="0"/>
              <a:t>37</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230" y="2333870"/>
            <a:ext cx="1219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995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noChangeArrowheads="1"/>
          </p:cNvSpPr>
          <p:nvPr/>
        </p:nvSpPr>
        <p:spPr bwMode="auto">
          <a:xfrm>
            <a:off x="1487488" y="692150"/>
            <a:ext cx="9144001"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nl-NL" altLang="nl-NL" sz="9600" b="1" dirty="0" err="1">
                <a:solidFill>
                  <a:srgbClr val="CC0000"/>
                </a:solidFill>
                <a:latin typeface="Arial" panose="020B0604020202020204" pitchFamily="34" charset="0"/>
                <a:cs typeface="Arial" panose="020B0604020202020204" pitchFamily="34" charset="0"/>
              </a:rPr>
              <a:t>Questions</a:t>
            </a:r>
            <a:r>
              <a:rPr lang="nl-NL" altLang="nl-NL" sz="9600" b="1" dirty="0">
                <a:solidFill>
                  <a:srgbClr val="CC0000"/>
                </a:solidFill>
                <a:latin typeface="Arial" panose="020B0604020202020204" pitchFamily="34" charset="0"/>
                <a:cs typeface="Arial" panose="020B0604020202020204" pitchFamily="34" charset="0"/>
              </a:rPr>
              <a:t>?</a:t>
            </a:r>
          </a:p>
        </p:txBody>
      </p:sp>
      <p:pic>
        <p:nvPicPr>
          <p:cNvPr id="47107" name="Afbeelding 4"/>
          <p:cNvPicPr>
            <a:picLocks noChangeAspect="1"/>
          </p:cNvPicPr>
          <p:nvPr/>
        </p:nvPicPr>
        <p:blipFill rotWithShape="1">
          <a:blip r:embed="rId2">
            <a:extLst>
              <a:ext uri="{28A0092B-C50C-407E-A947-70E740481C1C}">
                <a14:useLocalDpi xmlns:a14="http://schemas.microsoft.com/office/drawing/2010/main" val="0"/>
              </a:ext>
            </a:extLst>
          </a:blip>
          <a:srcRect l="6918" t="13673" r="8329" b="15013"/>
          <a:stretch/>
        </p:blipFill>
        <p:spPr bwMode="auto">
          <a:xfrm>
            <a:off x="4750023" y="3277275"/>
            <a:ext cx="2257679" cy="290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64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снег, внешний, небо, гора&#10;&#10;Автоматически созданное описание">
            <a:extLst>
              <a:ext uri="{FF2B5EF4-FFF2-40B4-BE49-F238E27FC236}">
                <a16:creationId xmlns="" xmlns:a16="http://schemas.microsoft.com/office/drawing/2014/main" id="{851C0074-3CCB-48AB-A3A1-F0BB4FDC5C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974" y="-792317"/>
            <a:ext cx="12949084" cy="8632723"/>
          </a:xfrm>
          <a:prstGeom prst="rect">
            <a:avLst/>
          </a:prstGeom>
        </p:spPr>
      </p:pic>
      <p:sp>
        <p:nvSpPr>
          <p:cNvPr id="49157" name="Rectangle 4"/>
          <p:cNvSpPr>
            <a:spLocks noChangeArrowheads="1"/>
          </p:cNvSpPr>
          <p:nvPr/>
        </p:nvSpPr>
        <p:spPr bwMode="auto">
          <a:xfrm>
            <a:off x="3216276" y="908050"/>
            <a:ext cx="64801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8000" b="1" i="1" dirty="0">
                <a:solidFill>
                  <a:srgbClr val="FFC000"/>
                </a:solidFill>
                <a:latin typeface="Times New Roman" pitchFamily="18" charset="0"/>
                <a:ea typeface="ＭＳ Ｐゴシック" pitchFamily="34" charset="-128"/>
                <a:cs typeface="Times New Roman" pitchFamily="18" charset="0"/>
              </a:rPr>
              <a:t>THANK YOU FOR THE </a:t>
            </a:r>
          </a:p>
          <a:p>
            <a:pPr algn="ctr" eaLnBrk="1" hangingPunct="1">
              <a:spcBef>
                <a:spcPct val="0"/>
              </a:spcBef>
              <a:buFontTx/>
              <a:buNone/>
            </a:pPr>
            <a:r>
              <a:rPr lang="nl-NL" altLang="nl-NL" sz="8000" b="1" i="1" dirty="0">
                <a:solidFill>
                  <a:srgbClr val="FFC000"/>
                </a:solidFill>
                <a:latin typeface="Times New Roman" pitchFamily="18" charset="0"/>
                <a:ea typeface="ＭＳ Ｐゴシック" pitchFamily="34" charset="-128"/>
                <a:cs typeface="Times New Roman" pitchFamily="18" charset="0"/>
              </a:rPr>
              <a:t>ATTENTION! </a:t>
            </a:r>
          </a:p>
        </p:txBody>
      </p:sp>
      <p:sp>
        <p:nvSpPr>
          <p:cNvPr id="49158" name="Rectangle 6"/>
          <p:cNvSpPr>
            <a:spLocks noChangeArrowheads="1"/>
          </p:cNvSpPr>
          <p:nvPr/>
        </p:nvSpPr>
        <p:spPr bwMode="auto">
          <a:xfrm>
            <a:off x="-1006475" y="133350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en-GB" altLang="nl-NL" sz="2000" i="1">
              <a:solidFill>
                <a:schemeClr val="accent1"/>
              </a:solidFill>
              <a:ea typeface="ＭＳ Ｐゴシック" pitchFamily="34" charset="-128"/>
            </a:endParaRPr>
          </a:p>
        </p:txBody>
      </p:sp>
    </p:spTree>
    <p:extLst>
      <p:ext uri="{BB962C8B-B14F-4D97-AF65-F5344CB8AC3E}">
        <p14:creationId xmlns:p14="http://schemas.microsoft.com/office/powerpoint/2010/main" val="17782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46" y="310879"/>
            <a:ext cx="10058400" cy="1450757"/>
          </a:xfrm>
        </p:spPr>
        <p:txBody>
          <a:bodyPr/>
          <a:lstStyle/>
          <a:p>
            <a:r>
              <a:rPr lang="lt-LT" b="1" dirty="0" err="1">
                <a:solidFill>
                  <a:schemeClr val="tx1"/>
                </a:solidFill>
              </a:rPr>
              <a:t>Definition</a:t>
            </a:r>
            <a:r>
              <a:rPr lang="lt-LT" b="1" dirty="0">
                <a:solidFill>
                  <a:schemeClr val="tx1"/>
                </a:solidFill>
              </a:rPr>
              <a:t> </a:t>
            </a:r>
            <a:r>
              <a:rPr lang="lt-LT" b="1" dirty="0" err="1">
                <a:solidFill>
                  <a:schemeClr val="tx1"/>
                </a:solidFill>
              </a:rPr>
              <a:t>of</a:t>
            </a:r>
            <a:r>
              <a:rPr lang="lt-LT" b="1" dirty="0">
                <a:solidFill>
                  <a:schemeClr val="tx1"/>
                </a:solidFill>
              </a:rPr>
              <a:t> </a:t>
            </a:r>
            <a:r>
              <a:rPr lang="lt-LT" b="1" dirty="0" err="1">
                <a:solidFill>
                  <a:schemeClr val="tx1"/>
                </a:solidFill>
              </a:rPr>
              <a:t>Research</a:t>
            </a:r>
            <a:endParaRPr lang="lt-LT" b="1" dirty="0">
              <a:solidFill>
                <a:schemeClr val="tx1"/>
              </a:solidFill>
            </a:endParaRPr>
          </a:p>
        </p:txBody>
      </p:sp>
      <p:pic>
        <p:nvPicPr>
          <p:cNvPr id="4" name="Content Placeholder 3"/>
          <p:cNvPicPr>
            <a:picLocks noGrp="1"/>
          </p:cNvPicPr>
          <p:nvPr>
            <p:ph idx="1"/>
          </p:nvPr>
        </p:nvPicPr>
        <p:blipFill rotWithShape="1">
          <a:blip r:embed="rId2"/>
          <a:srcRect l="37827" t="44162" r="15720" b="33488"/>
          <a:stretch/>
        </p:blipFill>
        <p:spPr bwMode="auto">
          <a:xfrm>
            <a:off x="461246" y="2202513"/>
            <a:ext cx="11482598" cy="3915065"/>
          </a:xfrm>
          <a:prstGeom prst="rect">
            <a:avLst/>
          </a:prstGeom>
          <a:ln w="28575">
            <a:solidFill>
              <a:srgbClr val="FF9953"/>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376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04" y="-134183"/>
            <a:ext cx="10058400" cy="1450757"/>
          </a:xfrm>
        </p:spPr>
        <p:txBody>
          <a:bodyPr/>
          <a:lstStyle/>
          <a:p>
            <a:r>
              <a:rPr lang="nl-NL" b="1" dirty="0" smtClean="0">
                <a:solidFill>
                  <a:schemeClr val="tx1"/>
                </a:solidFill>
              </a:rPr>
              <a:t>Research means</a:t>
            </a:r>
            <a:endParaRPr lang="lt-LT" b="1" dirty="0">
              <a:solidFill>
                <a:schemeClr val="tx1"/>
              </a:solidFill>
            </a:endParaRPr>
          </a:p>
        </p:txBody>
      </p:sp>
      <p:sp>
        <p:nvSpPr>
          <p:cNvPr id="3" name="Content Placeholder 2"/>
          <p:cNvSpPr>
            <a:spLocks noGrp="1"/>
          </p:cNvSpPr>
          <p:nvPr>
            <p:ph idx="1"/>
          </p:nvPr>
        </p:nvSpPr>
        <p:spPr>
          <a:xfrm>
            <a:off x="153749" y="1845734"/>
            <a:ext cx="11001931" cy="4023360"/>
          </a:xfrm>
        </p:spPr>
        <p:txBody>
          <a:bodyPr>
            <a:normAutofit/>
          </a:bodyPr>
          <a:lstStyle/>
          <a:p>
            <a:r>
              <a:rPr lang="en-US" sz="2800" dirty="0">
                <a:solidFill>
                  <a:schemeClr val="tx1"/>
                </a:solidFill>
              </a:rPr>
              <a:t>Therefore, research means </a:t>
            </a:r>
            <a:r>
              <a:rPr lang="en-US" sz="2800" i="1" dirty="0">
                <a:solidFill>
                  <a:schemeClr val="tx1"/>
                </a:solidFill>
              </a:rPr>
              <a:t>to observe the phenomena again and again from different dimensions. </a:t>
            </a:r>
          </a:p>
          <a:p>
            <a:r>
              <a:rPr lang="en-US" sz="2800" dirty="0">
                <a:solidFill>
                  <a:schemeClr val="tx1"/>
                </a:solidFill>
              </a:rPr>
              <a:t>It is a process of which a person </a:t>
            </a:r>
            <a:r>
              <a:rPr lang="en-US" sz="2800" i="1" dirty="0">
                <a:solidFill>
                  <a:schemeClr val="tx1"/>
                </a:solidFill>
              </a:rPr>
              <a:t>observes the phenomena again and again and collects data on the basis of data s/he draws some conclusions.</a:t>
            </a:r>
            <a:endParaRPr lang="lt-LT" sz="2800" i="1" dirty="0">
              <a:solidFill>
                <a:schemeClr val="tx1"/>
              </a:solidFill>
            </a:endParaRPr>
          </a:p>
        </p:txBody>
      </p:sp>
    </p:spTree>
    <p:extLst>
      <p:ext uri="{BB962C8B-B14F-4D97-AF65-F5344CB8AC3E}">
        <p14:creationId xmlns:p14="http://schemas.microsoft.com/office/powerpoint/2010/main" val="221386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2">
            <a:extLst>
              <a:ext uri="{28A0092B-C50C-407E-A947-70E740481C1C}">
                <a14:useLocalDpi xmlns:a14="http://schemas.microsoft.com/office/drawing/2010/main" val="0"/>
              </a:ext>
            </a:extLst>
          </a:blip>
          <a:srcRect l="845" t="2178" b="13659"/>
          <a:stretch/>
        </p:blipFill>
        <p:spPr>
          <a:xfrm>
            <a:off x="1097280" y="995319"/>
            <a:ext cx="10247753" cy="5340745"/>
          </a:xfrm>
        </p:spPr>
      </p:pic>
      <p:sp>
        <p:nvSpPr>
          <p:cNvPr id="5" name="Tijdelijke aanduiding voor dianummer 4"/>
          <p:cNvSpPr>
            <a:spLocks noGrp="1"/>
          </p:cNvSpPr>
          <p:nvPr>
            <p:ph type="sldNum" sz="quarter" idx="12"/>
          </p:nvPr>
        </p:nvSpPr>
        <p:spPr/>
        <p:txBody>
          <a:bodyPr/>
          <a:lstStyle/>
          <a:p>
            <a:fld id="{5D73EB33-29DA-483B-93E0-CED121B0163C}" type="slidenum">
              <a:rPr lang="en-US" smtClean="0"/>
              <a:t>6</a:t>
            </a:fld>
            <a:endParaRPr lang="en-US"/>
          </a:p>
        </p:txBody>
      </p:sp>
      <p:sp>
        <p:nvSpPr>
          <p:cNvPr id="7" name="Titel 1"/>
          <p:cNvSpPr txBox="1">
            <a:spLocks/>
          </p:cNvSpPr>
          <p:nvPr/>
        </p:nvSpPr>
        <p:spPr>
          <a:xfrm>
            <a:off x="1097280" y="84301"/>
            <a:ext cx="10058400" cy="911018"/>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nl-NL" b="1" dirty="0" err="1" smtClean="0">
                <a:solidFill>
                  <a:schemeClr val="tx1"/>
                </a:solidFill>
              </a:rPr>
              <a:t>Qualitative</a:t>
            </a:r>
            <a:r>
              <a:rPr lang="nl-NL" b="1" dirty="0" smtClean="0">
                <a:solidFill>
                  <a:schemeClr val="tx1"/>
                </a:solidFill>
              </a:rPr>
              <a:t> </a:t>
            </a:r>
            <a:r>
              <a:rPr lang="nl-NL" b="1" dirty="0" err="1" smtClean="0">
                <a:solidFill>
                  <a:schemeClr val="tx1"/>
                </a:solidFill>
              </a:rPr>
              <a:t>and</a:t>
            </a:r>
            <a:r>
              <a:rPr lang="nl-NL" b="1" dirty="0" smtClean="0">
                <a:solidFill>
                  <a:schemeClr val="tx1"/>
                </a:solidFill>
              </a:rPr>
              <a:t> </a:t>
            </a:r>
            <a:r>
              <a:rPr lang="nl-NL" b="1" dirty="0" err="1" smtClean="0">
                <a:solidFill>
                  <a:schemeClr val="tx1"/>
                </a:solidFill>
              </a:rPr>
              <a:t>Quantitative</a:t>
            </a:r>
            <a:r>
              <a:rPr lang="nl-NL" b="1" dirty="0" smtClean="0">
                <a:solidFill>
                  <a:schemeClr val="tx1"/>
                </a:solidFill>
              </a:rPr>
              <a:t>  Approaches</a:t>
            </a:r>
            <a:endParaRPr lang="nl-NL" b="1" dirty="0">
              <a:solidFill>
                <a:schemeClr val="tx1"/>
              </a:solidFill>
            </a:endParaRPr>
          </a:p>
        </p:txBody>
      </p:sp>
    </p:spTree>
    <p:extLst>
      <p:ext uri="{BB962C8B-B14F-4D97-AF65-F5344CB8AC3E}">
        <p14:creationId xmlns:p14="http://schemas.microsoft.com/office/powerpoint/2010/main" val="44496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4"/>
            <a:ext cx="10058400" cy="911018"/>
          </a:xfrm>
        </p:spPr>
        <p:txBody>
          <a:bodyPr/>
          <a:lstStyle/>
          <a:p>
            <a:r>
              <a:rPr lang="nl-NL" b="1" dirty="0">
                <a:solidFill>
                  <a:schemeClr val="tx1"/>
                </a:solidFill>
              </a:rPr>
              <a:t>Different approaches</a:t>
            </a:r>
          </a:p>
        </p:txBody>
      </p:sp>
      <p:graphicFrame>
        <p:nvGraphicFramePr>
          <p:cNvPr id="4" name="Tabel 3"/>
          <p:cNvGraphicFramePr>
            <a:graphicFrameLocks noGrp="1"/>
          </p:cNvGraphicFramePr>
          <p:nvPr>
            <p:extLst>
              <p:ext uri="{D42A27DB-BD31-4B8C-83A1-F6EECF244321}">
                <p14:modId xmlns:p14="http://schemas.microsoft.com/office/powerpoint/2010/main" val="3207077029"/>
              </p:ext>
            </p:extLst>
          </p:nvPr>
        </p:nvGraphicFramePr>
        <p:xfrm>
          <a:off x="79032" y="1481591"/>
          <a:ext cx="12094896" cy="8881568"/>
        </p:xfrm>
        <a:graphic>
          <a:graphicData uri="http://schemas.openxmlformats.org/drawingml/2006/table">
            <a:tbl>
              <a:tblPr firstRow="1" bandRow="1">
                <a:tableStyleId>{5C22544A-7EE6-4342-B048-85BDC9FD1C3A}</a:tableStyleId>
              </a:tblPr>
              <a:tblGrid>
                <a:gridCol w="4031632">
                  <a:extLst>
                    <a:ext uri="{9D8B030D-6E8A-4147-A177-3AD203B41FA5}">
                      <a16:colId xmlns="" xmlns:a16="http://schemas.microsoft.com/office/drawing/2014/main" val="2954136796"/>
                    </a:ext>
                  </a:extLst>
                </a:gridCol>
                <a:gridCol w="3609466">
                  <a:extLst>
                    <a:ext uri="{9D8B030D-6E8A-4147-A177-3AD203B41FA5}">
                      <a16:colId xmlns="" xmlns:a16="http://schemas.microsoft.com/office/drawing/2014/main" val="3284941607"/>
                    </a:ext>
                  </a:extLst>
                </a:gridCol>
                <a:gridCol w="4453798">
                  <a:extLst>
                    <a:ext uri="{9D8B030D-6E8A-4147-A177-3AD203B41FA5}">
                      <a16:colId xmlns="" xmlns:a16="http://schemas.microsoft.com/office/drawing/2014/main" val="4156171638"/>
                    </a:ext>
                  </a:extLst>
                </a:gridCol>
              </a:tblGrid>
              <a:tr h="576464">
                <a:tc>
                  <a:txBody>
                    <a:bodyPr/>
                    <a:lstStyle/>
                    <a:p>
                      <a:pPr algn="ctr"/>
                      <a:r>
                        <a:rPr lang="nl-NL" dirty="0" err="1" smtClean="0">
                          <a:solidFill>
                            <a:schemeClr val="tx1"/>
                          </a:solidFill>
                        </a:rPr>
                        <a:t>Quantitative</a:t>
                      </a:r>
                      <a:r>
                        <a:rPr lang="nl-NL" dirty="0" smtClean="0">
                          <a:solidFill>
                            <a:schemeClr val="tx1"/>
                          </a:solidFill>
                        </a:rPr>
                        <a:t> </a:t>
                      </a:r>
                    </a:p>
                    <a:p>
                      <a:pPr algn="ctr"/>
                      <a:r>
                        <a:rPr lang="nl-NL" dirty="0" smtClean="0">
                          <a:solidFill>
                            <a:schemeClr val="tx1"/>
                          </a:solidFill>
                        </a:rPr>
                        <a:t>Approach</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dirty="0" smtClean="0">
                          <a:solidFill>
                            <a:schemeClr val="tx1"/>
                          </a:solidFill>
                        </a:rPr>
                        <a:t>Mixed </a:t>
                      </a:r>
                      <a:r>
                        <a:rPr lang="nl-NL" dirty="0" err="1" smtClean="0">
                          <a:solidFill>
                            <a:schemeClr val="tx1"/>
                          </a:solidFill>
                        </a:rPr>
                        <a:t>Methods</a:t>
                      </a:r>
                      <a:endParaRPr lang="nl-NL" dirty="0" smtClean="0">
                        <a:solidFill>
                          <a:schemeClr val="tx1"/>
                        </a:solidFill>
                      </a:endParaRPr>
                    </a:p>
                    <a:p>
                      <a:pPr algn="ctr"/>
                      <a:r>
                        <a:rPr lang="nl-NL" dirty="0" err="1" smtClean="0">
                          <a:solidFill>
                            <a:schemeClr val="tx1"/>
                          </a:solidFill>
                        </a:rPr>
                        <a:t>Quan-Qual</a:t>
                      </a:r>
                      <a:r>
                        <a:rPr lang="nl-NL" dirty="0" smtClean="0">
                          <a:solidFill>
                            <a:schemeClr val="tx1"/>
                          </a:solidFill>
                        </a:rPr>
                        <a:t> </a:t>
                      </a:r>
                      <a:r>
                        <a:rPr lang="nl-NL" dirty="0" err="1" smtClean="0">
                          <a:solidFill>
                            <a:schemeClr val="tx1"/>
                          </a:solidFill>
                        </a:rPr>
                        <a:t>methods</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err="1" smtClean="0">
                          <a:solidFill>
                            <a:schemeClr val="tx1"/>
                          </a:solidFill>
                        </a:rPr>
                        <a:t>Qualitative</a:t>
                      </a:r>
                      <a:r>
                        <a:rPr lang="nl-NL" baseline="0" smtClean="0">
                          <a:solidFill>
                            <a:schemeClr val="tx1"/>
                          </a:solidFill>
                        </a:rPr>
                        <a:t> Approach</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63679658"/>
                  </a:ext>
                </a:extLst>
              </a:tr>
              <a:tr h="4035248">
                <a:tc>
                  <a:txBody>
                    <a:bodyPr/>
                    <a:lstStyle/>
                    <a:p>
                      <a:pPr marL="285750" indent="-285750">
                        <a:buFont typeface="Arial" panose="020B0604020202020204" pitchFamily="34" charset="0"/>
                        <a:buChar char="•"/>
                      </a:pPr>
                      <a:r>
                        <a:rPr lang="nl-NL" dirty="0" smtClean="0">
                          <a:solidFill>
                            <a:schemeClr val="tx1"/>
                          </a:solidFill>
                        </a:rPr>
                        <a:t>Approach: </a:t>
                      </a:r>
                      <a:r>
                        <a:rPr lang="nl-NL" dirty="0" err="1" smtClean="0">
                          <a:solidFill>
                            <a:schemeClr val="tx1"/>
                          </a:solidFill>
                        </a:rPr>
                        <a:t>typically</a:t>
                      </a:r>
                      <a:r>
                        <a:rPr lang="nl-NL" dirty="0" smtClean="0">
                          <a:solidFill>
                            <a:schemeClr val="tx1"/>
                          </a:solidFill>
                        </a:rPr>
                        <a:t> </a:t>
                      </a:r>
                      <a:r>
                        <a:rPr lang="nl-NL" dirty="0" err="1" smtClean="0">
                          <a:solidFill>
                            <a:schemeClr val="tx1"/>
                          </a:solidFill>
                        </a:rPr>
                        <a:t>deductive</a:t>
                      </a:r>
                      <a:r>
                        <a:rPr lang="nl-NL" baseline="0" dirty="0" smtClean="0">
                          <a:solidFill>
                            <a:schemeClr val="tx1"/>
                          </a:solidFill>
                        </a:rPr>
                        <a:t>, focus on </a:t>
                      </a:r>
                      <a:r>
                        <a:rPr lang="nl-NL" baseline="0" dirty="0" err="1" smtClean="0">
                          <a:solidFill>
                            <a:schemeClr val="tx1"/>
                          </a:solidFill>
                        </a:rPr>
                        <a:t>quantity</a:t>
                      </a:r>
                      <a:r>
                        <a:rPr lang="nl-NL" baseline="0" dirty="0" smtClean="0">
                          <a:solidFill>
                            <a:schemeClr val="tx1"/>
                          </a:solidFill>
                        </a:rPr>
                        <a:t> of </a:t>
                      </a:r>
                      <a:r>
                        <a:rPr lang="nl-NL" baseline="0" dirty="0" err="1" smtClean="0">
                          <a:solidFill>
                            <a:schemeClr val="tx1"/>
                          </a:solidFill>
                        </a:rPr>
                        <a:t>phenomena</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Goals: </a:t>
                      </a:r>
                      <a:r>
                        <a:rPr lang="nl-NL" dirty="0" err="1" smtClean="0">
                          <a:solidFill>
                            <a:schemeClr val="tx1"/>
                          </a:solidFill>
                        </a:rPr>
                        <a:t>breath</a:t>
                      </a:r>
                      <a:r>
                        <a:rPr lang="nl-NL" dirty="0" smtClean="0">
                          <a:solidFill>
                            <a:schemeClr val="tx1"/>
                          </a:solidFill>
                        </a:rPr>
                        <a:t>, test hypotheses</a:t>
                      </a:r>
                    </a:p>
                    <a:p>
                      <a:pPr marL="285750" indent="-285750">
                        <a:buFont typeface="Arial" panose="020B0604020202020204" pitchFamily="34" charset="0"/>
                        <a:buChar char="•"/>
                      </a:pPr>
                      <a:r>
                        <a:rPr lang="nl-NL" dirty="0" smtClean="0">
                          <a:solidFill>
                            <a:schemeClr val="tx1"/>
                          </a:solidFill>
                        </a:rPr>
                        <a:t>Instrument </a:t>
                      </a:r>
                      <a:r>
                        <a:rPr lang="nl-NL" dirty="0" err="1" smtClean="0">
                          <a:solidFill>
                            <a:schemeClr val="tx1"/>
                          </a:solidFill>
                        </a:rPr>
                        <a:t>based</a:t>
                      </a:r>
                      <a:r>
                        <a:rPr lang="nl-NL" dirty="0" smtClean="0">
                          <a:solidFill>
                            <a:schemeClr val="tx1"/>
                          </a:solidFill>
                        </a:rPr>
                        <a:t> </a:t>
                      </a:r>
                      <a:r>
                        <a:rPr lang="nl-NL" dirty="0" err="1" smtClean="0">
                          <a:solidFill>
                            <a:schemeClr val="tx1"/>
                          </a:solidFill>
                        </a:rPr>
                        <a:t>questions</a:t>
                      </a:r>
                      <a:endParaRPr lang="nl-NL"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solidFill>
                            <a:schemeClr val="tx1"/>
                          </a:solidFill>
                        </a:rPr>
                        <a:t>Large sample of </a:t>
                      </a:r>
                      <a:r>
                        <a:rPr lang="nl-NL" baseline="0" dirty="0" err="1" smtClean="0">
                          <a:solidFill>
                            <a:schemeClr val="tx1"/>
                          </a:solidFill>
                        </a:rPr>
                        <a:t>participants</a:t>
                      </a:r>
                      <a:endParaRPr lang="nl-NL"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solidFill>
                            <a:schemeClr val="tx1"/>
                          </a:solidFill>
                        </a:rPr>
                        <a:t>Sampling: Random</a:t>
                      </a:r>
                    </a:p>
                    <a:p>
                      <a:pPr marL="285750" indent="-285750">
                        <a:buFont typeface="Arial" panose="020B0604020202020204" pitchFamily="34" charset="0"/>
                        <a:buChar char="•"/>
                      </a:pPr>
                      <a:r>
                        <a:rPr lang="nl-NL" baseline="0" dirty="0" err="1" smtClean="0">
                          <a:solidFill>
                            <a:schemeClr val="tx1"/>
                          </a:solidFill>
                        </a:rPr>
                        <a:t>Observational</a:t>
                      </a:r>
                      <a:r>
                        <a:rPr lang="nl-NL" baseline="0" dirty="0" smtClean="0">
                          <a:solidFill>
                            <a:schemeClr val="tx1"/>
                          </a:solidFill>
                        </a:rPr>
                        <a:t>/</a:t>
                      </a:r>
                      <a:r>
                        <a:rPr lang="nl-NL" baseline="0" dirty="0" err="1" smtClean="0">
                          <a:solidFill>
                            <a:schemeClr val="tx1"/>
                          </a:solidFill>
                        </a:rPr>
                        <a:t>descriptive</a:t>
                      </a:r>
                      <a:r>
                        <a:rPr lang="nl-NL" baseline="0" dirty="0" smtClean="0">
                          <a:solidFill>
                            <a:schemeClr val="tx1"/>
                          </a:solidFill>
                        </a:rPr>
                        <a:t> data</a:t>
                      </a:r>
                    </a:p>
                    <a:p>
                      <a:pPr marL="285750" indent="-285750">
                        <a:buFont typeface="Arial" panose="020B0604020202020204" pitchFamily="34" charset="0"/>
                        <a:buChar char="•"/>
                      </a:pPr>
                      <a:r>
                        <a:rPr lang="nl-NL" baseline="0" dirty="0" smtClean="0">
                          <a:solidFill>
                            <a:schemeClr val="tx1"/>
                          </a:solidFill>
                        </a:rPr>
                        <a:t>Statistical analysis of </a:t>
                      </a:r>
                      <a:r>
                        <a:rPr lang="nl-NL" baseline="0" dirty="0" err="1" smtClean="0">
                          <a:solidFill>
                            <a:schemeClr val="tx1"/>
                          </a:solidFill>
                        </a:rPr>
                        <a:t>numeric</a:t>
                      </a:r>
                      <a:r>
                        <a:rPr lang="nl-NL" baseline="0" dirty="0" smtClean="0">
                          <a:solidFill>
                            <a:schemeClr val="tx1"/>
                          </a:solidFill>
                        </a:rPr>
                        <a:t> data </a:t>
                      </a:r>
                    </a:p>
                    <a:p>
                      <a:pPr marL="285750" indent="-285750">
                        <a:buFont typeface="Arial" panose="020B0604020202020204" pitchFamily="34" charset="0"/>
                        <a:buChar char="•"/>
                      </a:pPr>
                      <a:r>
                        <a:rPr lang="nl-NL" baseline="0" dirty="0" smtClean="0">
                          <a:solidFill>
                            <a:schemeClr val="tx1"/>
                          </a:solidFill>
                        </a:rPr>
                        <a:t>Statistical </a:t>
                      </a:r>
                      <a:r>
                        <a:rPr lang="nl-NL" baseline="0" dirty="0" err="1" smtClean="0">
                          <a:solidFill>
                            <a:schemeClr val="tx1"/>
                          </a:solidFill>
                        </a:rPr>
                        <a:t>significance</a:t>
                      </a:r>
                      <a:r>
                        <a:rPr lang="nl-NL" baseline="0" dirty="0" smtClean="0">
                          <a:solidFill>
                            <a:schemeClr val="tx1"/>
                          </a:solidFill>
                        </a:rPr>
                        <a:t>, </a:t>
                      </a:r>
                      <a:r>
                        <a:rPr lang="nl-NL" baseline="0" dirty="0" err="1" smtClean="0">
                          <a:solidFill>
                            <a:schemeClr val="tx1"/>
                          </a:solidFill>
                        </a:rPr>
                        <a:t>measures</a:t>
                      </a:r>
                      <a:r>
                        <a:rPr lang="nl-NL" baseline="0" dirty="0" smtClean="0">
                          <a:solidFill>
                            <a:schemeClr val="tx1"/>
                          </a:solidFill>
                        </a:rPr>
                        <a:t> of </a:t>
                      </a:r>
                      <a:r>
                        <a:rPr lang="nl-NL" baseline="0" dirty="0" err="1" smtClean="0">
                          <a:solidFill>
                            <a:schemeClr val="tx1"/>
                          </a:solidFill>
                        </a:rPr>
                        <a:t>association</a:t>
                      </a:r>
                      <a:r>
                        <a:rPr lang="nl-NL" baseline="0" dirty="0" smtClean="0">
                          <a:solidFill>
                            <a:schemeClr val="tx1"/>
                          </a:solidFill>
                        </a:rPr>
                        <a:t>. </a:t>
                      </a:r>
                    </a:p>
                    <a:p>
                      <a:pPr marL="285750" indent="-285750">
                        <a:buFont typeface="Arial" panose="020B0604020202020204" pitchFamily="34" charset="0"/>
                        <a:buChar char="•"/>
                      </a:pPr>
                      <a:r>
                        <a:rPr lang="nl-NL" baseline="0" dirty="0" smtClean="0">
                          <a:solidFill>
                            <a:schemeClr val="tx1"/>
                          </a:solidFill>
                        </a:rPr>
                        <a:t>Statistical </a:t>
                      </a:r>
                      <a:r>
                        <a:rPr lang="nl-NL" baseline="0" dirty="0" err="1" smtClean="0">
                          <a:solidFill>
                            <a:schemeClr val="tx1"/>
                          </a:solidFill>
                        </a:rPr>
                        <a:t>interpretation</a:t>
                      </a:r>
                      <a:endParaRPr lang="nl-NL" baseline="0" dirty="0" smtClean="0">
                        <a:solidFill>
                          <a:schemeClr val="tx1"/>
                        </a:solidFill>
                      </a:endParaRPr>
                    </a:p>
                    <a:p>
                      <a:pPr marL="285750" indent="-285750">
                        <a:buFont typeface="Arial" panose="020B0604020202020204" pitchFamily="34" charset="0"/>
                        <a:buChar char="•"/>
                      </a:pPr>
                      <a:r>
                        <a:rPr lang="nl-NL" baseline="0" dirty="0" smtClean="0">
                          <a:solidFill>
                            <a:schemeClr val="tx1"/>
                          </a:solidFill>
                        </a:rPr>
                        <a:t>Reporting (</a:t>
                      </a:r>
                      <a:r>
                        <a:rPr lang="nl-NL" baseline="0" dirty="0" err="1" smtClean="0">
                          <a:solidFill>
                            <a:schemeClr val="tx1"/>
                          </a:solidFill>
                        </a:rPr>
                        <a:t>through</a:t>
                      </a:r>
                      <a:r>
                        <a:rPr lang="nl-NL" baseline="0" dirty="0" smtClean="0">
                          <a:solidFill>
                            <a:schemeClr val="tx1"/>
                          </a:solidFill>
                        </a:rPr>
                        <a:t> </a:t>
                      </a:r>
                      <a:r>
                        <a:rPr lang="nl-NL" baseline="0" dirty="0" err="1" smtClean="0">
                          <a:solidFill>
                            <a:schemeClr val="tx1"/>
                          </a:solidFill>
                        </a:rPr>
                        <a:t>statistics</a:t>
                      </a:r>
                      <a:r>
                        <a:rPr lang="nl-NL" baseline="0" dirty="0" smtClean="0">
                          <a:solidFill>
                            <a:schemeClr val="tx1"/>
                          </a:solidFill>
                        </a:rPr>
                        <a:t>) </a:t>
                      </a:r>
                    </a:p>
                    <a:p>
                      <a:pPr marL="285750" indent="-285750">
                        <a:buFont typeface="Arial" panose="020B0604020202020204" pitchFamily="34" charset="0"/>
                        <a:buChar char="•"/>
                      </a:pPr>
                      <a:endParaRPr lang="nl-NL" baseline="0" dirty="0" smtClean="0">
                        <a:solidFill>
                          <a:schemeClr val="tx1"/>
                        </a:solidFill>
                      </a:endParaRPr>
                    </a:p>
                    <a:p>
                      <a:endParaRPr lang="nl-NL" baseline="0" dirty="0" smtClean="0">
                        <a:solidFill>
                          <a:schemeClr val="tx1"/>
                        </a:solidFill>
                      </a:endParaRPr>
                    </a:p>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nl-NL" dirty="0" err="1" smtClean="0">
                          <a:solidFill>
                            <a:schemeClr val="tx1"/>
                          </a:solidFill>
                        </a:rPr>
                        <a:t>Complementary</a:t>
                      </a:r>
                      <a:r>
                        <a:rPr lang="nl-NL" dirty="0" smtClean="0">
                          <a:solidFill>
                            <a:schemeClr val="tx1"/>
                          </a:solidFill>
                        </a:rPr>
                        <a:t> (of </a:t>
                      </a:r>
                      <a:r>
                        <a:rPr lang="nl-NL" dirty="0" err="1" smtClean="0">
                          <a:solidFill>
                            <a:schemeClr val="tx1"/>
                          </a:solidFill>
                        </a:rPr>
                        <a:t>methods</a:t>
                      </a:r>
                      <a:r>
                        <a:rPr lang="nl-NL" dirty="0" smtClean="0">
                          <a:solidFill>
                            <a:schemeClr val="tx1"/>
                          </a:solidFill>
                        </a:rPr>
                        <a:t>)</a:t>
                      </a:r>
                    </a:p>
                    <a:p>
                      <a:pPr marL="285750" indent="-285750">
                        <a:buFont typeface="Arial" panose="020B0604020202020204" pitchFamily="34" charset="0"/>
                        <a:buChar char="•"/>
                      </a:pPr>
                      <a:r>
                        <a:rPr lang="nl-NL" dirty="0" smtClean="0">
                          <a:solidFill>
                            <a:schemeClr val="tx1"/>
                          </a:solidFill>
                        </a:rPr>
                        <a:t>Both</a:t>
                      </a:r>
                      <a:r>
                        <a:rPr lang="nl-NL" baseline="0" dirty="0" smtClean="0">
                          <a:solidFill>
                            <a:schemeClr val="tx1"/>
                          </a:solidFill>
                        </a:rPr>
                        <a:t> open &amp; </a:t>
                      </a:r>
                      <a:r>
                        <a:rPr lang="nl-NL" baseline="0" dirty="0" err="1" smtClean="0">
                          <a:solidFill>
                            <a:schemeClr val="tx1"/>
                          </a:solidFill>
                        </a:rPr>
                        <a:t>closed</a:t>
                      </a:r>
                      <a:r>
                        <a:rPr lang="nl-NL" baseline="0" dirty="0" smtClean="0">
                          <a:solidFill>
                            <a:schemeClr val="tx1"/>
                          </a:solidFill>
                        </a:rPr>
                        <a:t> </a:t>
                      </a:r>
                      <a:r>
                        <a:rPr lang="nl-NL" baseline="0" dirty="0" err="1" smtClean="0">
                          <a:solidFill>
                            <a:schemeClr val="tx1"/>
                          </a:solidFill>
                        </a:rPr>
                        <a:t>questions</a:t>
                      </a:r>
                      <a:endParaRPr lang="nl-NL" baseline="0" dirty="0" smtClean="0">
                        <a:solidFill>
                          <a:schemeClr val="tx1"/>
                        </a:solidFill>
                      </a:endParaRPr>
                    </a:p>
                    <a:p>
                      <a:pPr marL="285750" indent="-285750">
                        <a:buFont typeface="Arial" panose="020B0604020202020204" pitchFamily="34" charset="0"/>
                        <a:buChar char="•"/>
                      </a:pPr>
                      <a:r>
                        <a:rPr lang="nl-NL" baseline="0" dirty="0" smtClean="0">
                          <a:solidFill>
                            <a:schemeClr val="tx1"/>
                          </a:solidFill>
                        </a:rPr>
                        <a:t>Sample </a:t>
                      </a:r>
                      <a:r>
                        <a:rPr lang="nl-NL" baseline="0" dirty="0" err="1" smtClean="0">
                          <a:solidFill>
                            <a:schemeClr val="tx1"/>
                          </a:solidFill>
                        </a:rPr>
                        <a:t>can</a:t>
                      </a:r>
                      <a:r>
                        <a:rPr lang="nl-NL" baseline="0" dirty="0" smtClean="0">
                          <a:solidFill>
                            <a:schemeClr val="tx1"/>
                          </a:solidFill>
                        </a:rPr>
                        <a:t> </a:t>
                      </a:r>
                      <a:r>
                        <a:rPr lang="nl-NL" baseline="0" dirty="0" err="1" smtClean="0">
                          <a:solidFill>
                            <a:schemeClr val="tx1"/>
                          </a:solidFill>
                        </a:rPr>
                        <a:t>be</a:t>
                      </a:r>
                      <a:r>
                        <a:rPr lang="nl-NL" baseline="0" dirty="0" smtClean="0">
                          <a:solidFill>
                            <a:schemeClr val="tx1"/>
                          </a:solidFill>
                        </a:rPr>
                        <a:t> large (</a:t>
                      </a:r>
                      <a:r>
                        <a:rPr lang="nl-NL" baseline="0" dirty="0" err="1" smtClean="0">
                          <a:solidFill>
                            <a:schemeClr val="tx1"/>
                          </a:solidFill>
                        </a:rPr>
                        <a:t>quan</a:t>
                      </a:r>
                      <a:r>
                        <a:rPr lang="nl-NL" baseline="0" dirty="0" smtClean="0">
                          <a:solidFill>
                            <a:schemeClr val="tx1"/>
                          </a:solidFill>
                        </a:rPr>
                        <a:t>. part) </a:t>
                      </a:r>
                      <a:r>
                        <a:rPr lang="nl-NL" baseline="0" dirty="0" err="1" smtClean="0">
                          <a:solidFill>
                            <a:schemeClr val="tx1"/>
                          </a:solidFill>
                        </a:rPr>
                        <a:t>and</a:t>
                      </a:r>
                      <a:r>
                        <a:rPr lang="nl-NL" baseline="0" dirty="0" smtClean="0">
                          <a:solidFill>
                            <a:schemeClr val="tx1"/>
                          </a:solidFill>
                        </a:rPr>
                        <a:t> small sample (</a:t>
                      </a:r>
                      <a:r>
                        <a:rPr lang="nl-NL" baseline="0" dirty="0" err="1" smtClean="0">
                          <a:solidFill>
                            <a:schemeClr val="tx1"/>
                          </a:solidFill>
                        </a:rPr>
                        <a:t>qual</a:t>
                      </a:r>
                      <a:r>
                        <a:rPr lang="nl-NL" baseline="0" dirty="0" smtClean="0">
                          <a:solidFill>
                            <a:schemeClr val="tx1"/>
                          </a:solidFill>
                        </a:rPr>
                        <a:t>. part)</a:t>
                      </a:r>
                    </a:p>
                    <a:p>
                      <a:pPr marL="285750" indent="-285750">
                        <a:buFont typeface="Arial" panose="020B0604020202020204" pitchFamily="34" charset="0"/>
                        <a:buChar char="•"/>
                      </a:pPr>
                      <a:r>
                        <a:rPr lang="nl-NL" baseline="0" dirty="0" smtClean="0">
                          <a:solidFill>
                            <a:schemeClr val="tx1"/>
                          </a:solidFill>
                        </a:rPr>
                        <a:t>Multiple </a:t>
                      </a:r>
                      <a:r>
                        <a:rPr lang="nl-NL" baseline="0" dirty="0" err="1" smtClean="0">
                          <a:solidFill>
                            <a:schemeClr val="tx1"/>
                          </a:solidFill>
                        </a:rPr>
                        <a:t>forms</a:t>
                      </a:r>
                      <a:r>
                        <a:rPr lang="nl-NL" baseline="0" dirty="0" smtClean="0">
                          <a:solidFill>
                            <a:schemeClr val="tx1"/>
                          </a:solidFill>
                        </a:rPr>
                        <a:t> of data </a:t>
                      </a:r>
                      <a:r>
                        <a:rPr lang="nl-NL" baseline="0" dirty="0" err="1" smtClean="0">
                          <a:solidFill>
                            <a:schemeClr val="tx1"/>
                          </a:solidFill>
                        </a:rPr>
                        <a:t>drawing</a:t>
                      </a:r>
                      <a:r>
                        <a:rPr lang="nl-NL" baseline="0" dirty="0" smtClean="0">
                          <a:solidFill>
                            <a:schemeClr val="tx1"/>
                          </a:solidFill>
                        </a:rPr>
                        <a:t> on </a:t>
                      </a:r>
                      <a:r>
                        <a:rPr lang="nl-NL" baseline="0" dirty="0" err="1" smtClean="0">
                          <a:solidFill>
                            <a:schemeClr val="tx1"/>
                          </a:solidFill>
                        </a:rPr>
                        <a:t>all</a:t>
                      </a:r>
                      <a:r>
                        <a:rPr lang="nl-NL" baseline="0" dirty="0" smtClean="0">
                          <a:solidFill>
                            <a:schemeClr val="tx1"/>
                          </a:solidFill>
                        </a:rPr>
                        <a:t> </a:t>
                      </a:r>
                      <a:r>
                        <a:rPr lang="nl-NL" baseline="0" dirty="0" err="1" smtClean="0">
                          <a:solidFill>
                            <a:schemeClr val="tx1"/>
                          </a:solidFill>
                        </a:rPr>
                        <a:t>possibilities</a:t>
                      </a:r>
                      <a:endParaRPr lang="nl-NL" baseline="0" dirty="0" smtClean="0">
                        <a:solidFill>
                          <a:schemeClr val="tx1"/>
                        </a:solidFill>
                      </a:endParaRPr>
                    </a:p>
                    <a:p>
                      <a:pPr marL="285750" indent="-285750">
                        <a:buFont typeface="Arial" panose="020B0604020202020204" pitchFamily="34" charset="0"/>
                        <a:buChar char="•"/>
                      </a:pPr>
                      <a:r>
                        <a:rPr lang="nl-NL" baseline="0" dirty="0" smtClean="0">
                          <a:solidFill>
                            <a:schemeClr val="tx1"/>
                          </a:solidFill>
                        </a:rPr>
                        <a:t>Statistical </a:t>
                      </a:r>
                      <a:r>
                        <a:rPr lang="nl-NL" baseline="0" dirty="0" err="1" smtClean="0">
                          <a:solidFill>
                            <a:schemeClr val="tx1"/>
                          </a:solidFill>
                        </a:rPr>
                        <a:t>and</a:t>
                      </a:r>
                      <a:r>
                        <a:rPr lang="nl-NL" baseline="0" dirty="0" smtClean="0">
                          <a:solidFill>
                            <a:schemeClr val="tx1"/>
                          </a:solidFill>
                        </a:rPr>
                        <a:t> </a:t>
                      </a:r>
                      <a:r>
                        <a:rPr lang="nl-NL" baseline="0" dirty="0" err="1" smtClean="0">
                          <a:solidFill>
                            <a:schemeClr val="tx1"/>
                          </a:solidFill>
                        </a:rPr>
                        <a:t>qualitative</a:t>
                      </a:r>
                      <a:r>
                        <a:rPr lang="nl-NL" baseline="0" dirty="0" smtClean="0">
                          <a:solidFill>
                            <a:schemeClr val="tx1"/>
                          </a:solidFill>
                        </a:rPr>
                        <a:t> analysis, tekst analysis (</a:t>
                      </a:r>
                      <a:r>
                        <a:rPr lang="nl-NL" baseline="0" dirty="0" err="1" smtClean="0">
                          <a:solidFill>
                            <a:schemeClr val="tx1"/>
                          </a:solidFill>
                        </a:rPr>
                        <a:t>f.ex</a:t>
                      </a:r>
                      <a:r>
                        <a:rPr lang="nl-NL" baseline="0" dirty="0" smtClean="0">
                          <a:solidFill>
                            <a:schemeClr val="tx1"/>
                          </a:solidFill>
                        </a:rPr>
                        <a:t>. </a:t>
                      </a:r>
                      <a:r>
                        <a:rPr lang="nl-NL" baseline="0" dirty="0" err="1" smtClean="0">
                          <a:solidFill>
                            <a:schemeClr val="tx1"/>
                          </a:solidFill>
                        </a:rPr>
                        <a:t>themantic</a:t>
                      </a:r>
                      <a:r>
                        <a:rPr lang="nl-NL" baseline="0" dirty="0" smtClean="0">
                          <a:solidFill>
                            <a:schemeClr val="tx1"/>
                          </a:solidFill>
                        </a:rPr>
                        <a:t> analysis)</a:t>
                      </a:r>
                    </a:p>
                    <a:p>
                      <a:pPr marL="285750" indent="-285750">
                        <a:buFont typeface="Arial" panose="020B0604020202020204" pitchFamily="34" charset="0"/>
                        <a:buChar char="•"/>
                      </a:pPr>
                      <a:r>
                        <a:rPr lang="nl-NL" baseline="0" dirty="0" smtClean="0">
                          <a:solidFill>
                            <a:schemeClr val="tx1"/>
                          </a:solidFill>
                        </a:rPr>
                        <a:t>Integration (</a:t>
                      </a:r>
                      <a:r>
                        <a:rPr lang="nl-NL" baseline="0" dirty="0" err="1" smtClean="0">
                          <a:solidFill>
                            <a:schemeClr val="tx1"/>
                          </a:solidFill>
                        </a:rPr>
                        <a:t>connect</a:t>
                      </a:r>
                      <a:r>
                        <a:rPr lang="nl-NL" baseline="0" dirty="0" smtClean="0">
                          <a:solidFill>
                            <a:schemeClr val="tx1"/>
                          </a:solidFill>
                        </a:rPr>
                        <a:t>, </a:t>
                      </a:r>
                      <a:r>
                        <a:rPr lang="nl-NL" baseline="0" dirty="0" err="1" smtClean="0">
                          <a:solidFill>
                            <a:schemeClr val="tx1"/>
                          </a:solidFill>
                        </a:rPr>
                        <a:t>merge</a:t>
                      </a:r>
                      <a:r>
                        <a:rPr lang="nl-NL" baseline="0" dirty="0" smtClean="0">
                          <a:solidFill>
                            <a:schemeClr val="tx1"/>
                          </a:solidFill>
                        </a:rPr>
                        <a:t>, </a:t>
                      </a:r>
                      <a:r>
                        <a:rPr lang="nl-NL" baseline="0" dirty="0" err="1" smtClean="0">
                          <a:solidFill>
                            <a:schemeClr val="tx1"/>
                          </a:solidFill>
                        </a:rPr>
                        <a:t>embed</a:t>
                      </a:r>
                      <a:r>
                        <a:rPr lang="nl-NL" baseline="0" dirty="0" smtClean="0">
                          <a:solidFill>
                            <a:schemeClr val="tx1"/>
                          </a:solidFill>
                        </a:rPr>
                        <a:t>)</a:t>
                      </a:r>
                    </a:p>
                    <a:p>
                      <a:pPr marL="285750" indent="-285750">
                        <a:buFont typeface="Arial" panose="020B0604020202020204" pitchFamily="34" charset="0"/>
                        <a:buChar char="•"/>
                      </a:pPr>
                      <a:r>
                        <a:rPr lang="nl-NL" baseline="0" dirty="0" smtClean="0">
                          <a:solidFill>
                            <a:schemeClr val="tx1"/>
                          </a:solidFill>
                        </a:rPr>
                        <a:t>Reporting </a:t>
                      </a:r>
                      <a:r>
                        <a:rPr lang="nl-NL" baseline="0" dirty="0" err="1" smtClean="0">
                          <a:solidFill>
                            <a:schemeClr val="tx1"/>
                          </a:solidFill>
                        </a:rPr>
                        <a:t>both</a:t>
                      </a:r>
                      <a:r>
                        <a:rPr lang="nl-NL" baseline="0" dirty="0" smtClean="0">
                          <a:solidFill>
                            <a:schemeClr val="tx1"/>
                          </a:solidFill>
                        </a:rPr>
                        <a:t> </a:t>
                      </a:r>
                      <a:r>
                        <a:rPr lang="nl-NL" baseline="0" dirty="0" err="1" smtClean="0">
                          <a:solidFill>
                            <a:schemeClr val="tx1"/>
                          </a:solidFill>
                        </a:rPr>
                        <a:t>narrative</a:t>
                      </a:r>
                      <a:r>
                        <a:rPr lang="nl-NL" baseline="0" dirty="0" smtClean="0">
                          <a:solidFill>
                            <a:schemeClr val="tx1"/>
                          </a:solidFill>
                        </a:rPr>
                        <a:t> </a:t>
                      </a:r>
                      <a:r>
                        <a:rPr lang="nl-NL" baseline="0" dirty="0" err="1" smtClean="0">
                          <a:solidFill>
                            <a:schemeClr val="tx1"/>
                          </a:solidFill>
                        </a:rPr>
                        <a:t>and</a:t>
                      </a:r>
                      <a:r>
                        <a:rPr lang="nl-NL" baseline="0" dirty="0" smtClean="0">
                          <a:solidFill>
                            <a:schemeClr val="tx1"/>
                          </a:solidFill>
                        </a:rPr>
                        <a:t> </a:t>
                      </a:r>
                      <a:r>
                        <a:rPr lang="nl-NL" baseline="0" dirty="0" err="1" smtClean="0">
                          <a:solidFill>
                            <a:schemeClr val="tx1"/>
                          </a:solidFill>
                        </a:rPr>
                        <a:t>through</a:t>
                      </a:r>
                      <a:r>
                        <a:rPr lang="nl-NL" baseline="0" dirty="0" smtClean="0">
                          <a:solidFill>
                            <a:schemeClr val="tx1"/>
                          </a:solidFill>
                        </a:rPr>
                        <a:t> </a:t>
                      </a:r>
                      <a:r>
                        <a:rPr lang="nl-NL" baseline="0" dirty="0" err="1" smtClean="0">
                          <a:solidFill>
                            <a:schemeClr val="tx1"/>
                          </a:solidFill>
                        </a:rPr>
                        <a:t>statistics</a:t>
                      </a:r>
                      <a:r>
                        <a:rPr lang="nl-NL" baseline="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nl-NL" dirty="0" smtClean="0">
                          <a:solidFill>
                            <a:schemeClr val="tx1"/>
                          </a:solidFill>
                        </a:rPr>
                        <a:t>Approach</a:t>
                      </a:r>
                      <a:r>
                        <a:rPr lang="nl-NL" baseline="0" dirty="0" smtClean="0">
                          <a:solidFill>
                            <a:schemeClr val="tx1"/>
                          </a:solidFill>
                        </a:rPr>
                        <a:t>: </a:t>
                      </a:r>
                      <a:r>
                        <a:rPr lang="nl-NL" baseline="0" dirty="0" err="1" smtClean="0">
                          <a:solidFill>
                            <a:schemeClr val="tx1"/>
                          </a:solidFill>
                        </a:rPr>
                        <a:t>typically</a:t>
                      </a:r>
                      <a:r>
                        <a:rPr lang="nl-NL" baseline="0" dirty="0" smtClean="0">
                          <a:solidFill>
                            <a:schemeClr val="tx1"/>
                          </a:solidFill>
                        </a:rPr>
                        <a:t> </a:t>
                      </a:r>
                      <a:r>
                        <a:rPr lang="nl-NL" baseline="0" dirty="0" err="1" smtClean="0">
                          <a:solidFill>
                            <a:schemeClr val="tx1"/>
                          </a:solidFill>
                        </a:rPr>
                        <a:t>inductive</a:t>
                      </a:r>
                      <a:r>
                        <a:rPr lang="nl-NL" baseline="0" dirty="0" smtClean="0">
                          <a:solidFill>
                            <a:schemeClr val="tx1"/>
                          </a:solidFill>
                        </a:rPr>
                        <a:t>, </a:t>
                      </a:r>
                      <a:r>
                        <a:rPr lang="nl-NL" dirty="0" smtClean="0">
                          <a:solidFill>
                            <a:schemeClr val="tx1"/>
                          </a:solidFill>
                        </a:rPr>
                        <a:t>Focus on </a:t>
                      </a:r>
                      <a:r>
                        <a:rPr lang="nl-NL" dirty="0" err="1" smtClean="0">
                          <a:solidFill>
                            <a:schemeClr val="tx1"/>
                          </a:solidFill>
                        </a:rPr>
                        <a:t>the</a:t>
                      </a:r>
                      <a:r>
                        <a:rPr lang="nl-NL" dirty="0" smtClean="0">
                          <a:solidFill>
                            <a:schemeClr val="tx1"/>
                          </a:solidFill>
                        </a:rPr>
                        <a:t> </a:t>
                      </a:r>
                      <a:r>
                        <a:rPr lang="nl-NL" dirty="0" err="1" smtClean="0">
                          <a:solidFill>
                            <a:schemeClr val="tx1"/>
                          </a:solidFill>
                        </a:rPr>
                        <a:t>quality</a:t>
                      </a:r>
                      <a:r>
                        <a:rPr lang="nl-NL" dirty="0" smtClean="0">
                          <a:solidFill>
                            <a:schemeClr val="tx1"/>
                          </a:solidFill>
                        </a:rPr>
                        <a:t> of </a:t>
                      </a:r>
                      <a:r>
                        <a:rPr lang="nl-NL" dirty="0" err="1" smtClean="0">
                          <a:solidFill>
                            <a:schemeClr val="tx1"/>
                          </a:solidFill>
                        </a:rPr>
                        <a:t>phenomenon</a:t>
                      </a:r>
                      <a:endParaRPr lang="nl-NL" dirty="0" smtClean="0">
                        <a:solidFill>
                          <a:schemeClr val="tx1"/>
                        </a:solidFill>
                      </a:endParaRPr>
                    </a:p>
                    <a:p>
                      <a:pPr marL="285750" indent="-285750">
                        <a:buFont typeface="Arial" panose="020B0604020202020204" pitchFamily="34" charset="0"/>
                        <a:buChar char="•"/>
                      </a:pPr>
                      <a:r>
                        <a:rPr lang="nl-NL" dirty="0" err="1" smtClean="0">
                          <a:solidFill>
                            <a:schemeClr val="tx1"/>
                          </a:solidFill>
                        </a:rPr>
                        <a:t>Goals</a:t>
                      </a:r>
                      <a:r>
                        <a:rPr lang="nl-NL" baseline="0" dirty="0" err="1" smtClean="0">
                          <a:solidFill>
                            <a:schemeClr val="tx1"/>
                          </a:solidFill>
                        </a:rPr>
                        <a:t>L</a:t>
                      </a:r>
                      <a:r>
                        <a:rPr lang="nl-NL" baseline="0" dirty="0" smtClean="0">
                          <a:solidFill>
                            <a:schemeClr val="tx1"/>
                          </a:solidFill>
                        </a:rPr>
                        <a:t> </a:t>
                      </a:r>
                      <a:r>
                        <a:rPr lang="nl-NL" baseline="0" dirty="0" err="1" smtClean="0">
                          <a:solidFill>
                            <a:schemeClr val="tx1"/>
                          </a:solidFill>
                        </a:rPr>
                        <a:t>Depthe</a:t>
                      </a:r>
                      <a:r>
                        <a:rPr lang="nl-NL" baseline="0" dirty="0" smtClean="0">
                          <a:solidFill>
                            <a:schemeClr val="tx1"/>
                          </a:solidFill>
                        </a:rPr>
                        <a:t>, </a:t>
                      </a:r>
                      <a:r>
                        <a:rPr lang="nl-NL" baseline="0" dirty="0" err="1" smtClean="0">
                          <a:solidFill>
                            <a:schemeClr val="tx1"/>
                          </a:solidFill>
                        </a:rPr>
                        <a:t>generate</a:t>
                      </a:r>
                      <a:r>
                        <a:rPr lang="nl-NL" baseline="0" dirty="0" smtClean="0">
                          <a:solidFill>
                            <a:schemeClr val="tx1"/>
                          </a:solidFill>
                        </a:rPr>
                        <a:t> hypotheses. </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Open </a:t>
                      </a:r>
                      <a:r>
                        <a:rPr lang="nl-NL" dirty="0" err="1" smtClean="0">
                          <a:solidFill>
                            <a:schemeClr val="tx1"/>
                          </a:solidFill>
                        </a:rPr>
                        <a:t>ended</a:t>
                      </a:r>
                      <a:r>
                        <a:rPr lang="nl-NL" dirty="0" smtClean="0">
                          <a:solidFill>
                            <a:schemeClr val="tx1"/>
                          </a:solidFill>
                        </a:rPr>
                        <a:t> </a:t>
                      </a:r>
                      <a:r>
                        <a:rPr lang="nl-NL" dirty="0" err="1" smtClean="0">
                          <a:solidFill>
                            <a:schemeClr val="tx1"/>
                          </a:solidFill>
                        </a:rPr>
                        <a:t>questions</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Small samples of </a:t>
                      </a:r>
                      <a:r>
                        <a:rPr lang="nl-NL" dirty="0" err="1" smtClean="0">
                          <a:solidFill>
                            <a:schemeClr val="tx1"/>
                          </a:solidFill>
                        </a:rPr>
                        <a:t>participants</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Sampling:</a:t>
                      </a:r>
                      <a:r>
                        <a:rPr lang="nl-NL" baseline="0" dirty="0" smtClean="0">
                          <a:solidFill>
                            <a:schemeClr val="tx1"/>
                          </a:solidFill>
                        </a:rPr>
                        <a:t> </a:t>
                      </a:r>
                      <a:r>
                        <a:rPr lang="nl-NL" baseline="0" dirty="0" err="1" smtClean="0">
                          <a:solidFill>
                            <a:schemeClr val="tx1"/>
                          </a:solidFill>
                        </a:rPr>
                        <a:t>purposeful</a:t>
                      </a:r>
                      <a:endParaRPr lang="nl-NL" dirty="0" smtClean="0">
                        <a:solidFill>
                          <a:schemeClr val="tx1"/>
                        </a:solidFill>
                      </a:endParaRPr>
                    </a:p>
                    <a:p>
                      <a:pPr marL="285750" indent="-285750">
                        <a:buFont typeface="Arial" panose="020B0604020202020204" pitchFamily="34" charset="0"/>
                        <a:buChar char="•"/>
                      </a:pPr>
                      <a:r>
                        <a:rPr lang="nl-NL" dirty="0" smtClean="0">
                          <a:solidFill>
                            <a:schemeClr val="tx1"/>
                          </a:solidFill>
                        </a:rPr>
                        <a:t>Interviews (</a:t>
                      </a:r>
                      <a:r>
                        <a:rPr lang="nl-NL" dirty="0" err="1" smtClean="0">
                          <a:solidFill>
                            <a:schemeClr val="tx1"/>
                          </a:solidFill>
                        </a:rPr>
                        <a:t>semi-structured</a:t>
                      </a:r>
                      <a:r>
                        <a:rPr lang="nl-NL" dirty="0" smtClean="0">
                          <a:solidFill>
                            <a:schemeClr val="tx1"/>
                          </a:solidFill>
                        </a:rPr>
                        <a:t>, open,</a:t>
                      </a:r>
                      <a:r>
                        <a:rPr lang="nl-NL" baseline="0" dirty="0" smtClean="0">
                          <a:solidFill>
                            <a:schemeClr val="tx1"/>
                          </a:solidFill>
                        </a:rPr>
                        <a:t> in-</a:t>
                      </a:r>
                      <a:r>
                        <a:rPr lang="nl-NL" baseline="0" dirty="0" err="1" smtClean="0">
                          <a:solidFill>
                            <a:schemeClr val="tx1"/>
                          </a:solidFill>
                        </a:rPr>
                        <a:t>depth</a:t>
                      </a:r>
                      <a:r>
                        <a:rPr lang="nl-NL" baseline="0" dirty="0" smtClean="0">
                          <a:solidFill>
                            <a:schemeClr val="tx1"/>
                          </a:solidFill>
                        </a:rPr>
                        <a:t> interviews), focus </a:t>
                      </a:r>
                      <a:r>
                        <a:rPr lang="nl-NL" baseline="0" dirty="0" err="1" smtClean="0">
                          <a:solidFill>
                            <a:schemeClr val="tx1"/>
                          </a:solidFill>
                        </a:rPr>
                        <a:t>group</a:t>
                      </a:r>
                      <a:r>
                        <a:rPr lang="nl-NL" baseline="0" dirty="0" smtClean="0">
                          <a:solidFill>
                            <a:schemeClr val="tx1"/>
                          </a:solidFill>
                        </a:rPr>
                        <a:t> interviews</a:t>
                      </a:r>
                      <a:r>
                        <a:rPr lang="nl-NL" dirty="0" smtClean="0">
                          <a:solidFill>
                            <a:schemeClr val="tx1"/>
                          </a:solidFill>
                        </a:rPr>
                        <a:t>, </a:t>
                      </a:r>
                      <a:r>
                        <a:rPr lang="nl-NL" dirty="0" err="1" smtClean="0">
                          <a:solidFill>
                            <a:schemeClr val="tx1"/>
                          </a:solidFill>
                        </a:rPr>
                        <a:t>observation</a:t>
                      </a:r>
                      <a:r>
                        <a:rPr lang="nl-NL" dirty="0" smtClean="0">
                          <a:solidFill>
                            <a:schemeClr val="tx1"/>
                          </a:solidFill>
                        </a:rPr>
                        <a:t>, document, audio-visual</a:t>
                      </a:r>
                      <a:r>
                        <a:rPr lang="nl-NL" baseline="0" dirty="0" smtClean="0">
                          <a:solidFill>
                            <a:schemeClr val="tx1"/>
                          </a:solidFill>
                        </a:rPr>
                        <a:t> data</a:t>
                      </a:r>
                    </a:p>
                    <a:p>
                      <a:pPr marL="285750" indent="-285750">
                        <a:buFont typeface="Arial" panose="020B0604020202020204" pitchFamily="34" charset="0"/>
                        <a:buChar char="•"/>
                      </a:pPr>
                      <a:r>
                        <a:rPr lang="nl-NL" baseline="0" dirty="0" smtClean="0">
                          <a:solidFill>
                            <a:schemeClr val="tx1"/>
                          </a:solidFill>
                        </a:rPr>
                        <a:t>Analysis: </a:t>
                      </a:r>
                      <a:r>
                        <a:rPr lang="nl-NL" baseline="0" dirty="0" err="1" smtClean="0">
                          <a:solidFill>
                            <a:schemeClr val="tx1"/>
                          </a:solidFill>
                        </a:rPr>
                        <a:t>iterastive</a:t>
                      </a:r>
                      <a:r>
                        <a:rPr lang="nl-NL" baseline="0" dirty="0" smtClean="0">
                          <a:solidFill>
                            <a:schemeClr val="tx1"/>
                          </a:solidFill>
                        </a:rPr>
                        <a:t> </a:t>
                      </a:r>
                      <a:r>
                        <a:rPr lang="nl-NL" baseline="0" dirty="0" err="1" smtClean="0">
                          <a:solidFill>
                            <a:schemeClr val="tx1"/>
                          </a:solidFill>
                        </a:rPr>
                        <a:t>interpretation</a:t>
                      </a:r>
                      <a:r>
                        <a:rPr lang="nl-NL" baseline="0" dirty="0" smtClean="0">
                          <a:solidFill>
                            <a:schemeClr val="tx1"/>
                          </a:solidFill>
                        </a:rPr>
                        <a:t> of </a:t>
                      </a:r>
                      <a:r>
                        <a:rPr lang="nl-NL" baseline="0" dirty="0" err="1" smtClean="0">
                          <a:solidFill>
                            <a:schemeClr val="tx1"/>
                          </a:solidFill>
                        </a:rPr>
                        <a:t>textual</a:t>
                      </a:r>
                      <a:r>
                        <a:rPr lang="nl-NL" baseline="0" dirty="0" smtClean="0">
                          <a:solidFill>
                            <a:schemeClr val="tx1"/>
                          </a:solidFill>
                        </a:rPr>
                        <a:t> data</a:t>
                      </a:r>
                    </a:p>
                    <a:p>
                      <a:pPr marL="285750" indent="-285750">
                        <a:buFont typeface="Arial" panose="020B0604020202020204" pitchFamily="34" charset="0"/>
                        <a:buChar char="•"/>
                      </a:pPr>
                      <a:r>
                        <a:rPr lang="nl-NL" baseline="0" dirty="0" err="1" smtClean="0">
                          <a:solidFill>
                            <a:schemeClr val="tx1"/>
                          </a:solidFill>
                        </a:rPr>
                        <a:t>Themes</a:t>
                      </a:r>
                      <a:r>
                        <a:rPr lang="nl-NL" baseline="0" dirty="0" smtClean="0">
                          <a:solidFill>
                            <a:schemeClr val="tx1"/>
                          </a:solidFill>
                        </a:rPr>
                        <a:t>, </a:t>
                      </a:r>
                      <a:r>
                        <a:rPr lang="nl-NL" baseline="0" dirty="0" err="1" smtClean="0">
                          <a:solidFill>
                            <a:schemeClr val="tx1"/>
                          </a:solidFill>
                        </a:rPr>
                        <a:t>patterns</a:t>
                      </a:r>
                      <a:r>
                        <a:rPr lang="nl-NL" baseline="0" dirty="0" smtClean="0">
                          <a:solidFill>
                            <a:schemeClr val="tx1"/>
                          </a:solidFill>
                        </a:rPr>
                        <a:t> </a:t>
                      </a:r>
                      <a:r>
                        <a:rPr lang="nl-NL" baseline="0" dirty="0" err="1" smtClean="0">
                          <a:solidFill>
                            <a:schemeClr val="tx1"/>
                          </a:solidFill>
                        </a:rPr>
                        <a:t>interpretation</a:t>
                      </a:r>
                      <a:endParaRPr lang="nl-NL" baseline="0" dirty="0" smtClean="0">
                        <a:solidFill>
                          <a:schemeClr val="tx1"/>
                        </a:solidFill>
                      </a:endParaRPr>
                    </a:p>
                    <a:p>
                      <a:pPr marL="285750" indent="-285750">
                        <a:buFont typeface="Arial" panose="020B0604020202020204" pitchFamily="34" charset="0"/>
                        <a:buChar char="•"/>
                      </a:pPr>
                      <a:r>
                        <a:rPr lang="nl-NL" baseline="0" dirty="0" err="1" smtClean="0">
                          <a:solidFill>
                            <a:schemeClr val="tx1"/>
                          </a:solidFill>
                        </a:rPr>
                        <a:t>Narrative</a:t>
                      </a:r>
                      <a:r>
                        <a:rPr lang="nl-NL" baseline="0" dirty="0" smtClean="0">
                          <a:solidFill>
                            <a:schemeClr val="tx1"/>
                          </a:solidFill>
                        </a:rPr>
                        <a:t> reporting. </a:t>
                      </a:r>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6309806"/>
                  </a:ext>
                </a:extLst>
              </a:tr>
              <a:tr h="4035248">
                <a:tc>
                  <a:txBody>
                    <a:bodyPr/>
                    <a:lstStyle/>
                    <a:p>
                      <a:endParaRPr lang="nl-NL"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nl-NL" baseline="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nl-NL"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01724677"/>
                  </a:ext>
                </a:extLst>
              </a:tr>
            </a:tbl>
          </a:graphicData>
        </a:graphic>
      </p:graphicFrame>
    </p:spTree>
    <p:extLst>
      <p:ext uri="{BB962C8B-B14F-4D97-AF65-F5344CB8AC3E}">
        <p14:creationId xmlns:p14="http://schemas.microsoft.com/office/powerpoint/2010/main" val="3661874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err="1">
                <a:solidFill>
                  <a:schemeClr val="tx1"/>
                </a:solidFill>
              </a:rPr>
              <a:t>What</a:t>
            </a:r>
            <a:r>
              <a:rPr lang="lt-LT" b="1" dirty="0">
                <a:solidFill>
                  <a:schemeClr val="tx1"/>
                </a:solidFill>
              </a:rPr>
              <a:t> </a:t>
            </a:r>
            <a:r>
              <a:rPr lang="lt-LT" b="1" dirty="0" err="1">
                <a:solidFill>
                  <a:schemeClr val="tx1"/>
                </a:solidFill>
              </a:rPr>
              <a:t>is</a:t>
            </a:r>
            <a:r>
              <a:rPr lang="lt-LT" b="1" dirty="0">
                <a:solidFill>
                  <a:schemeClr val="tx1"/>
                </a:solidFill>
              </a:rPr>
              <a:t> </a:t>
            </a:r>
            <a:r>
              <a:rPr lang="lt-LT" b="1" dirty="0" err="1">
                <a:solidFill>
                  <a:schemeClr val="tx1"/>
                </a:solidFill>
              </a:rPr>
              <a:t>qualitative</a:t>
            </a:r>
            <a:r>
              <a:rPr lang="lt-LT" b="1" dirty="0">
                <a:solidFill>
                  <a:schemeClr val="tx1"/>
                </a:solidFill>
              </a:rPr>
              <a:t> </a:t>
            </a:r>
            <a:r>
              <a:rPr lang="lt-LT" b="1" dirty="0" err="1">
                <a:solidFill>
                  <a:schemeClr val="tx1"/>
                </a:solidFill>
              </a:rPr>
              <a:t>research</a:t>
            </a:r>
            <a:r>
              <a:rPr lang="lt-LT" b="1" dirty="0">
                <a:solidFill>
                  <a:schemeClr val="tx1"/>
                </a:solidFill>
              </a:rPr>
              <a:t>?</a:t>
            </a:r>
          </a:p>
        </p:txBody>
      </p:sp>
      <p:sp>
        <p:nvSpPr>
          <p:cNvPr id="3" name="Content Placeholder 2"/>
          <p:cNvSpPr>
            <a:spLocks noGrp="1"/>
          </p:cNvSpPr>
          <p:nvPr>
            <p:ph idx="1"/>
          </p:nvPr>
        </p:nvSpPr>
        <p:spPr>
          <a:xfrm>
            <a:off x="356050" y="1845734"/>
            <a:ext cx="11458322" cy="4023360"/>
          </a:xfrm>
        </p:spPr>
        <p:txBody>
          <a:bodyPr>
            <a:normAutofit/>
          </a:bodyPr>
          <a:lstStyle/>
          <a:p>
            <a:r>
              <a:rPr lang="en-US" sz="2800" dirty="0">
                <a:solidFill>
                  <a:schemeClr val="tx1"/>
                </a:solidFill>
              </a:rPr>
              <a:t>Qualitative research is defined as </a:t>
            </a:r>
            <a:r>
              <a:rPr lang="en-US" sz="2800" i="1" dirty="0">
                <a:solidFill>
                  <a:schemeClr val="tx1"/>
                </a:solidFill>
              </a:rPr>
              <a:t>“the study of the nature of phenomena”, including “their quality, different manifestations, the context in which they appear or the perspectives from which they can be perceived”, </a:t>
            </a:r>
            <a:r>
              <a:rPr lang="en-US" sz="2800" dirty="0">
                <a:solidFill>
                  <a:schemeClr val="tx1"/>
                </a:solidFill>
              </a:rPr>
              <a:t>but excluding “their range, frequency and place in an objectively determined chain of cause and effect” [1]. </a:t>
            </a:r>
          </a:p>
          <a:p>
            <a:pPr marL="0" indent="0">
              <a:buNone/>
            </a:pPr>
            <a:r>
              <a:rPr lang="en-US" sz="2800" dirty="0" smtClean="0">
                <a:solidFill>
                  <a:schemeClr val="tx1"/>
                </a:solidFill>
              </a:rPr>
              <a:t>A more </a:t>
            </a:r>
            <a:r>
              <a:rPr lang="en-US" sz="2800" dirty="0">
                <a:solidFill>
                  <a:schemeClr val="tx1"/>
                </a:solidFill>
              </a:rPr>
              <a:t>pragmatic rule of thumb: </a:t>
            </a:r>
            <a:r>
              <a:rPr lang="en-US" sz="2800" dirty="0" smtClean="0">
                <a:solidFill>
                  <a:schemeClr val="tx1"/>
                </a:solidFill>
              </a:rPr>
              <a:t>“</a:t>
            </a:r>
            <a:r>
              <a:rPr lang="en-US" sz="2800" i="1" dirty="0" smtClean="0">
                <a:solidFill>
                  <a:schemeClr val="tx1"/>
                </a:solidFill>
              </a:rPr>
              <a:t>qualitative </a:t>
            </a:r>
            <a:r>
              <a:rPr lang="en-US" sz="2800" i="1" dirty="0">
                <a:solidFill>
                  <a:schemeClr val="tx1"/>
                </a:solidFill>
              </a:rPr>
              <a:t>research generally includes data in form of words rather than </a:t>
            </a:r>
            <a:r>
              <a:rPr lang="en-US" sz="2800" i="1" dirty="0" smtClean="0">
                <a:solidFill>
                  <a:schemeClr val="tx1"/>
                </a:solidFill>
              </a:rPr>
              <a:t>numbers” </a:t>
            </a:r>
            <a:endParaRPr lang="lt-LT" sz="2800" i="1" dirty="0">
              <a:solidFill>
                <a:schemeClr val="tx1"/>
              </a:solidFill>
            </a:endParaRPr>
          </a:p>
        </p:txBody>
      </p:sp>
      <p:sp>
        <p:nvSpPr>
          <p:cNvPr id="4" name="TextBox 3"/>
          <p:cNvSpPr txBox="1"/>
          <p:nvPr/>
        </p:nvSpPr>
        <p:spPr>
          <a:xfrm>
            <a:off x="1642683" y="5640149"/>
            <a:ext cx="9001086" cy="553998"/>
          </a:xfrm>
          <a:prstGeom prst="rect">
            <a:avLst/>
          </a:prstGeom>
          <a:noFill/>
        </p:spPr>
        <p:txBody>
          <a:bodyPr wrap="square" rtlCol="0">
            <a:spAutoFit/>
          </a:bodyPr>
          <a:lstStyle/>
          <a:p>
            <a:r>
              <a:rPr lang="en-US" sz="900" dirty="0"/>
              <a:t>Source: </a:t>
            </a:r>
            <a:r>
              <a:rPr lang="lt-LT" sz="900" dirty="0" err="1"/>
              <a:t>Philipsen</a:t>
            </a:r>
            <a:r>
              <a:rPr lang="lt-LT" sz="900" dirty="0"/>
              <a:t>, H., &amp; </a:t>
            </a:r>
            <a:r>
              <a:rPr lang="lt-LT" sz="900" dirty="0" err="1"/>
              <a:t>Vernooij-Dassen,</a:t>
            </a:r>
            <a:r>
              <a:rPr lang="lt-LT" sz="900" dirty="0"/>
              <a:t> M. (2007). </a:t>
            </a:r>
            <a:r>
              <a:rPr lang="lt-LT" sz="900" dirty="0" err="1"/>
              <a:t>Kwalitatief</a:t>
            </a:r>
            <a:r>
              <a:rPr lang="lt-LT" sz="900" dirty="0"/>
              <a:t> </a:t>
            </a:r>
            <a:r>
              <a:rPr lang="lt-LT" sz="900" dirty="0" err="1"/>
              <a:t>onderzoek</a:t>
            </a:r>
            <a:r>
              <a:rPr lang="lt-LT" sz="900" dirty="0"/>
              <a:t>: </a:t>
            </a:r>
            <a:r>
              <a:rPr lang="lt-LT" sz="900" dirty="0" err="1"/>
              <a:t>nuttig</a:t>
            </a:r>
            <a:r>
              <a:rPr lang="lt-LT" sz="900" dirty="0"/>
              <a:t>, </a:t>
            </a:r>
            <a:r>
              <a:rPr lang="lt-LT" sz="900" dirty="0" err="1"/>
              <a:t>onmisbaar</a:t>
            </a:r>
            <a:r>
              <a:rPr lang="lt-LT" sz="900" dirty="0"/>
              <a:t> </a:t>
            </a:r>
            <a:r>
              <a:rPr lang="lt-LT" sz="900" dirty="0" err="1"/>
              <a:t>en</a:t>
            </a:r>
            <a:r>
              <a:rPr lang="lt-LT" sz="900" dirty="0"/>
              <a:t> </a:t>
            </a:r>
            <a:r>
              <a:rPr lang="lt-LT" sz="900" dirty="0" err="1"/>
              <a:t>uitdagend</a:t>
            </a:r>
            <a:r>
              <a:rPr lang="lt-LT" sz="900" dirty="0"/>
              <a:t>. </a:t>
            </a:r>
            <a:r>
              <a:rPr lang="lt-LT" sz="900" dirty="0" err="1"/>
              <a:t>In</a:t>
            </a:r>
            <a:r>
              <a:rPr lang="lt-LT" sz="900" dirty="0"/>
              <a:t> L. PLBJ &amp; H. </a:t>
            </a:r>
            <a:r>
              <a:rPr lang="lt-LT" sz="900" dirty="0" err="1"/>
              <a:t>TCo</a:t>
            </a:r>
            <a:r>
              <a:rPr lang="lt-LT" sz="900" dirty="0"/>
              <a:t> (</a:t>
            </a:r>
            <a:r>
              <a:rPr lang="lt-LT" sz="900" dirty="0" err="1"/>
              <a:t>Eds</a:t>
            </a:r>
            <a:r>
              <a:rPr lang="lt-LT" sz="900" dirty="0"/>
              <a:t>.), </a:t>
            </a:r>
            <a:r>
              <a:rPr lang="lt-LT" sz="900" dirty="0" err="1"/>
              <a:t>Kwalitatief</a:t>
            </a:r>
            <a:r>
              <a:rPr lang="lt-LT" sz="900" dirty="0"/>
              <a:t> </a:t>
            </a:r>
            <a:r>
              <a:rPr lang="lt-LT" sz="900" dirty="0" err="1"/>
              <a:t>onderzoek</a:t>
            </a:r>
            <a:r>
              <a:rPr lang="lt-LT" sz="900" dirty="0"/>
              <a:t>: </a:t>
            </a:r>
            <a:r>
              <a:rPr lang="lt-LT" sz="900" dirty="0" err="1"/>
              <a:t>Praktische</a:t>
            </a:r>
            <a:r>
              <a:rPr lang="lt-LT" sz="900" dirty="0"/>
              <a:t> </a:t>
            </a:r>
            <a:r>
              <a:rPr lang="lt-LT" sz="900" dirty="0" err="1"/>
              <a:t>methoden</a:t>
            </a:r>
            <a:r>
              <a:rPr lang="lt-LT" sz="900" dirty="0"/>
              <a:t> </a:t>
            </a:r>
            <a:r>
              <a:rPr lang="lt-LT" sz="900" dirty="0" err="1"/>
              <a:t>voor</a:t>
            </a:r>
            <a:r>
              <a:rPr lang="lt-LT" sz="900" dirty="0"/>
              <a:t> </a:t>
            </a:r>
            <a:r>
              <a:rPr lang="lt-LT" sz="900" dirty="0" err="1"/>
              <a:t>de</a:t>
            </a:r>
            <a:r>
              <a:rPr lang="lt-LT" sz="900" dirty="0"/>
              <a:t> </a:t>
            </a:r>
            <a:r>
              <a:rPr lang="lt-LT" sz="900" dirty="0" err="1"/>
              <a:t>medische</a:t>
            </a:r>
            <a:r>
              <a:rPr lang="lt-LT" sz="900" dirty="0"/>
              <a:t> </a:t>
            </a:r>
            <a:r>
              <a:rPr lang="lt-LT" sz="900" dirty="0" err="1"/>
              <a:t>praktijk</a:t>
            </a:r>
            <a:r>
              <a:rPr lang="lt-LT" sz="900" dirty="0"/>
              <a:t>. [</a:t>
            </a:r>
            <a:r>
              <a:rPr lang="lt-LT" sz="900" dirty="0" err="1"/>
              <a:t>Qualitative</a:t>
            </a:r>
            <a:r>
              <a:rPr lang="lt-LT" sz="900" dirty="0"/>
              <a:t> </a:t>
            </a:r>
            <a:r>
              <a:rPr lang="lt-LT" sz="900" dirty="0" err="1"/>
              <a:t>research</a:t>
            </a:r>
            <a:r>
              <a:rPr lang="lt-LT" sz="900" dirty="0"/>
              <a:t>: </a:t>
            </a:r>
            <a:r>
              <a:rPr lang="lt-LT" sz="900" dirty="0" err="1"/>
              <a:t>useful</a:t>
            </a:r>
            <a:r>
              <a:rPr lang="lt-LT" sz="900" dirty="0"/>
              <a:t>, </a:t>
            </a:r>
            <a:r>
              <a:rPr lang="lt-LT" sz="900" dirty="0" err="1"/>
              <a:t>indispensable</a:t>
            </a:r>
            <a:r>
              <a:rPr lang="lt-LT" sz="900" dirty="0"/>
              <a:t> </a:t>
            </a:r>
            <a:r>
              <a:rPr lang="lt-LT" sz="900" dirty="0" err="1"/>
              <a:t>and</a:t>
            </a:r>
            <a:r>
              <a:rPr lang="lt-LT" sz="900" dirty="0"/>
              <a:t> </a:t>
            </a:r>
            <a:r>
              <a:rPr lang="lt-LT" sz="900" dirty="0" err="1"/>
              <a:t>challenging</a:t>
            </a:r>
            <a:r>
              <a:rPr lang="lt-LT" sz="900" dirty="0"/>
              <a:t>. </a:t>
            </a:r>
            <a:r>
              <a:rPr lang="lt-LT" sz="900" dirty="0" err="1"/>
              <a:t>In</a:t>
            </a:r>
            <a:r>
              <a:rPr lang="lt-LT" sz="900" dirty="0"/>
              <a:t>: </a:t>
            </a:r>
            <a:r>
              <a:rPr lang="lt-LT" sz="900" dirty="0" err="1"/>
              <a:t>Qualitative</a:t>
            </a:r>
            <a:r>
              <a:rPr lang="lt-LT" sz="900" dirty="0"/>
              <a:t> </a:t>
            </a:r>
            <a:r>
              <a:rPr lang="lt-LT" sz="900" dirty="0" err="1"/>
              <a:t>research</a:t>
            </a:r>
            <a:r>
              <a:rPr lang="lt-LT" sz="900" dirty="0"/>
              <a:t>: </a:t>
            </a:r>
            <a:r>
              <a:rPr lang="lt-LT" sz="900" dirty="0" err="1"/>
              <a:t>Practical</a:t>
            </a:r>
            <a:r>
              <a:rPr lang="lt-LT" sz="900" dirty="0"/>
              <a:t> </a:t>
            </a:r>
            <a:r>
              <a:rPr lang="lt-LT" sz="900" dirty="0" err="1"/>
              <a:t>methods</a:t>
            </a:r>
            <a:r>
              <a:rPr lang="lt-LT" sz="900" dirty="0"/>
              <a:t> </a:t>
            </a:r>
            <a:r>
              <a:rPr lang="lt-LT" sz="900" dirty="0" err="1"/>
              <a:t>for</a:t>
            </a:r>
            <a:r>
              <a:rPr lang="lt-LT" sz="900" dirty="0"/>
              <a:t> </a:t>
            </a:r>
            <a:r>
              <a:rPr lang="lt-LT" sz="1200" dirty="0" err="1"/>
              <a:t>medical</a:t>
            </a:r>
            <a:r>
              <a:rPr lang="lt-LT" sz="900" dirty="0"/>
              <a:t> </a:t>
            </a:r>
            <a:r>
              <a:rPr lang="lt-LT" sz="900" dirty="0" err="1"/>
              <a:t>practice</a:t>
            </a:r>
            <a:r>
              <a:rPr lang="lt-LT" sz="900" dirty="0"/>
              <a:t> (</a:t>
            </a:r>
            <a:r>
              <a:rPr lang="lt-LT" sz="900" dirty="0" err="1"/>
              <a:t>pp</a:t>
            </a:r>
            <a:r>
              <a:rPr lang="lt-LT" sz="900" dirty="0"/>
              <a:t>. 5–12). </a:t>
            </a:r>
            <a:endParaRPr lang="en-US" sz="900" dirty="0"/>
          </a:p>
          <a:p>
            <a:r>
              <a:rPr lang="lt-LT" sz="900" dirty="0" err="1"/>
              <a:t>Houten</a:t>
            </a:r>
            <a:r>
              <a:rPr lang="lt-LT" sz="900" dirty="0"/>
              <a:t>: </a:t>
            </a:r>
            <a:r>
              <a:rPr lang="lt-LT" sz="900" dirty="0" err="1"/>
              <a:t>Bohn</a:t>
            </a:r>
            <a:r>
              <a:rPr lang="lt-LT" sz="900" dirty="0"/>
              <a:t> </a:t>
            </a:r>
            <a:r>
              <a:rPr lang="lt-LT" sz="900" dirty="0" err="1"/>
              <a:t>Stafleu</a:t>
            </a:r>
            <a:r>
              <a:rPr lang="lt-LT" sz="900" dirty="0"/>
              <a:t> </a:t>
            </a:r>
            <a:r>
              <a:rPr lang="lt-LT" sz="900" dirty="0" err="1"/>
              <a:t>van</a:t>
            </a:r>
            <a:r>
              <a:rPr lang="lt-LT" sz="900" dirty="0"/>
              <a:t> </a:t>
            </a:r>
            <a:r>
              <a:rPr lang="lt-LT" sz="900" dirty="0" err="1"/>
              <a:t>Loghum</a:t>
            </a:r>
            <a:r>
              <a:rPr lang="lt-LT" sz="900" dirty="0"/>
              <a:t>. 2. </a:t>
            </a:r>
            <a:r>
              <a:rPr lang="lt-LT" sz="900" dirty="0" err="1"/>
              <a:t>Punch</a:t>
            </a:r>
            <a:r>
              <a:rPr lang="lt-LT" sz="900" dirty="0"/>
              <a:t>, K. F. (2013). </a:t>
            </a:r>
            <a:r>
              <a:rPr lang="lt-LT" sz="900" dirty="0" err="1"/>
              <a:t>Introduction</a:t>
            </a:r>
            <a:r>
              <a:rPr lang="lt-LT" sz="900" dirty="0"/>
              <a:t> to </a:t>
            </a:r>
            <a:r>
              <a:rPr lang="lt-LT" sz="900" dirty="0" err="1"/>
              <a:t>social</a:t>
            </a:r>
            <a:r>
              <a:rPr lang="lt-LT" sz="900" dirty="0"/>
              <a:t> </a:t>
            </a:r>
            <a:r>
              <a:rPr lang="lt-LT" sz="900" dirty="0" err="1"/>
              <a:t>research</a:t>
            </a:r>
            <a:r>
              <a:rPr lang="lt-LT" sz="900" dirty="0"/>
              <a:t>: </a:t>
            </a:r>
            <a:r>
              <a:rPr lang="lt-LT" sz="900" dirty="0" err="1"/>
              <a:t>Quantitative</a:t>
            </a:r>
            <a:r>
              <a:rPr lang="lt-LT" sz="900" dirty="0"/>
              <a:t> </a:t>
            </a:r>
            <a:r>
              <a:rPr lang="lt-LT" sz="900" dirty="0" err="1"/>
              <a:t>and</a:t>
            </a:r>
            <a:r>
              <a:rPr lang="lt-LT" sz="900" dirty="0"/>
              <a:t> </a:t>
            </a:r>
            <a:r>
              <a:rPr lang="lt-LT" sz="900" dirty="0" err="1"/>
              <a:t>qualitative</a:t>
            </a:r>
            <a:r>
              <a:rPr lang="lt-LT" sz="900" dirty="0"/>
              <a:t> </a:t>
            </a:r>
            <a:r>
              <a:rPr lang="lt-LT" sz="900" dirty="0" err="1"/>
              <a:t>approaches</a:t>
            </a:r>
            <a:r>
              <a:rPr lang="lt-LT" sz="900" dirty="0"/>
              <a:t>. </a:t>
            </a:r>
            <a:r>
              <a:rPr lang="lt-LT" sz="900" dirty="0" err="1"/>
              <a:t>London</a:t>
            </a:r>
            <a:r>
              <a:rPr lang="lt-LT" sz="900" dirty="0"/>
              <a:t>: Sage</a:t>
            </a:r>
          </a:p>
        </p:txBody>
      </p:sp>
    </p:spTree>
    <p:extLst>
      <p:ext uri="{BB962C8B-B14F-4D97-AF65-F5344CB8AC3E}">
        <p14:creationId xmlns:p14="http://schemas.microsoft.com/office/powerpoint/2010/main" val="18669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9798" y="1845733"/>
            <a:ext cx="11682202" cy="4425593"/>
          </a:xfrm>
        </p:spPr>
        <p:txBody>
          <a:bodyPr>
            <a:normAutofit fontScale="77500" lnSpcReduction="20000"/>
          </a:bodyPr>
          <a:lstStyle/>
          <a:p>
            <a:pPr>
              <a:lnSpc>
                <a:spcPct val="160000"/>
              </a:lnSpc>
            </a:pPr>
            <a:r>
              <a:rPr lang="en-US" sz="2800" dirty="0">
                <a:solidFill>
                  <a:schemeClr val="tx1"/>
                </a:solidFill>
              </a:rPr>
              <a:t>Qualitative Research seeks to </a:t>
            </a:r>
            <a:r>
              <a:rPr lang="en-US" sz="2800" i="1" dirty="0">
                <a:solidFill>
                  <a:schemeClr val="tx1"/>
                </a:solidFill>
              </a:rPr>
              <a:t>understand and interpret personal experiences, </a:t>
            </a:r>
            <a:r>
              <a:rPr lang="en-US" sz="2800" i="1" dirty="0" err="1">
                <a:solidFill>
                  <a:schemeClr val="tx1"/>
                </a:solidFill>
              </a:rPr>
              <a:t>behaviours</a:t>
            </a:r>
            <a:r>
              <a:rPr lang="en-US" sz="2800" i="1" dirty="0">
                <a:solidFill>
                  <a:schemeClr val="tx1"/>
                </a:solidFill>
              </a:rPr>
              <a:t>, interactions, and social contexts to explain the phenomena of interest, such as the attitudes, beliefs, and perspectives of patients and clinicians</a:t>
            </a:r>
            <a:r>
              <a:rPr lang="en-US" sz="2800" dirty="0">
                <a:solidFill>
                  <a:schemeClr val="tx1"/>
                </a:solidFill>
              </a:rPr>
              <a:t>; the interpersonal nature of caregiver and patient relationships; the illness experience; or the impact of human </a:t>
            </a:r>
            <a:r>
              <a:rPr lang="en-US" sz="2800" dirty="0" smtClean="0">
                <a:solidFill>
                  <a:schemeClr val="tx1"/>
                </a:solidFill>
              </a:rPr>
              <a:t>suffering </a:t>
            </a:r>
            <a:r>
              <a:rPr lang="en-US" sz="2800" dirty="0">
                <a:solidFill>
                  <a:schemeClr val="tx1"/>
                </a:solidFill>
              </a:rPr>
              <a:t>(Wong et al, 2004</a:t>
            </a:r>
            <a:r>
              <a:rPr lang="en-US" sz="2800" dirty="0" smtClean="0">
                <a:solidFill>
                  <a:schemeClr val="tx1"/>
                </a:solidFill>
              </a:rPr>
              <a:t>).</a:t>
            </a:r>
          </a:p>
          <a:p>
            <a:pPr>
              <a:lnSpc>
                <a:spcPct val="160000"/>
              </a:lnSpc>
            </a:pPr>
            <a:r>
              <a:rPr lang="en-US" sz="2800" dirty="0">
                <a:solidFill>
                  <a:schemeClr val="tx1"/>
                </a:solidFill>
              </a:rPr>
              <a:t>Qualitative studies are </a:t>
            </a:r>
            <a:r>
              <a:rPr lang="en-US" sz="2800" i="1" dirty="0">
                <a:solidFill>
                  <a:schemeClr val="tx1"/>
                </a:solidFill>
              </a:rPr>
              <a:t>subjective</a:t>
            </a:r>
            <a:r>
              <a:rPr lang="en-US" sz="2800" dirty="0">
                <a:solidFill>
                  <a:schemeClr val="tx1"/>
                </a:solidFill>
              </a:rPr>
              <a:t>; they gain knowledge through </a:t>
            </a:r>
            <a:r>
              <a:rPr lang="en-US" sz="2800" i="1" dirty="0">
                <a:solidFill>
                  <a:schemeClr val="tx1"/>
                </a:solidFill>
              </a:rPr>
              <a:t>the process of induction</a:t>
            </a:r>
            <a:r>
              <a:rPr lang="en-US" sz="2800" dirty="0">
                <a:solidFill>
                  <a:schemeClr val="tx1"/>
                </a:solidFill>
              </a:rPr>
              <a:t>, involve use of words, and produce findings that are not meant to be generalizable.</a:t>
            </a:r>
          </a:p>
          <a:p>
            <a:endParaRPr lang="en-US" sz="2800" dirty="0">
              <a:solidFill>
                <a:schemeClr val="tx1"/>
              </a:solidFill>
            </a:endParaRPr>
          </a:p>
          <a:p>
            <a:r>
              <a:rPr lang="nl-NL" sz="800" i="1" dirty="0" smtClean="0">
                <a:solidFill>
                  <a:schemeClr val="tx1"/>
                </a:solidFill>
              </a:rPr>
              <a:t>Wong </a:t>
            </a:r>
            <a:r>
              <a:rPr lang="nl-NL" sz="800" i="1" dirty="0">
                <a:solidFill>
                  <a:schemeClr val="tx1"/>
                </a:solidFill>
              </a:rPr>
              <a:t>SSL, </a:t>
            </a:r>
            <a:r>
              <a:rPr lang="nl-NL" sz="800" i="1" dirty="0" err="1">
                <a:solidFill>
                  <a:schemeClr val="tx1"/>
                </a:solidFill>
              </a:rPr>
              <a:t>Wilczynski</a:t>
            </a:r>
            <a:r>
              <a:rPr lang="nl-NL" sz="800" i="1" dirty="0">
                <a:solidFill>
                  <a:schemeClr val="tx1"/>
                </a:solidFill>
              </a:rPr>
              <a:t> NL, </a:t>
            </a:r>
            <a:r>
              <a:rPr lang="nl-NL" sz="800" i="1" dirty="0" err="1">
                <a:solidFill>
                  <a:schemeClr val="tx1"/>
                </a:solidFill>
              </a:rPr>
              <a:t>Haynes</a:t>
            </a:r>
            <a:r>
              <a:rPr lang="nl-NL" sz="800" i="1" dirty="0">
                <a:solidFill>
                  <a:schemeClr val="tx1"/>
                </a:solidFill>
              </a:rPr>
              <a:t> RB. </a:t>
            </a:r>
            <a:r>
              <a:rPr lang="nl-NL" sz="800" i="1" dirty="0" err="1">
                <a:solidFill>
                  <a:schemeClr val="tx1"/>
                </a:solidFill>
              </a:rPr>
              <a:t>Developing</a:t>
            </a:r>
            <a:r>
              <a:rPr lang="nl-NL" sz="800" i="1" dirty="0">
                <a:solidFill>
                  <a:schemeClr val="tx1"/>
                </a:solidFill>
              </a:rPr>
              <a:t> </a:t>
            </a:r>
            <a:r>
              <a:rPr lang="nl-NL" sz="800" i="1" dirty="0" err="1">
                <a:solidFill>
                  <a:schemeClr val="tx1"/>
                </a:solidFill>
              </a:rPr>
              <a:t>optimal</a:t>
            </a:r>
            <a:r>
              <a:rPr lang="nl-NL" sz="800" i="1" dirty="0">
                <a:solidFill>
                  <a:schemeClr val="tx1"/>
                </a:solidFill>
              </a:rPr>
              <a:t> search </a:t>
            </a:r>
            <a:r>
              <a:rPr lang="nl-NL" sz="800" i="1" dirty="0" err="1">
                <a:solidFill>
                  <a:schemeClr val="tx1"/>
                </a:solidFill>
              </a:rPr>
              <a:t>strategies</a:t>
            </a:r>
            <a:r>
              <a:rPr lang="nl-NL" sz="800" i="1" dirty="0">
                <a:solidFill>
                  <a:schemeClr val="tx1"/>
                </a:solidFill>
              </a:rPr>
              <a:t> </a:t>
            </a:r>
            <a:r>
              <a:rPr lang="nl-NL" sz="800" i="1" dirty="0" err="1">
                <a:solidFill>
                  <a:schemeClr val="tx1"/>
                </a:solidFill>
              </a:rPr>
              <a:t>for</a:t>
            </a:r>
            <a:r>
              <a:rPr lang="nl-NL" sz="800" i="1" dirty="0">
                <a:solidFill>
                  <a:schemeClr val="tx1"/>
                </a:solidFill>
              </a:rPr>
              <a:t> </a:t>
            </a:r>
            <a:r>
              <a:rPr lang="nl-NL" sz="800" i="1" dirty="0" err="1">
                <a:solidFill>
                  <a:schemeClr val="tx1"/>
                </a:solidFill>
              </a:rPr>
              <a:t>detecting</a:t>
            </a:r>
            <a:r>
              <a:rPr lang="nl-NL" sz="800" i="1" dirty="0">
                <a:solidFill>
                  <a:schemeClr val="tx1"/>
                </a:solidFill>
              </a:rPr>
              <a:t> </a:t>
            </a:r>
            <a:r>
              <a:rPr lang="nl-NL" sz="800" i="1" dirty="0" err="1">
                <a:solidFill>
                  <a:schemeClr val="tx1"/>
                </a:solidFill>
              </a:rPr>
              <a:t>clinically</a:t>
            </a:r>
            <a:r>
              <a:rPr lang="nl-NL" sz="800" i="1" dirty="0">
                <a:solidFill>
                  <a:schemeClr val="tx1"/>
                </a:solidFill>
              </a:rPr>
              <a:t> relevant </a:t>
            </a:r>
            <a:r>
              <a:rPr lang="nl-NL" sz="800" i="1" dirty="0" err="1">
                <a:solidFill>
                  <a:schemeClr val="tx1"/>
                </a:solidFill>
              </a:rPr>
              <a:t>qualitative</a:t>
            </a:r>
            <a:r>
              <a:rPr lang="nl-NL" sz="800" i="1" dirty="0">
                <a:solidFill>
                  <a:schemeClr val="tx1"/>
                </a:solidFill>
              </a:rPr>
              <a:t> studies in </a:t>
            </a:r>
            <a:r>
              <a:rPr lang="nl-NL" sz="800" i="1" dirty="0" err="1">
                <a:solidFill>
                  <a:schemeClr val="tx1"/>
                </a:solidFill>
              </a:rPr>
              <a:t>Medline</a:t>
            </a:r>
            <a:r>
              <a:rPr lang="nl-NL" sz="800" i="1" dirty="0">
                <a:solidFill>
                  <a:schemeClr val="tx1"/>
                </a:solidFill>
              </a:rPr>
              <a:t>. </a:t>
            </a:r>
            <a:r>
              <a:rPr lang="nl-NL" sz="800" i="1" dirty="0" err="1">
                <a:solidFill>
                  <a:schemeClr val="tx1"/>
                </a:solidFill>
              </a:rPr>
              <a:t>Medinfo</a:t>
            </a:r>
            <a:r>
              <a:rPr lang="nl-NL" sz="800" i="1" dirty="0">
                <a:solidFill>
                  <a:schemeClr val="tx1"/>
                </a:solidFill>
              </a:rPr>
              <a:t> </a:t>
            </a:r>
            <a:r>
              <a:rPr lang="nl-NL" sz="800" i="1" dirty="0" smtClean="0">
                <a:solidFill>
                  <a:schemeClr val="tx1"/>
                </a:solidFill>
              </a:rPr>
              <a:t>2004;311-314</a:t>
            </a:r>
          </a:p>
          <a:p>
            <a:r>
              <a:rPr lang="en-US" sz="800" dirty="0" err="1">
                <a:solidFill>
                  <a:schemeClr val="tx1"/>
                </a:solidFill>
              </a:rPr>
              <a:t>Dearholt</a:t>
            </a:r>
            <a:r>
              <a:rPr lang="en-US" sz="800" dirty="0">
                <a:solidFill>
                  <a:schemeClr val="tx1"/>
                </a:solidFill>
              </a:rPr>
              <a:t>, S. &amp; Dang, D. (2012). Individual Research Studies. JOHNS HOPKINS NURSING EVIDENCE-BASED PRACTICE: MODEL AND GUIDELINES. Retrieved http://www.r2library.com/Resource/Title/1935476769/ch0006s0090</a:t>
            </a:r>
          </a:p>
          <a:p>
            <a:endParaRPr lang="nl-NL" sz="800" i="1" dirty="0">
              <a:solidFill>
                <a:schemeClr val="tx1"/>
              </a:solidFill>
            </a:endParaRPr>
          </a:p>
        </p:txBody>
      </p:sp>
      <p:sp>
        <p:nvSpPr>
          <p:cNvPr id="4" name="Tijdelijke aanduiding voor voettekst 3"/>
          <p:cNvSpPr>
            <a:spLocks noGrp="1"/>
          </p:cNvSpPr>
          <p:nvPr>
            <p:ph type="ftr" sz="quarter" idx="11"/>
          </p:nvPr>
        </p:nvSpPr>
        <p:spPr/>
        <p:txBody>
          <a:bodyPr/>
          <a:lstStyle/>
          <a:p>
            <a:r>
              <a:rPr lang="en-US" smtClean="0"/>
              <a:t>Accel Ed Kick-off meeting , 11-13 January 2021                         WP 2.1 Jūratė Macijauskienė - Lithuania University of Health Science (LSMU)</a:t>
            </a:r>
            <a:endParaRPr lang="en-US"/>
          </a:p>
        </p:txBody>
      </p:sp>
      <p:sp>
        <p:nvSpPr>
          <p:cNvPr id="5" name="Tijdelijke aanduiding voor dianummer 4"/>
          <p:cNvSpPr>
            <a:spLocks noGrp="1"/>
          </p:cNvSpPr>
          <p:nvPr>
            <p:ph type="sldNum" sz="quarter" idx="12"/>
          </p:nvPr>
        </p:nvSpPr>
        <p:spPr/>
        <p:txBody>
          <a:bodyPr/>
          <a:lstStyle/>
          <a:p>
            <a:fld id="{5D73EB33-29DA-483B-93E0-CED121B0163C}" type="slidenum">
              <a:rPr lang="en-US" smtClean="0"/>
              <a:t>9</a:t>
            </a:fld>
            <a:endParaRPr lang="en-US"/>
          </a:p>
        </p:txBody>
      </p:sp>
      <p:sp>
        <p:nvSpPr>
          <p:cNvPr id="6" name="Title 1"/>
          <p:cNvSpPr>
            <a:spLocks noGrp="1"/>
          </p:cNvSpPr>
          <p:nvPr>
            <p:ph type="title"/>
          </p:nvPr>
        </p:nvSpPr>
        <p:spPr>
          <a:xfrm>
            <a:off x="894979" y="229960"/>
            <a:ext cx="10058400" cy="1242792"/>
          </a:xfrm>
        </p:spPr>
        <p:txBody>
          <a:bodyPr/>
          <a:lstStyle/>
          <a:p>
            <a:r>
              <a:rPr lang="lt-LT" b="1" dirty="0" err="1">
                <a:solidFill>
                  <a:schemeClr val="tx1"/>
                </a:solidFill>
              </a:rPr>
              <a:t>What</a:t>
            </a:r>
            <a:r>
              <a:rPr lang="lt-LT" b="1" dirty="0">
                <a:solidFill>
                  <a:schemeClr val="tx1"/>
                </a:solidFill>
              </a:rPr>
              <a:t> </a:t>
            </a:r>
            <a:r>
              <a:rPr lang="lt-LT" b="1" dirty="0" err="1">
                <a:solidFill>
                  <a:schemeClr val="tx1"/>
                </a:solidFill>
              </a:rPr>
              <a:t>is</a:t>
            </a:r>
            <a:r>
              <a:rPr lang="lt-LT" b="1" dirty="0">
                <a:solidFill>
                  <a:schemeClr val="tx1"/>
                </a:solidFill>
              </a:rPr>
              <a:t> </a:t>
            </a:r>
            <a:r>
              <a:rPr lang="lt-LT" b="1" dirty="0" err="1">
                <a:solidFill>
                  <a:schemeClr val="tx1"/>
                </a:solidFill>
              </a:rPr>
              <a:t>qualitative</a:t>
            </a:r>
            <a:r>
              <a:rPr lang="lt-LT" b="1" dirty="0">
                <a:solidFill>
                  <a:schemeClr val="tx1"/>
                </a:solidFill>
              </a:rPr>
              <a:t> </a:t>
            </a:r>
            <a:r>
              <a:rPr lang="lt-LT" b="1" dirty="0" err="1">
                <a:solidFill>
                  <a:schemeClr val="tx1"/>
                </a:solidFill>
              </a:rPr>
              <a:t>research</a:t>
            </a:r>
            <a:r>
              <a:rPr lang="lt-LT" b="1" dirty="0">
                <a:solidFill>
                  <a:schemeClr val="tx1"/>
                </a:solidFill>
              </a:rPr>
              <a:t>?</a:t>
            </a:r>
          </a:p>
        </p:txBody>
      </p:sp>
    </p:spTree>
    <p:extLst>
      <p:ext uri="{BB962C8B-B14F-4D97-AF65-F5344CB8AC3E}">
        <p14:creationId xmlns:p14="http://schemas.microsoft.com/office/powerpoint/2010/main" val="1651339812"/>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2769</TotalTime>
  <Words>2404</Words>
  <Application>Microsoft Office PowerPoint</Application>
  <PresentationFormat>Custom</PresentationFormat>
  <Paragraphs>253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Retrospektyvinė</vt:lpstr>
      <vt:lpstr>PowerPoint Presentation</vt:lpstr>
      <vt:lpstr>Aim of the lecture </vt:lpstr>
      <vt:lpstr>Meaning of Research</vt:lpstr>
      <vt:lpstr>Definition of Research</vt:lpstr>
      <vt:lpstr>Research means</vt:lpstr>
      <vt:lpstr>PowerPoint Presentation</vt:lpstr>
      <vt:lpstr>Different approaches</vt:lpstr>
      <vt:lpstr>What is qualitative research?</vt:lpstr>
      <vt:lpstr>What is qualitative research?</vt:lpstr>
      <vt:lpstr>How do we decide which approach is appropriate?  </vt:lpstr>
      <vt:lpstr>Qualitative approaches</vt:lpstr>
      <vt:lpstr>An Example – Qualitative study </vt:lpstr>
      <vt:lpstr>An Example – Qualitative study </vt:lpstr>
      <vt:lpstr>Quantiative approaches</vt:lpstr>
      <vt:lpstr>PowerPoint Presentation</vt:lpstr>
      <vt:lpstr>PowerPoint Presentation</vt:lpstr>
      <vt:lpstr>Example</vt:lpstr>
      <vt:lpstr> Main Characteristics of Qualitative Research</vt:lpstr>
      <vt:lpstr> Main Characteristics of Qualitative Research</vt:lpstr>
      <vt:lpstr> Main Characteristics of Qualitative Research</vt:lpstr>
      <vt:lpstr>Types of qualitative research</vt:lpstr>
      <vt:lpstr>Types of qualitative research</vt:lpstr>
      <vt:lpstr>Objectives of Reserch</vt:lpstr>
      <vt:lpstr>Scientific Thinking</vt:lpstr>
      <vt:lpstr>What is a Research Problem</vt:lpstr>
      <vt:lpstr>Features a research problem  (Walliman 2001) </vt:lpstr>
      <vt:lpstr>Selecting a Research Problem</vt:lpstr>
      <vt:lpstr>Differences between Quantitative and Qualitative Research Problem</vt:lpstr>
      <vt:lpstr>Differences between Quantitative and Qualitative Questions </vt:lpstr>
      <vt:lpstr>Good types of qualitative wording for research questions </vt:lpstr>
      <vt:lpstr>Words to avoid for qualitative research questions </vt:lpstr>
      <vt:lpstr>Examples Qualitative Research Questions </vt:lpstr>
      <vt:lpstr>The research proces in qualitative research</vt:lpstr>
      <vt:lpstr>Possible combination of data collection methods</vt:lpstr>
      <vt:lpstr>Key Takeaways </vt:lpstr>
      <vt:lpstr>Take-away-points </vt:lpstr>
      <vt:lpstr>Reading material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AccelEd Kick-off meeting</dc:title>
  <dc:creator>Enrika Morkienė</dc:creator>
  <cp:lastModifiedBy>Aurelija</cp:lastModifiedBy>
  <cp:revision>226</cp:revision>
  <dcterms:created xsi:type="dcterms:W3CDTF">2020-12-22T11:24:52Z</dcterms:created>
  <dcterms:modified xsi:type="dcterms:W3CDTF">2021-11-02T08:51:16Z</dcterms:modified>
</cp:coreProperties>
</file>