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6" r:id="rId2"/>
    <p:sldId id="260" r:id="rId3"/>
    <p:sldId id="270" r:id="rId4"/>
    <p:sldId id="271" r:id="rId5"/>
    <p:sldId id="273" r:id="rId6"/>
    <p:sldId id="274" r:id="rId7"/>
    <p:sldId id="275" r:id="rId8"/>
    <p:sldId id="276" r:id="rId9"/>
    <p:sldId id="297" r:id="rId10"/>
    <p:sldId id="277" r:id="rId11"/>
    <p:sldId id="318" r:id="rId12"/>
    <p:sldId id="278" r:id="rId13"/>
    <p:sldId id="311" r:id="rId14"/>
    <p:sldId id="279" r:id="rId15"/>
    <p:sldId id="280" r:id="rId16"/>
    <p:sldId id="281" r:id="rId17"/>
    <p:sldId id="282" r:id="rId18"/>
    <p:sldId id="283" r:id="rId19"/>
    <p:sldId id="289" r:id="rId20"/>
    <p:sldId id="290" r:id="rId21"/>
    <p:sldId id="291" r:id="rId22"/>
    <p:sldId id="292" r:id="rId23"/>
    <p:sldId id="293" r:id="rId24"/>
    <p:sldId id="296" r:id="rId25"/>
    <p:sldId id="295" r:id="rId26"/>
    <p:sldId id="298" r:id="rId27"/>
    <p:sldId id="319" r:id="rId28"/>
    <p:sldId id="315" r:id="rId29"/>
    <p:sldId id="316" r:id="rId30"/>
    <p:sldId id="313" r:id="rId31"/>
    <p:sldId id="301" r:id="rId32"/>
    <p:sldId id="302" r:id="rId33"/>
    <p:sldId id="303" r:id="rId34"/>
    <p:sldId id="304" r:id="rId35"/>
    <p:sldId id="305" r:id="rId36"/>
    <p:sldId id="317" r:id="rId37"/>
    <p:sldId id="309" r:id="rId38"/>
    <p:sldId id="30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6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22.png"/><Relationship Id="rId6" Type="http://schemas.openxmlformats.org/officeDocument/2006/relationships/image" Target="../media/image36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2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5.svg"/><Relationship Id="rId1" Type="http://schemas.openxmlformats.org/officeDocument/2006/relationships/image" Target="../media/image29.png"/><Relationship Id="rId6" Type="http://schemas.openxmlformats.org/officeDocument/2006/relationships/image" Target="../media/image49.svg"/><Relationship Id="rId5" Type="http://schemas.openxmlformats.org/officeDocument/2006/relationships/image" Target="../media/image31.png"/><Relationship Id="rId4" Type="http://schemas.openxmlformats.org/officeDocument/2006/relationships/image" Target="../media/image4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22.png"/><Relationship Id="rId6" Type="http://schemas.openxmlformats.org/officeDocument/2006/relationships/image" Target="../media/image36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26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5.svg"/><Relationship Id="rId1" Type="http://schemas.openxmlformats.org/officeDocument/2006/relationships/image" Target="../media/image29.png"/><Relationship Id="rId6" Type="http://schemas.openxmlformats.org/officeDocument/2006/relationships/image" Target="../media/image49.svg"/><Relationship Id="rId5" Type="http://schemas.openxmlformats.org/officeDocument/2006/relationships/image" Target="../media/image31.png"/><Relationship Id="rId4" Type="http://schemas.openxmlformats.org/officeDocument/2006/relationships/image" Target="../media/image4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746ED-47D7-4C74-8176-FDD74B4AC0E2}" type="doc">
      <dgm:prSet loTypeId="urn:microsoft.com/office/officeart/2005/8/layout/vList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fi-FI"/>
        </a:p>
      </dgm:t>
    </dgm:pt>
    <dgm:pt modelId="{D9C89CAA-0DCB-4183-AA49-46C4614C9FDE}">
      <dgm:prSet phldrT="[Text]"/>
      <dgm:spPr/>
      <dgm:t>
        <a:bodyPr/>
        <a:lstStyle/>
        <a:p>
          <a:r>
            <a:rPr lang="fi-FI" b="1" dirty="0" err="1">
              <a:solidFill>
                <a:schemeClr val="tx1"/>
              </a:solidFill>
            </a:rPr>
            <a:t>Simple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size</a:t>
          </a:r>
          <a:r>
            <a:rPr lang="fi-FI" b="1" dirty="0">
              <a:solidFill>
                <a:schemeClr val="tx1"/>
              </a:solidFill>
            </a:rPr>
            <a:t>, </a:t>
          </a:r>
          <a:r>
            <a:rPr lang="fi-FI" b="1" dirty="0" err="1">
              <a:solidFill>
                <a:schemeClr val="tx1"/>
              </a:solidFill>
            </a:rPr>
            <a:t>sampling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units</a:t>
          </a:r>
          <a:endParaRPr lang="fi-FI" dirty="0"/>
        </a:p>
      </dgm:t>
    </dgm:pt>
    <dgm:pt modelId="{3A761CB7-E977-42E7-8B73-1FFB2A4C1C99}" type="parTrans" cxnId="{8A21DC55-FD5E-40B6-B5E0-BCDAB7D4C7B6}">
      <dgm:prSet/>
      <dgm:spPr/>
      <dgm:t>
        <a:bodyPr/>
        <a:lstStyle/>
        <a:p>
          <a:endParaRPr lang="fi-FI"/>
        </a:p>
      </dgm:t>
    </dgm:pt>
    <dgm:pt modelId="{D495DE66-D4A2-4AB8-B4E5-70FC16237E6D}" type="sibTrans" cxnId="{8A21DC55-FD5E-40B6-B5E0-BCDAB7D4C7B6}">
      <dgm:prSet/>
      <dgm:spPr/>
      <dgm:t>
        <a:bodyPr/>
        <a:lstStyle/>
        <a:p>
          <a:endParaRPr lang="fi-FI"/>
        </a:p>
      </dgm:t>
    </dgm:pt>
    <dgm:pt modelId="{3F7E8C56-D8BC-424C-83B5-6060C218122C}">
      <dgm:prSet phldrT="[Text]"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Data </a:t>
          </a:r>
          <a:r>
            <a:rPr lang="fi-FI" b="1" dirty="0" err="1">
              <a:solidFill>
                <a:schemeClr val="tx1"/>
              </a:solidFill>
            </a:rPr>
            <a:t>saturation</a:t>
          </a:r>
          <a:r>
            <a:rPr lang="fi-FI" b="1" dirty="0">
              <a:solidFill>
                <a:schemeClr val="tx1"/>
              </a:solidFill>
            </a:rPr>
            <a:t>, </a:t>
          </a:r>
          <a:r>
            <a:rPr lang="fi-FI" b="1" dirty="0" err="1">
              <a:solidFill>
                <a:schemeClr val="tx1"/>
              </a:solidFill>
            </a:rPr>
            <a:t>t</a:t>
          </a:r>
          <a:r>
            <a:rPr lang="fi-FI" b="1" i="0" u="none" strike="noStrike" baseline="0" dirty="0" err="1">
              <a:solidFill>
                <a:schemeClr val="tx1"/>
              </a:solidFill>
            </a:rPr>
            <a:t>iming</a:t>
          </a:r>
          <a:r>
            <a:rPr lang="fi-FI" b="1" i="0" u="none" strike="noStrike" baseline="0" dirty="0">
              <a:solidFill>
                <a:schemeClr val="tx1"/>
              </a:solidFill>
            </a:rPr>
            <a:t> of </a:t>
          </a:r>
          <a:r>
            <a:rPr lang="fi-FI" b="1" i="0" u="none" strike="noStrike" baseline="0" dirty="0" err="1">
              <a:solidFill>
                <a:schemeClr val="tx1"/>
              </a:solidFill>
            </a:rPr>
            <a:t>sampling</a:t>
          </a:r>
          <a:r>
            <a:rPr lang="fi-FI" b="1" i="0" u="none" strike="noStrike" baseline="0" dirty="0">
              <a:solidFill>
                <a:schemeClr val="tx1"/>
              </a:solidFill>
            </a:rPr>
            <a:t> </a:t>
          </a:r>
          <a:r>
            <a:rPr lang="fi-FI" b="1" i="0" u="none" strike="noStrike" baseline="0" dirty="0" err="1">
              <a:solidFill>
                <a:schemeClr val="tx1"/>
              </a:solidFill>
            </a:rPr>
            <a:t>decisions</a:t>
          </a:r>
          <a:endParaRPr lang="fi-FI" dirty="0"/>
        </a:p>
      </dgm:t>
    </dgm:pt>
    <dgm:pt modelId="{73164D48-1B5F-4FE8-89AE-6C412E35E161}" type="parTrans" cxnId="{EB891F3C-AEDF-47D6-8C96-0D743EF2977C}">
      <dgm:prSet/>
      <dgm:spPr/>
      <dgm:t>
        <a:bodyPr/>
        <a:lstStyle/>
        <a:p>
          <a:endParaRPr lang="fi-FI"/>
        </a:p>
      </dgm:t>
    </dgm:pt>
    <dgm:pt modelId="{FB506487-EA59-469D-A168-D0B5275AA3B7}" type="sibTrans" cxnId="{EB891F3C-AEDF-47D6-8C96-0D743EF2977C}">
      <dgm:prSet/>
      <dgm:spPr/>
      <dgm:t>
        <a:bodyPr/>
        <a:lstStyle/>
        <a:p>
          <a:endParaRPr lang="fi-FI"/>
        </a:p>
      </dgm:t>
    </dgm:pt>
    <dgm:pt modelId="{60900410-D46E-4BD7-BF07-1326B37BB432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Non-</a:t>
          </a:r>
          <a:r>
            <a:rPr lang="fi-FI" b="1" dirty="0" err="1">
              <a:solidFill>
                <a:schemeClr val="tx1"/>
              </a:solidFill>
            </a:rPr>
            <a:t>probability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sampling</a:t>
          </a:r>
          <a:r>
            <a:rPr lang="fi-FI" b="1" dirty="0">
              <a:solidFill>
                <a:schemeClr val="tx1"/>
              </a:solidFill>
            </a:rPr>
            <a:t> and </a:t>
          </a:r>
          <a:r>
            <a:rPr lang="fi-FI" b="1" dirty="0" err="1">
              <a:solidFill>
                <a:schemeClr val="tx1"/>
              </a:solidFill>
            </a:rPr>
            <a:t>probability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sampling</a:t>
          </a:r>
          <a:endParaRPr lang="fi-FI" dirty="0"/>
        </a:p>
      </dgm:t>
    </dgm:pt>
    <dgm:pt modelId="{8F71B38C-3E84-47AB-A4C3-C1C72B5278BE}" type="parTrans" cxnId="{43AE63D3-AB43-4A8C-852A-36AA195FB193}">
      <dgm:prSet/>
      <dgm:spPr/>
      <dgm:t>
        <a:bodyPr/>
        <a:lstStyle/>
        <a:p>
          <a:endParaRPr lang="fi-FI"/>
        </a:p>
      </dgm:t>
    </dgm:pt>
    <dgm:pt modelId="{9B725BF6-92AA-44BE-97D7-34C1BDF0AAF3}" type="sibTrans" cxnId="{43AE63D3-AB43-4A8C-852A-36AA195FB193}">
      <dgm:prSet/>
      <dgm:spPr/>
      <dgm:t>
        <a:bodyPr/>
        <a:lstStyle/>
        <a:p>
          <a:endParaRPr lang="fi-FI"/>
        </a:p>
      </dgm:t>
    </dgm:pt>
    <dgm:pt modelId="{085A7A6D-2D83-4AB5-BC19-DFC6FE945DF0}">
      <dgm:prSet/>
      <dgm:spPr/>
      <dgm:t>
        <a:bodyPr/>
        <a:lstStyle/>
        <a:p>
          <a:r>
            <a:rPr lang="fi-FI" b="1" dirty="0" err="1">
              <a:solidFill>
                <a:schemeClr val="tx1"/>
              </a:solidFill>
            </a:rPr>
            <a:t>Different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sampling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strategies</a:t>
          </a:r>
          <a:r>
            <a:rPr lang="fi-FI" b="1" dirty="0">
              <a:solidFill>
                <a:schemeClr val="tx1"/>
              </a:solidFill>
            </a:rPr>
            <a:t>, </a:t>
          </a:r>
          <a:r>
            <a:rPr lang="fi-FI" b="1" dirty="0" err="1">
              <a:solidFill>
                <a:schemeClr val="tx1"/>
              </a:solidFill>
            </a:rPr>
            <a:t>tehcniques</a:t>
          </a:r>
          <a:endParaRPr lang="fi-FI" dirty="0"/>
        </a:p>
      </dgm:t>
    </dgm:pt>
    <dgm:pt modelId="{CC6A1800-BAD0-46D3-BF00-F10A8F3516CD}" type="parTrans" cxnId="{6787F1FD-9E04-4565-94DB-8CB2466E2786}">
      <dgm:prSet/>
      <dgm:spPr/>
      <dgm:t>
        <a:bodyPr/>
        <a:lstStyle/>
        <a:p>
          <a:endParaRPr lang="fi-FI"/>
        </a:p>
      </dgm:t>
    </dgm:pt>
    <dgm:pt modelId="{195E9422-6A41-4B42-9183-F192CDD86461}" type="sibTrans" cxnId="{6787F1FD-9E04-4565-94DB-8CB2466E2786}">
      <dgm:prSet/>
      <dgm:spPr/>
      <dgm:t>
        <a:bodyPr/>
        <a:lstStyle/>
        <a:p>
          <a:endParaRPr lang="fi-FI"/>
        </a:p>
      </dgm:t>
    </dgm:pt>
    <dgm:pt modelId="{07BC1DF2-2F39-42FE-95E8-05278E996F98}">
      <dgm:prSet/>
      <dgm:spPr/>
      <dgm:t>
        <a:bodyPr/>
        <a:lstStyle/>
        <a:p>
          <a:r>
            <a:rPr lang="fi-FI" b="1" dirty="0" err="1">
              <a:solidFill>
                <a:schemeClr val="tx1"/>
              </a:solidFill>
            </a:rPr>
            <a:t>Variations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by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research</a:t>
          </a:r>
          <a:r>
            <a:rPr lang="fi-FI" b="1" dirty="0">
              <a:solidFill>
                <a:schemeClr val="tx1"/>
              </a:solidFill>
            </a:rPr>
            <a:t> tradition</a:t>
          </a:r>
          <a:endParaRPr lang="fi-FI" dirty="0"/>
        </a:p>
      </dgm:t>
    </dgm:pt>
    <dgm:pt modelId="{7B1CBB74-6B4E-468F-BB02-CA691C6463A5}" type="parTrans" cxnId="{52C81B72-A946-4B2B-B902-ACA4C29040F5}">
      <dgm:prSet/>
      <dgm:spPr/>
      <dgm:t>
        <a:bodyPr/>
        <a:lstStyle/>
        <a:p>
          <a:endParaRPr lang="fi-FI"/>
        </a:p>
      </dgm:t>
    </dgm:pt>
    <dgm:pt modelId="{628E1802-ECFC-401A-84C6-1064D19394B5}" type="sibTrans" cxnId="{52C81B72-A946-4B2B-B902-ACA4C29040F5}">
      <dgm:prSet/>
      <dgm:spPr/>
      <dgm:t>
        <a:bodyPr/>
        <a:lstStyle/>
        <a:p>
          <a:endParaRPr lang="fi-FI"/>
        </a:p>
      </dgm:t>
    </dgm:pt>
    <dgm:pt modelId="{65C349EF-C8A4-4C5C-8EB2-C9334065AA3C}">
      <dgm:prSet/>
      <dgm:spPr/>
      <dgm:t>
        <a:bodyPr/>
        <a:lstStyle/>
        <a:p>
          <a:r>
            <a:rPr lang="fi-FI" b="1" dirty="0" err="1"/>
            <a:t>Definitions</a:t>
          </a:r>
          <a:r>
            <a:rPr lang="fi-FI" b="1" dirty="0"/>
            <a:t> of </a:t>
          </a:r>
          <a:r>
            <a:rPr lang="fi-FI" b="1" dirty="0" err="1"/>
            <a:t>sampling</a:t>
          </a:r>
          <a:r>
            <a:rPr lang="fi-FI" b="1" dirty="0"/>
            <a:t> in </a:t>
          </a:r>
          <a:r>
            <a:rPr lang="fi-FI" b="1" dirty="0" err="1"/>
            <a:t>qualitative</a:t>
          </a:r>
          <a:r>
            <a:rPr lang="fi-FI" b="1" dirty="0"/>
            <a:t> </a:t>
          </a:r>
          <a:r>
            <a:rPr lang="fi-FI" b="1" dirty="0" err="1"/>
            <a:t>research</a:t>
          </a:r>
          <a:endParaRPr lang="fi-FI" b="1" dirty="0"/>
        </a:p>
      </dgm:t>
    </dgm:pt>
    <dgm:pt modelId="{278B5BDC-8840-479E-8D69-EBD6D43AB5C7}" type="parTrans" cxnId="{9040CD4C-3071-4270-9036-A465F86DCC1E}">
      <dgm:prSet/>
      <dgm:spPr/>
      <dgm:t>
        <a:bodyPr/>
        <a:lstStyle/>
        <a:p>
          <a:endParaRPr lang="fi-FI"/>
        </a:p>
      </dgm:t>
    </dgm:pt>
    <dgm:pt modelId="{80042C41-A3ED-4BB7-B6D3-075494118E46}" type="sibTrans" cxnId="{9040CD4C-3071-4270-9036-A465F86DCC1E}">
      <dgm:prSet/>
      <dgm:spPr/>
      <dgm:t>
        <a:bodyPr/>
        <a:lstStyle/>
        <a:p>
          <a:endParaRPr lang="fi-FI"/>
        </a:p>
      </dgm:t>
    </dgm:pt>
    <dgm:pt modelId="{362AAEBA-CA86-4202-AF32-BB58E07CDA31}" type="pres">
      <dgm:prSet presAssocID="{F3A746ED-47D7-4C74-8176-FDD74B4AC0E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D1348D08-2824-49C1-A615-1ABF8F7B2DC6}" type="pres">
      <dgm:prSet presAssocID="{65C349EF-C8A4-4C5C-8EB2-C9334065AA3C}" presName="composite" presStyleCnt="0"/>
      <dgm:spPr/>
    </dgm:pt>
    <dgm:pt modelId="{02A04B5C-4C1C-4A3F-A561-90E94F81D724}" type="pres">
      <dgm:prSet presAssocID="{65C349EF-C8A4-4C5C-8EB2-C9334065AA3C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  <dgm:extLst>
        <a:ext uri="{E40237B7-FDA0-4F09-8148-C483321AD2D9}">
          <dgm14:cNvPr xmlns:dgm14="http://schemas.microsoft.com/office/drawing/2010/diagram" id="0" name="" descr="Alarm Ringing with solid fill"/>
        </a:ext>
      </dgm:extLst>
    </dgm:pt>
    <dgm:pt modelId="{396A1C3B-E13F-43E4-9138-F12DCA4BB5C3}" type="pres">
      <dgm:prSet presAssocID="{65C349EF-C8A4-4C5C-8EB2-C9334065AA3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ED47644-1CD4-49EA-8A4D-D7075355408C}" type="pres">
      <dgm:prSet presAssocID="{80042C41-A3ED-4BB7-B6D3-075494118E46}" presName="spacing" presStyleCnt="0"/>
      <dgm:spPr/>
    </dgm:pt>
    <dgm:pt modelId="{E8090B2C-7105-4880-A86B-0DA4FA7D2EE7}" type="pres">
      <dgm:prSet presAssocID="{60900410-D46E-4BD7-BF07-1326B37BB432}" presName="composite" presStyleCnt="0"/>
      <dgm:spPr/>
    </dgm:pt>
    <dgm:pt modelId="{634EC051-BFD7-43D1-9F2F-38F2288ED8DB}" type="pres">
      <dgm:prSet presAssocID="{60900410-D46E-4BD7-BF07-1326B37BB432}" presName="imgShp" presStyleLbl="fgImgPlac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B8ECB61F-65EB-4F47-8938-40F3DD76ABB8}" type="pres">
      <dgm:prSet presAssocID="{60900410-D46E-4BD7-BF07-1326B37BB432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DE87C61-E8C0-4EC3-BFA6-4FDE2208EFC2}" type="pres">
      <dgm:prSet presAssocID="{9B725BF6-92AA-44BE-97D7-34C1BDF0AAF3}" presName="spacing" presStyleCnt="0"/>
      <dgm:spPr/>
    </dgm:pt>
    <dgm:pt modelId="{360E83FF-1837-40BE-B654-B7C7C0CD905C}" type="pres">
      <dgm:prSet presAssocID="{D9C89CAA-0DCB-4183-AA49-46C4614C9FDE}" presName="composite" presStyleCnt="0"/>
      <dgm:spPr/>
    </dgm:pt>
    <dgm:pt modelId="{A04EACB8-11F1-482D-8EAA-383507E7C26B}" type="pres">
      <dgm:prSet presAssocID="{D9C89CAA-0DCB-4183-AA49-46C4614C9FDE}" presName="imgShp" presStyleLbl="fgImgPlac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  <dgm:extLst>
        <a:ext uri="{E40237B7-FDA0-4F09-8148-C483321AD2D9}">
          <dgm14:cNvPr xmlns:dgm14="http://schemas.microsoft.com/office/drawing/2010/diagram" id="0" name="" descr="Ketupat with solid fill"/>
        </a:ext>
      </dgm:extLst>
    </dgm:pt>
    <dgm:pt modelId="{3D348106-A63D-4E61-B18D-08DB1250E9ED}" type="pres">
      <dgm:prSet presAssocID="{D9C89CAA-0DCB-4183-AA49-46C4614C9FD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AB37237-BE46-44C7-B90F-FF9A1A08DF92}" type="pres">
      <dgm:prSet presAssocID="{D495DE66-D4A2-4AB8-B4E5-70FC16237E6D}" presName="spacing" presStyleCnt="0"/>
      <dgm:spPr/>
    </dgm:pt>
    <dgm:pt modelId="{AFDD1F5D-58DA-4FEE-8ED3-70F1E211DD6E}" type="pres">
      <dgm:prSet presAssocID="{085A7A6D-2D83-4AB5-BC19-DFC6FE945DF0}" presName="composite" presStyleCnt="0"/>
      <dgm:spPr/>
    </dgm:pt>
    <dgm:pt modelId="{001A18D3-F94E-4385-A8DD-7A97AA068510}" type="pres">
      <dgm:prSet presAssocID="{085A7A6D-2D83-4AB5-BC19-DFC6FE945DF0}" presName="imgShp" presStyleLbl="fgImgPlac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  <dgm:extLst>
        <a:ext uri="{E40237B7-FDA0-4F09-8148-C483321AD2D9}">
          <dgm14:cNvPr xmlns:dgm14="http://schemas.microsoft.com/office/drawing/2010/diagram" id="0" name="" descr="Blockchain with solid fill"/>
        </a:ext>
      </dgm:extLst>
    </dgm:pt>
    <dgm:pt modelId="{B539A06A-EAB9-4A3E-A7CF-F0C9075764E9}" type="pres">
      <dgm:prSet presAssocID="{085A7A6D-2D83-4AB5-BC19-DFC6FE945DF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94DE1E9-1515-47F6-9BF6-53BAF842FA74}" type="pres">
      <dgm:prSet presAssocID="{195E9422-6A41-4B42-9183-F192CDD86461}" presName="spacing" presStyleCnt="0"/>
      <dgm:spPr/>
    </dgm:pt>
    <dgm:pt modelId="{F15767A0-88CF-4368-A6D3-898C4B43849F}" type="pres">
      <dgm:prSet presAssocID="{07BC1DF2-2F39-42FE-95E8-05278E996F98}" presName="composite" presStyleCnt="0"/>
      <dgm:spPr/>
    </dgm:pt>
    <dgm:pt modelId="{43049D8F-AD96-48B3-83CC-FBBD95D6F1B0}" type="pres">
      <dgm:prSet presAssocID="{07BC1DF2-2F39-42FE-95E8-05278E996F98}" presName="imgShp" presStyleLbl="fgImgPlac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  <dgm:extLst>
        <a:ext uri="{E40237B7-FDA0-4F09-8148-C483321AD2D9}">
          <dgm14:cNvPr xmlns:dgm14="http://schemas.microsoft.com/office/drawing/2010/diagram" id="0" name="" descr="Bubbles with solid fill"/>
        </a:ext>
      </dgm:extLst>
    </dgm:pt>
    <dgm:pt modelId="{C8F391F2-8093-49BB-AA4F-04EFF80717FC}" type="pres">
      <dgm:prSet presAssocID="{07BC1DF2-2F39-42FE-95E8-05278E996F9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B4F0622-C5F4-4E9F-A1F6-854E4E0C3006}" type="pres">
      <dgm:prSet presAssocID="{628E1802-ECFC-401A-84C6-1064D19394B5}" presName="spacing" presStyleCnt="0"/>
      <dgm:spPr/>
    </dgm:pt>
    <dgm:pt modelId="{49C6B66C-E58D-4BFA-B36F-01DB87D318BE}" type="pres">
      <dgm:prSet presAssocID="{3F7E8C56-D8BC-424C-83B5-6060C218122C}" presName="composite" presStyleCnt="0"/>
      <dgm:spPr/>
    </dgm:pt>
    <dgm:pt modelId="{854B17D5-C918-4C43-A634-608D9CF60634}" type="pres">
      <dgm:prSet presAssocID="{3F7E8C56-D8BC-424C-83B5-6060C218122C}" presName="imgShp" presStyleLbl="fgImgPlac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  <dgm:extLst>
        <a:ext uri="{E40237B7-FDA0-4F09-8148-C483321AD2D9}">
          <dgm14:cNvPr xmlns:dgm14="http://schemas.microsoft.com/office/drawing/2010/diagram" id="0" name="" descr="Slot Machine with solid fill"/>
        </a:ext>
      </dgm:extLst>
    </dgm:pt>
    <dgm:pt modelId="{8E3012B6-6E6E-4951-8918-01C0BD5676EB}" type="pres">
      <dgm:prSet presAssocID="{3F7E8C56-D8BC-424C-83B5-6060C218122C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43AE63D3-AB43-4A8C-852A-36AA195FB193}" srcId="{F3A746ED-47D7-4C74-8176-FDD74B4AC0E2}" destId="{60900410-D46E-4BD7-BF07-1326B37BB432}" srcOrd="1" destOrd="0" parTransId="{8F71B38C-3E84-47AB-A4C3-C1C72B5278BE}" sibTransId="{9B725BF6-92AA-44BE-97D7-34C1BDF0AAF3}"/>
    <dgm:cxn modelId="{6787F1FD-9E04-4565-94DB-8CB2466E2786}" srcId="{F3A746ED-47D7-4C74-8176-FDD74B4AC0E2}" destId="{085A7A6D-2D83-4AB5-BC19-DFC6FE945DF0}" srcOrd="3" destOrd="0" parTransId="{CC6A1800-BAD0-46D3-BF00-F10A8F3516CD}" sibTransId="{195E9422-6A41-4B42-9183-F192CDD86461}"/>
    <dgm:cxn modelId="{8A21DC55-FD5E-40B6-B5E0-BCDAB7D4C7B6}" srcId="{F3A746ED-47D7-4C74-8176-FDD74B4AC0E2}" destId="{D9C89CAA-0DCB-4183-AA49-46C4614C9FDE}" srcOrd="2" destOrd="0" parTransId="{3A761CB7-E977-42E7-8B73-1FFB2A4C1C99}" sibTransId="{D495DE66-D4A2-4AB8-B4E5-70FC16237E6D}"/>
    <dgm:cxn modelId="{387572AE-03BB-437F-A39D-6DAA91418D79}" type="presOf" srcId="{D9C89CAA-0DCB-4183-AA49-46C4614C9FDE}" destId="{3D348106-A63D-4E61-B18D-08DB1250E9ED}" srcOrd="0" destOrd="0" presId="urn:microsoft.com/office/officeart/2005/8/layout/vList3"/>
    <dgm:cxn modelId="{729236C0-C582-432B-9C95-221729C9EC8B}" type="presOf" srcId="{60900410-D46E-4BD7-BF07-1326B37BB432}" destId="{B8ECB61F-65EB-4F47-8938-40F3DD76ABB8}" srcOrd="0" destOrd="0" presId="urn:microsoft.com/office/officeart/2005/8/layout/vList3"/>
    <dgm:cxn modelId="{9040CD4C-3071-4270-9036-A465F86DCC1E}" srcId="{F3A746ED-47D7-4C74-8176-FDD74B4AC0E2}" destId="{65C349EF-C8A4-4C5C-8EB2-C9334065AA3C}" srcOrd="0" destOrd="0" parTransId="{278B5BDC-8840-479E-8D69-EBD6D43AB5C7}" sibTransId="{80042C41-A3ED-4BB7-B6D3-075494118E46}"/>
    <dgm:cxn modelId="{46A5D2D6-4062-4038-B392-C2A7B10DED2E}" type="presOf" srcId="{F3A746ED-47D7-4C74-8176-FDD74B4AC0E2}" destId="{362AAEBA-CA86-4202-AF32-BB58E07CDA31}" srcOrd="0" destOrd="0" presId="urn:microsoft.com/office/officeart/2005/8/layout/vList3"/>
    <dgm:cxn modelId="{1893A862-2859-4B03-BF77-01075B9184DE}" type="presOf" srcId="{07BC1DF2-2F39-42FE-95E8-05278E996F98}" destId="{C8F391F2-8093-49BB-AA4F-04EFF80717FC}" srcOrd="0" destOrd="0" presId="urn:microsoft.com/office/officeart/2005/8/layout/vList3"/>
    <dgm:cxn modelId="{CB1FDBA3-C180-4924-BE99-3CFF947C19E7}" type="presOf" srcId="{3F7E8C56-D8BC-424C-83B5-6060C218122C}" destId="{8E3012B6-6E6E-4951-8918-01C0BD5676EB}" srcOrd="0" destOrd="0" presId="urn:microsoft.com/office/officeart/2005/8/layout/vList3"/>
    <dgm:cxn modelId="{52C81B72-A946-4B2B-B902-ACA4C29040F5}" srcId="{F3A746ED-47D7-4C74-8176-FDD74B4AC0E2}" destId="{07BC1DF2-2F39-42FE-95E8-05278E996F98}" srcOrd="4" destOrd="0" parTransId="{7B1CBB74-6B4E-468F-BB02-CA691C6463A5}" sibTransId="{628E1802-ECFC-401A-84C6-1064D19394B5}"/>
    <dgm:cxn modelId="{58E73B19-FBC5-4746-A048-516D7F29F0B1}" type="presOf" srcId="{085A7A6D-2D83-4AB5-BC19-DFC6FE945DF0}" destId="{B539A06A-EAB9-4A3E-A7CF-F0C9075764E9}" srcOrd="0" destOrd="0" presId="urn:microsoft.com/office/officeart/2005/8/layout/vList3"/>
    <dgm:cxn modelId="{D80A9A66-B053-4A5A-A98D-4BD64B186E47}" type="presOf" srcId="{65C349EF-C8A4-4C5C-8EB2-C9334065AA3C}" destId="{396A1C3B-E13F-43E4-9138-F12DCA4BB5C3}" srcOrd="0" destOrd="0" presId="urn:microsoft.com/office/officeart/2005/8/layout/vList3"/>
    <dgm:cxn modelId="{EB891F3C-AEDF-47D6-8C96-0D743EF2977C}" srcId="{F3A746ED-47D7-4C74-8176-FDD74B4AC0E2}" destId="{3F7E8C56-D8BC-424C-83B5-6060C218122C}" srcOrd="5" destOrd="0" parTransId="{73164D48-1B5F-4FE8-89AE-6C412E35E161}" sibTransId="{FB506487-EA59-469D-A168-D0B5275AA3B7}"/>
    <dgm:cxn modelId="{B54AD7D3-3FBF-417E-8B9C-0A2B93EDFDDF}" type="presParOf" srcId="{362AAEBA-CA86-4202-AF32-BB58E07CDA31}" destId="{D1348D08-2824-49C1-A615-1ABF8F7B2DC6}" srcOrd="0" destOrd="0" presId="urn:microsoft.com/office/officeart/2005/8/layout/vList3"/>
    <dgm:cxn modelId="{ABFD1006-4FA1-40A6-AD59-3568222B04C6}" type="presParOf" srcId="{D1348D08-2824-49C1-A615-1ABF8F7B2DC6}" destId="{02A04B5C-4C1C-4A3F-A561-90E94F81D724}" srcOrd="0" destOrd="0" presId="urn:microsoft.com/office/officeart/2005/8/layout/vList3"/>
    <dgm:cxn modelId="{E6F1F4E3-E5CA-43B3-80EB-8BFBEB676912}" type="presParOf" srcId="{D1348D08-2824-49C1-A615-1ABF8F7B2DC6}" destId="{396A1C3B-E13F-43E4-9138-F12DCA4BB5C3}" srcOrd="1" destOrd="0" presId="urn:microsoft.com/office/officeart/2005/8/layout/vList3"/>
    <dgm:cxn modelId="{3B734EED-B535-41F8-8C09-23A3B25F622D}" type="presParOf" srcId="{362AAEBA-CA86-4202-AF32-BB58E07CDA31}" destId="{4ED47644-1CD4-49EA-8A4D-D7075355408C}" srcOrd="1" destOrd="0" presId="urn:microsoft.com/office/officeart/2005/8/layout/vList3"/>
    <dgm:cxn modelId="{C361FED5-0F8A-43D6-B298-FE80E7B9D7D1}" type="presParOf" srcId="{362AAEBA-CA86-4202-AF32-BB58E07CDA31}" destId="{E8090B2C-7105-4880-A86B-0DA4FA7D2EE7}" srcOrd="2" destOrd="0" presId="urn:microsoft.com/office/officeart/2005/8/layout/vList3"/>
    <dgm:cxn modelId="{08B7C9BF-4D92-4534-802A-5A8576707321}" type="presParOf" srcId="{E8090B2C-7105-4880-A86B-0DA4FA7D2EE7}" destId="{634EC051-BFD7-43D1-9F2F-38F2288ED8DB}" srcOrd="0" destOrd="0" presId="urn:microsoft.com/office/officeart/2005/8/layout/vList3"/>
    <dgm:cxn modelId="{407DA8D9-23BA-4841-A04E-E89150866FFC}" type="presParOf" srcId="{E8090B2C-7105-4880-A86B-0DA4FA7D2EE7}" destId="{B8ECB61F-65EB-4F47-8938-40F3DD76ABB8}" srcOrd="1" destOrd="0" presId="urn:microsoft.com/office/officeart/2005/8/layout/vList3"/>
    <dgm:cxn modelId="{349345F4-6AB0-4D30-89B1-8E842FE5F714}" type="presParOf" srcId="{362AAEBA-CA86-4202-AF32-BB58E07CDA31}" destId="{3DE87C61-E8C0-4EC3-BFA6-4FDE2208EFC2}" srcOrd="3" destOrd="0" presId="urn:microsoft.com/office/officeart/2005/8/layout/vList3"/>
    <dgm:cxn modelId="{7D4C0894-1F89-45FA-88BE-6EBEDC393407}" type="presParOf" srcId="{362AAEBA-CA86-4202-AF32-BB58E07CDA31}" destId="{360E83FF-1837-40BE-B654-B7C7C0CD905C}" srcOrd="4" destOrd="0" presId="urn:microsoft.com/office/officeart/2005/8/layout/vList3"/>
    <dgm:cxn modelId="{C5FAD0FE-97A8-458D-A33B-31C9A67565A0}" type="presParOf" srcId="{360E83FF-1837-40BE-B654-B7C7C0CD905C}" destId="{A04EACB8-11F1-482D-8EAA-383507E7C26B}" srcOrd="0" destOrd="0" presId="urn:microsoft.com/office/officeart/2005/8/layout/vList3"/>
    <dgm:cxn modelId="{8152DCD5-9973-4EF8-9353-110BFAC69C5A}" type="presParOf" srcId="{360E83FF-1837-40BE-B654-B7C7C0CD905C}" destId="{3D348106-A63D-4E61-B18D-08DB1250E9ED}" srcOrd="1" destOrd="0" presId="urn:microsoft.com/office/officeart/2005/8/layout/vList3"/>
    <dgm:cxn modelId="{CC127475-8F6E-482D-B99B-B4EA03756AA0}" type="presParOf" srcId="{362AAEBA-CA86-4202-AF32-BB58E07CDA31}" destId="{7AB37237-BE46-44C7-B90F-FF9A1A08DF92}" srcOrd="5" destOrd="0" presId="urn:microsoft.com/office/officeart/2005/8/layout/vList3"/>
    <dgm:cxn modelId="{F1C14600-4374-49C1-8302-9C3F53857646}" type="presParOf" srcId="{362AAEBA-CA86-4202-AF32-BB58E07CDA31}" destId="{AFDD1F5D-58DA-4FEE-8ED3-70F1E211DD6E}" srcOrd="6" destOrd="0" presId="urn:microsoft.com/office/officeart/2005/8/layout/vList3"/>
    <dgm:cxn modelId="{634D1126-4247-4701-A376-1CB8B6A70855}" type="presParOf" srcId="{AFDD1F5D-58DA-4FEE-8ED3-70F1E211DD6E}" destId="{001A18D3-F94E-4385-A8DD-7A97AA068510}" srcOrd="0" destOrd="0" presId="urn:microsoft.com/office/officeart/2005/8/layout/vList3"/>
    <dgm:cxn modelId="{D9E21FEB-56F5-44B0-A1FD-F38B5591EFFB}" type="presParOf" srcId="{AFDD1F5D-58DA-4FEE-8ED3-70F1E211DD6E}" destId="{B539A06A-EAB9-4A3E-A7CF-F0C9075764E9}" srcOrd="1" destOrd="0" presId="urn:microsoft.com/office/officeart/2005/8/layout/vList3"/>
    <dgm:cxn modelId="{216CF820-4A8E-4730-9205-475E4B86DC0B}" type="presParOf" srcId="{362AAEBA-CA86-4202-AF32-BB58E07CDA31}" destId="{094DE1E9-1515-47F6-9BF6-53BAF842FA74}" srcOrd="7" destOrd="0" presId="urn:microsoft.com/office/officeart/2005/8/layout/vList3"/>
    <dgm:cxn modelId="{8D216BB2-D379-4D02-B56F-57B71AB68419}" type="presParOf" srcId="{362AAEBA-CA86-4202-AF32-BB58E07CDA31}" destId="{F15767A0-88CF-4368-A6D3-898C4B43849F}" srcOrd="8" destOrd="0" presId="urn:microsoft.com/office/officeart/2005/8/layout/vList3"/>
    <dgm:cxn modelId="{5E4E85E8-8B70-491B-9C6B-ACC15E939134}" type="presParOf" srcId="{F15767A0-88CF-4368-A6D3-898C4B43849F}" destId="{43049D8F-AD96-48B3-83CC-FBBD95D6F1B0}" srcOrd="0" destOrd="0" presId="urn:microsoft.com/office/officeart/2005/8/layout/vList3"/>
    <dgm:cxn modelId="{2C34CBC3-2463-4B07-8EC9-83F276E3FC13}" type="presParOf" srcId="{F15767A0-88CF-4368-A6D3-898C4B43849F}" destId="{C8F391F2-8093-49BB-AA4F-04EFF80717FC}" srcOrd="1" destOrd="0" presId="urn:microsoft.com/office/officeart/2005/8/layout/vList3"/>
    <dgm:cxn modelId="{6F187112-A8E9-471B-95F9-0D8172F4D373}" type="presParOf" srcId="{362AAEBA-CA86-4202-AF32-BB58E07CDA31}" destId="{CB4F0622-C5F4-4E9F-A1F6-854E4E0C3006}" srcOrd="9" destOrd="0" presId="urn:microsoft.com/office/officeart/2005/8/layout/vList3"/>
    <dgm:cxn modelId="{8161FA28-2C19-4434-86EF-6947526531D1}" type="presParOf" srcId="{362AAEBA-CA86-4202-AF32-BB58E07CDA31}" destId="{49C6B66C-E58D-4BFA-B36F-01DB87D318BE}" srcOrd="10" destOrd="0" presId="urn:microsoft.com/office/officeart/2005/8/layout/vList3"/>
    <dgm:cxn modelId="{304FDEBC-C217-494B-8509-8A9D864FA438}" type="presParOf" srcId="{49C6B66C-E58D-4BFA-B36F-01DB87D318BE}" destId="{854B17D5-C918-4C43-A634-608D9CF60634}" srcOrd="0" destOrd="0" presId="urn:microsoft.com/office/officeart/2005/8/layout/vList3"/>
    <dgm:cxn modelId="{B2D88BF2-717B-4BAE-9376-1662B0535B38}" type="presParOf" srcId="{49C6B66C-E58D-4BFA-B36F-01DB87D318BE}" destId="{8E3012B6-6E6E-4951-8918-01C0BD5676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7322C2-5EA3-41BE-8E39-2E01831C885D}" type="doc">
      <dgm:prSet loTypeId="urn:microsoft.com/office/officeart/2005/8/layout/hList9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i-FI"/>
        </a:p>
      </dgm:t>
    </dgm:pt>
    <dgm:pt modelId="{E6E164A0-6EDB-4088-840D-16005B577AE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400" b="1" dirty="0" err="1"/>
            <a:t>Probability</a:t>
          </a:r>
          <a:r>
            <a:rPr lang="fi-FI" sz="1400" b="1" dirty="0"/>
            <a:t> </a:t>
          </a:r>
          <a:r>
            <a:rPr lang="fi-FI" sz="1400" b="1" dirty="0" err="1"/>
            <a:t>sampling</a:t>
          </a:r>
          <a:endParaRPr lang="fi-FI" sz="1400" b="1" dirty="0"/>
        </a:p>
      </dgm:t>
    </dgm:pt>
    <dgm:pt modelId="{4DD185CE-59C1-43A0-99AE-7E0216155CDB}" type="parTrans" cxnId="{F8824429-6E09-4E31-9089-C84FB0737B91}">
      <dgm:prSet/>
      <dgm:spPr/>
      <dgm:t>
        <a:bodyPr/>
        <a:lstStyle/>
        <a:p>
          <a:endParaRPr lang="fi-FI"/>
        </a:p>
      </dgm:t>
    </dgm:pt>
    <dgm:pt modelId="{2643AFE7-9D3F-4E5A-877D-08BCE8D68B4A}" type="sibTrans" cxnId="{F8824429-6E09-4E31-9089-C84FB0737B91}">
      <dgm:prSet/>
      <dgm:spPr/>
      <dgm:t>
        <a:bodyPr/>
        <a:lstStyle/>
        <a:p>
          <a:endParaRPr lang="fi-FI"/>
        </a:p>
      </dgm:t>
    </dgm:pt>
    <dgm:pt modelId="{EC8830A6-6945-41EA-9BF2-DF56220652C9}">
      <dgm:prSet phldrT="[Text]"/>
      <dgm:spPr/>
      <dgm:t>
        <a:bodyPr/>
        <a:lstStyle/>
        <a:p>
          <a:r>
            <a:rPr lang="en-US" dirty="0"/>
            <a:t>random selection of elements from the population</a:t>
          </a:r>
          <a:endParaRPr lang="fi-FI" dirty="0"/>
        </a:p>
      </dgm:t>
    </dgm:pt>
    <dgm:pt modelId="{479B47DF-8849-4B39-A78D-F6539CB1FEA1}" type="parTrans" cxnId="{13AF97DC-6677-4D1F-B94C-EB418F0D68F2}">
      <dgm:prSet/>
      <dgm:spPr/>
      <dgm:t>
        <a:bodyPr/>
        <a:lstStyle/>
        <a:p>
          <a:endParaRPr lang="fi-FI"/>
        </a:p>
      </dgm:t>
    </dgm:pt>
    <dgm:pt modelId="{BB15B533-2525-4FA0-B5B0-3AB3A2F93B48}" type="sibTrans" cxnId="{13AF97DC-6677-4D1F-B94C-EB418F0D68F2}">
      <dgm:prSet/>
      <dgm:spPr/>
      <dgm:t>
        <a:bodyPr/>
        <a:lstStyle/>
        <a:p>
          <a:endParaRPr lang="fi-FI"/>
        </a:p>
      </dgm:t>
    </dgm:pt>
    <dgm:pt modelId="{5D67404B-0757-4264-9253-A0166FF28857}">
      <dgm:prSet phldrT="[Text]"/>
      <dgm:spPr/>
      <dgm:t>
        <a:bodyPr/>
        <a:lstStyle/>
        <a:p>
          <a:r>
            <a:rPr lang="en-US" dirty="0"/>
            <a:t>each element of the population has an equal and independent chance of being included in the sample. </a:t>
          </a:r>
          <a:endParaRPr lang="fi-FI" dirty="0"/>
        </a:p>
      </dgm:t>
    </dgm:pt>
    <dgm:pt modelId="{CBB9BD3E-4408-4E89-8A7F-45BECA1709AA}" type="parTrans" cxnId="{09531D5E-8DFC-46E5-BE8B-A5B3AA34AF05}">
      <dgm:prSet/>
      <dgm:spPr/>
      <dgm:t>
        <a:bodyPr/>
        <a:lstStyle/>
        <a:p>
          <a:endParaRPr lang="fi-FI"/>
        </a:p>
      </dgm:t>
    </dgm:pt>
    <dgm:pt modelId="{B4C20857-6DED-4CDA-B313-CBD06ED71521}" type="sibTrans" cxnId="{09531D5E-8DFC-46E5-BE8B-A5B3AA34AF05}">
      <dgm:prSet/>
      <dgm:spPr/>
      <dgm:t>
        <a:bodyPr/>
        <a:lstStyle/>
        <a:p>
          <a:endParaRPr lang="fi-FI"/>
        </a:p>
      </dgm:t>
    </dgm:pt>
    <dgm:pt modelId="{C609DC20-2650-44D4-8F0F-4F416405ACE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b="1" dirty="0"/>
            <a:t>Non-</a:t>
          </a:r>
          <a:r>
            <a:rPr lang="fi-FI" b="1" dirty="0" err="1"/>
            <a:t>probability</a:t>
          </a:r>
          <a:r>
            <a:rPr lang="fi-FI" b="1" dirty="0"/>
            <a:t> </a:t>
          </a:r>
          <a:r>
            <a:rPr lang="fi-FI" b="1" dirty="0" err="1"/>
            <a:t>sampling</a:t>
          </a:r>
          <a:endParaRPr lang="fi-FI" b="1" dirty="0"/>
        </a:p>
      </dgm:t>
    </dgm:pt>
    <dgm:pt modelId="{E7202595-71E0-4419-B59F-F7D4A3F50428}" type="parTrans" cxnId="{0F745432-C500-42F2-9E87-86642252D482}">
      <dgm:prSet/>
      <dgm:spPr/>
      <dgm:t>
        <a:bodyPr/>
        <a:lstStyle/>
        <a:p>
          <a:endParaRPr lang="fi-FI"/>
        </a:p>
      </dgm:t>
    </dgm:pt>
    <dgm:pt modelId="{EEEF627B-C871-4EEF-854A-7A7960F5F0A3}" type="sibTrans" cxnId="{0F745432-C500-42F2-9E87-86642252D482}">
      <dgm:prSet/>
      <dgm:spPr/>
      <dgm:t>
        <a:bodyPr/>
        <a:lstStyle/>
        <a:p>
          <a:endParaRPr lang="fi-FI"/>
        </a:p>
      </dgm:t>
    </dgm:pt>
    <dgm:pt modelId="{CAD122CF-A95A-431B-8FFB-ADDD398A888F}">
      <dgm:prSet phldrT="[Text]"/>
      <dgm:spPr/>
      <dgm:t>
        <a:bodyPr/>
        <a:lstStyle/>
        <a:p>
          <a:r>
            <a:rPr lang="en-US" dirty="0"/>
            <a:t>elements are chosen through non-random methods for inclusion into the research study </a:t>
          </a:r>
          <a:endParaRPr lang="fi-FI" dirty="0"/>
        </a:p>
      </dgm:t>
    </dgm:pt>
    <dgm:pt modelId="{D06DCC89-1A58-47DF-B992-402A2DAE6D11}" type="parTrans" cxnId="{FAA720F3-BB7D-4D1F-8A07-A84C492BDCAC}">
      <dgm:prSet/>
      <dgm:spPr/>
      <dgm:t>
        <a:bodyPr/>
        <a:lstStyle/>
        <a:p>
          <a:endParaRPr lang="fi-FI"/>
        </a:p>
      </dgm:t>
    </dgm:pt>
    <dgm:pt modelId="{F8A6C7C8-25C0-4016-BC14-C338B61347F3}" type="sibTrans" cxnId="{FAA720F3-BB7D-4D1F-8A07-A84C492BDCAC}">
      <dgm:prSet/>
      <dgm:spPr/>
      <dgm:t>
        <a:bodyPr/>
        <a:lstStyle/>
        <a:p>
          <a:endParaRPr lang="fi-FI"/>
        </a:p>
      </dgm:t>
    </dgm:pt>
    <dgm:pt modelId="{7EC13CF4-9F66-4296-82FC-07078EF209B0}">
      <dgm:prSet phldrT="[Text]"/>
      <dgm:spPr/>
      <dgm:t>
        <a:bodyPr/>
        <a:lstStyle/>
        <a:p>
          <a:r>
            <a:rPr lang="en-US" dirty="0"/>
            <a:t>advantages and disadvantages must be considered critically</a:t>
          </a:r>
          <a:endParaRPr lang="fi-FI" dirty="0"/>
        </a:p>
      </dgm:t>
    </dgm:pt>
    <dgm:pt modelId="{A0385F04-8A7B-4CE5-BB4E-1D196E25492E}" type="parTrans" cxnId="{07AEF098-9534-42CA-BF43-5A81F0B2C16E}">
      <dgm:prSet/>
      <dgm:spPr/>
      <dgm:t>
        <a:bodyPr/>
        <a:lstStyle/>
        <a:p>
          <a:endParaRPr lang="fi-FI"/>
        </a:p>
      </dgm:t>
    </dgm:pt>
    <dgm:pt modelId="{23BACD4F-A939-45BB-AB67-343906C7857F}" type="sibTrans" cxnId="{07AEF098-9534-42CA-BF43-5A81F0B2C16E}">
      <dgm:prSet/>
      <dgm:spPr/>
      <dgm:t>
        <a:bodyPr/>
        <a:lstStyle/>
        <a:p>
          <a:endParaRPr lang="fi-FI"/>
        </a:p>
      </dgm:t>
    </dgm:pt>
    <dgm:pt modelId="{D6F51F5D-DBCB-4DBE-B4AD-F16D241BDDC7}">
      <dgm:prSet phldrT="[Text]"/>
      <dgm:spPr/>
      <dgm:t>
        <a:bodyPr/>
        <a:lstStyle/>
        <a:p>
          <a:r>
            <a:rPr lang="en-US" dirty="0"/>
            <a:t>decreases  the  likelihood of selection  bias</a:t>
          </a:r>
          <a:endParaRPr lang="fi-FI" dirty="0"/>
        </a:p>
      </dgm:t>
    </dgm:pt>
    <dgm:pt modelId="{A4D08FDE-2EA3-4F10-89BE-25091A1CE0F3}" type="parTrans" cxnId="{6691A1C0-CBC4-4EFB-8189-A3BD42AA92BC}">
      <dgm:prSet/>
      <dgm:spPr/>
      <dgm:t>
        <a:bodyPr/>
        <a:lstStyle/>
        <a:p>
          <a:endParaRPr lang="fi-FI"/>
        </a:p>
      </dgm:t>
    </dgm:pt>
    <dgm:pt modelId="{06005C6C-CD39-4212-A875-2901FD079415}" type="sibTrans" cxnId="{6691A1C0-CBC4-4EFB-8189-A3BD42AA92BC}">
      <dgm:prSet/>
      <dgm:spPr/>
      <dgm:t>
        <a:bodyPr/>
        <a:lstStyle/>
        <a:p>
          <a:endParaRPr lang="fi-FI"/>
        </a:p>
      </dgm:t>
    </dgm:pt>
    <dgm:pt modelId="{2F5D8499-E6AD-4EB6-B707-109F0DA808CE}">
      <dgm:prSet/>
      <dgm:spPr/>
      <dgm:t>
        <a:bodyPr/>
        <a:lstStyle/>
        <a:p>
          <a:r>
            <a:rPr lang="en-US" dirty="0"/>
            <a:t>minimizes the potential for skewed results.</a:t>
          </a:r>
          <a:endParaRPr lang="fi-FI" dirty="0"/>
        </a:p>
      </dgm:t>
    </dgm:pt>
    <dgm:pt modelId="{114A5775-7C20-4C13-B260-7167DA6B88C1}" type="parTrans" cxnId="{E7A96D42-804E-46F8-B60A-CD2979F8AF8A}">
      <dgm:prSet/>
      <dgm:spPr/>
      <dgm:t>
        <a:bodyPr/>
        <a:lstStyle/>
        <a:p>
          <a:endParaRPr lang="fi-FI"/>
        </a:p>
      </dgm:t>
    </dgm:pt>
    <dgm:pt modelId="{850B7E60-0BEA-48DA-A702-515C987AE431}" type="sibTrans" cxnId="{E7A96D42-804E-46F8-B60A-CD2979F8AF8A}">
      <dgm:prSet/>
      <dgm:spPr/>
      <dgm:t>
        <a:bodyPr/>
        <a:lstStyle/>
        <a:p>
          <a:endParaRPr lang="fi-FI"/>
        </a:p>
      </dgm:t>
    </dgm:pt>
    <dgm:pt modelId="{B43770F5-FB97-4FA0-A96A-A82C70BC0CCF}">
      <dgm:prSet phldrT="[Text]"/>
      <dgm:spPr/>
      <dgm:t>
        <a:bodyPr/>
        <a:lstStyle/>
        <a:p>
          <a:r>
            <a:rPr lang="en-US" dirty="0"/>
            <a:t>research results cannot be gen</a:t>
          </a:r>
          <a:r>
            <a:rPr lang="fi-FI" dirty="0" err="1"/>
            <a:t>eralized</a:t>
          </a:r>
          <a:r>
            <a:rPr lang="fi-FI" dirty="0"/>
            <a:t> to </a:t>
          </a:r>
          <a:r>
            <a:rPr lang="fi-FI" dirty="0" err="1"/>
            <a:t>entire</a:t>
          </a:r>
          <a:r>
            <a:rPr lang="fi-FI" dirty="0"/>
            <a:t> </a:t>
          </a:r>
          <a:r>
            <a:rPr lang="fi-FI" dirty="0" err="1"/>
            <a:t>populations</a:t>
          </a:r>
          <a:r>
            <a:rPr lang="fi-FI" dirty="0"/>
            <a:t> </a:t>
          </a:r>
        </a:p>
      </dgm:t>
    </dgm:pt>
    <dgm:pt modelId="{97F89364-4C81-49E9-9BA5-6B434DB8136B}" type="parTrans" cxnId="{54312413-59B9-47B2-94FF-19B2D5169D7A}">
      <dgm:prSet/>
      <dgm:spPr/>
      <dgm:t>
        <a:bodyPr/>
        <a:lstStyle/>
        <a:p>
          <a:endParaRPr lang="fi-FI"/>
        </a:p>
      </dgm:t>
    </dgm:pt>
    <dgm:pt modelId="{EFA6EA40-8A83-4931-B619-EAA17CB7BBC6}" type="sibTrans" cxnId="{54312413-59B9-47B2-94FF-19B2D5169D7A}">
      <dgm:prSet/>
      <dgm:spPr/>
      <dgm:t>
        <a:bodyPr/>
        <a:lstStyle/>
        <a:p>
          <a:endParaRPr lang="fi-FI"/>
        </a:p>
      </dgm:t>
    </dgm:pt>
    <dgm:pt modelId="{36C23DAC-F766-480A-AD7E-0451A78E91AF}" type="pres">
      <dgm:prSet presAssocID="{F07322C2-5EA3-41BE-8E39-2E01831C885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lt-LT"/>
        </a:p>
      </dgm:t>
    </dgm:pt>
    <dgm:pt modelId="{5FCBD258-5ED5-4DCD-BD38-97D7E0B6B929}" type="pres">
      <dgm:prSet presAssocID="{E6E164A0-6EDB-4088-840D-16005B577AEC}" presName="posSpace" presStyleCnt="0"/>
      <dgm:spPr/>
    </dgm:pt>
    <dgm:pt modelId="{B3052762-E529-4917-8DD1-938F7105583C}" type="pres">
      <dgm:prSet presAssocID="{E6E164A0-6EDB-4088-840D-16005B577AEC}" presName="vertFlow" presStyleCnt="0"/>
      <dgm:spPr/>
    </dgm:pt>
    <dgm:pt modelId="{AB0094A3-6188-4883-8735-573323543FE3}" type="pres">
      <dgm:prSet presAssocID="{E6E164A0-6EDB-4088-840D-16005B577AEC}" presName="topSpace" presStyleCnt="0"/>
      <dgm:spPr/>
    </dgm:pt>
    <dgm:pt modelId="{C02E11BA-1E11-46DD-8899-573E7A81AAE8}" type="pres">
      <dgm:prSet presAssocID="{E6E164A0-6EDB-4088-840D-16005B577AEC}" presName="firstComp" presStyleCnt="0"/>
      <dgm:spPr/>
    </dgm:pt>
    <dgm:pt modelId="{1653170B-7D45-4620-B7ED-19CCCC4C269D}" type="pres">
      <dgm:prSet presAssocID="{E6E164A0-6EDB-4088-840D-16005B577AEC}" presName="firstChild" presStyleLbl="bgAccFollowNode1" presStyleIdx="0" presStyleCnt="7"/>
      <dgm:spPr/>
      <dgm:t>
        <a:bodyPr/>
        <a:lstStyle/>
        <a:p>
          <a:endParaRPr lang="lt-LT"/>
        </a:p>
      </dgm:t>
    </dgm:pt>
    <dgm:pt modelId="{C232528F-B724-489E-8256-B9D163994C0A}" type="pres">
      <dgm:prSet presAssocID="{E6E164A0-6EDB-4088-840D-16005B577AEC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21C2280-376A-4674-8C76-7764DA31FD9F}" type="pres">
      <dgm:prSet presAssocID="{5D67404B-0757-4264-9253-A0166FF28857}" presName="comp" presStyleCnt="0"/>
      <dgm:spPr/>
    </dgm:pt>
    <dgm:pt modelId="{8696E0F6-DE8E-4EB5-B5A9-7887DCF3874D}" type="pres">
      <dgm:prSet presAssocID="{5D67404B-0757-4264-9253-A0166FF28857}" presName="child" presStyleLbl="bgAccFollowNode1" presStyleIdx="1" presStyleCnt="7"/>
      <dgm:spPr/>
      <dgm:t>
        <a:bodyPr/>
        <a:lstStyle/>
        <a:p>
          <a:endParaRPr lang="lt-LT"/>
        </a:p>
      </dgm:t>
    </dgm:pt>
    <dgm:pt modelId="{1F5FC4DF-5C41-4B9E-9695-B108CA45122E}" type="pres">
      <dgm:prSet presAssocID="{5D67404B-0757-4264-9253-A0166FF28857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54E44EF-72BA-4355-AC4A-FC59A1B0FF81}" type="pres">
      <dgm:prSet presAssocID="{D6F51F5D-DBCB-4DBE-B4AD-F16D241BDDC7}" presName="comp" presStyleCnt="0"/>
      <dgm:spPr/>
    </dgm:pt>
    <dgm:pt modelId="{90CC1564-42DF-4177-91B2-D8D2567C1162}" type="pres">
      <dgm:prSet presAssocID="{D6F51F5D-DBCB-4DBE-B4AD-F16D241BDDC7}" presName="child" presStyleLbl="bgAccFollowNode1" presStyleIdx="2" presStyleCnt="7"/>
      <dgm:spPr/>
      <dgm:t>
        <a:bodyPr/>
        <a:lstStyle/>
        <a:p>
          <a:endParaRPr lang="lt-LT"/>
        </a:p>
      </dgm:t>
    </dgm:pt>
    <dgm:pt modelId="{916A39D5-8CF8-4EED-807F-238DF3BD71BE}" type="pres">
      <dgm:prSet presAssocID="{D6F51F5D-DBCB-4DBE-B4AD-F16D241BDDC7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79E7C06-25F2-40FE-9AC3-2E608ABF5DC0}" type="pres">
      <dgm:prSet presAssocID="{2F5D8499-E6AD-4EB6-B707-109F0DA808CE}" presName="comp" presStyleCnt="0"/>
      <dgm:spPr/>
    </dgm:pt>
    <dgm:pt modelId="{CCC1DB21-424A-47D3-9785-C0D45642A35C}" type="pres">
      <dgm:prSet presAssocID="{2F5D8499-E6AD-4EB6-B707-109F0DA808CE}" presName="child" presStyleLbl="bgAccFollowNode1" presStyleIdx="3" presStyleCnt="7"/>
      <dgm:spPr/>
      <dgm:t>
        <a:bodyPr/>
        <a:lstStyle/>
        <a:p>
          <a:endParaRPr lang="lt-LT"/>
        </a:p>
      </dgm:t>
    </dgm:pt>
    <dgm:pt modelId="{D0FA93C6-2300-4BCE-86CD-84A4572C3CC8}" type="pres">
      <dgm:prSet presAssocID="{2F5D8499-E6AD-4EB6-B707-109F0DA808CE}" presName="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47D3B05-2766-43EF-BDE5-9EA626593277}" type="pres">
      <dgm:prSet presAssocID="{E6E164A0-6EDB-4088-840D-16005B577AEC}" presName="negSpace" presStyleCnt="0"/>
      <dgm:spPr/>
    </dgm:pt>
    <dgm:pt modelId="{42981E30-9BF2-4697-8F58-C5D4D9F11EDE}" type="pres">
      <dgm:prSet presAssocID="{E6E164A0-6EDB-4088-840D-16005B577AEC}" presName="circle" presStyleLbl="node1" presStyleIdx="0" presStyleCnt="2"/>
      <dgm:spPr/>
      <dgm:t>
        <a:bodyPr/>
        <a:lstStyle/>
        <a:p>
          <a:endParaRPr lang="lt-LT"/>
        </a:p>
      </dgm:t>
    </dgm:pt>
    <dgm:pt modelId="{5C4BA472-F8D7-453B-A01F-E39A96865656}" type="pres">
      <dgm:prSet presAssocID="{2643AFE7-9D3F-4E5A-877D-08BCE8D68B4A}" presName="transSpace" presStyleCnt="0"/>
      <dgm:spPr/>
    </dgm:pt>
    <dgm:pt modelId="{B4F88EFB-DA8F-4529-9E83-822797D98114}" type="pres">
      <dgm:prSet presAssocID="{C609DC20-2650-44D4-8F0F-4F416405ACEE}" presName="posSpace" presStyleCnt="0"/>
      <dgm:spPr/>
    </dgm:pt>
    <dgm:pt modelId="{8EABE200-76F4-4920-AACE-0C378529404C}" type="pres">
      <dgm:prSet presAssocID="{C609DC20-2650-44D4-8F0F-4F416405ACEE}" presName="vertFlow" presStyleCnt="0"/>
      <dgm:spPr/>
    </dgm:pt>
    <dgm:pt modelId="{3C597D61-AB15-40E2-801A-A6E561B77B78}" type="pres">
      <dgm:prSet presAssocID="{C609DC20-2650-44D4-8F0F-4F416405ACEE}" presName="topSpace" presStyleCnt="0"/>
      <dgm:spPr/>
    </dgm:pt>
    <dgm:pt modelId="{47C85902-5D48-4E39-AB49-1140F98972EE}" type="pres">
      <dgm:prSet presAssocID="{C609DC20-2650-44D4-8F0F-4F416405ACEE}" presName="firstComp" presStyleCnt="0"/>
      <dgm:spPr/>
    </dgm:pt>
    <dgm:pt modelId="{6F4A2565-63F8-4377-B9AF-91CDECCE150B}" type="pres">
      <dgm:prSet presAssocID="{C609DC20-2650-44D4-8F0F-4F416405ACEE}" presName="firstChild" presStyleLbl="bgAccFollowNode1" presStyleIdx="4" presStyleCnt="7"/>
      <dgm:spPr/>
      <dgm:t>
        <a:bodyPr/>
        <a:lstStyle/>
        <a:p>
          <a:endParaRPr lang="lt-LT"/>
        </a:p>
      </dgm:t>
    </dgm:pt>
    <dgm:pt modelId="{33DF85E3-9AE6-488B-91B0-03E2B94539D0}" type="pres">
      <dgm:prSet presAssocID="{C609DC20-2650-44D4-8F0F-4F416405ACEE}" presName="first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6A95467-0776-444E-AAC0-9D3D5D4384A8}" type="pres">
      <dgm:prSet presAssocID="{B43770F5-FB97-4FA0-A96A-A82C70BC0CCF}" presName="comp" presStyleCnt="0"/>
      <dgm:spPr/>
    </dgm:pt>
    <dgm:pt modelId="{CD7E576F-D1AE-4CFF-B075-1DFB1EF4019A}" type="pres">
      <dgm:prSet presAssocID="{B43770F5-FB97-4FA0-A96A-A82C70BC0CCF}" presName="child" presStyleLbl="bgAccFollowNode1" presStyleIdx="5" presStyleCnt="7"/>
      <dgm:spPr/>
      <dgm:t>
        <a:bodyPr/>
        <a:lstStyle/>
        <a:p>
          <a:endParaRPr lang="lt-LT"/>
        </a:p>
      </dgm:t>
    </dgm:pt>
    <dgm:pt modelId="{E8A037AF-F3D9-41B5-BF3F-879AA548D2FD}" type="pres">
      <dgm:prSet presAssocID="{B43770F5-FB97-4FA0-A96A-A82C70BC0CCF}" presName="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FDD4E77-E41A-464E-A74D-00CD2C25F6DF}" type="pres">
      <dgm:prSet presAssocID="{7EC13CF4-9F66-4296-82FC-07078EF209B0}" presName="comp" presStyleCnt="0"/>
      <dgm:spPr/>
    </dgm:pt>
    <dgm:pt modelId="{E41AA811-F35A-4623-9E59-4AB17A4452F9}" type="pres">
      <dgm:prSet presAssocID="{7EC13CF4-9F66-4296-82FC-07078EF209B0}" presName="child" presStyleLbl="bgAccFollowNode1" presStyleIdx="6" presStyleCnt="7"/>
      <dgm:spPr/>
      <dgm:t>
        <a:bodyPr/>
        <a:lstStyle/>
        <a:p>
          <a:endParaRPr lang="lt-LT"/>
        </a:p>
      </dgm:t>
    </dgm:pt>
    <dgm:pt modelId="{440D9FB1-0AA3-4677-9274-7204A2BA70D1}" type="pres">
      <dgm:prSet presAssocID="{7EC13CF4-9F66-4296-82FC-07078EF209B0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82FB9CC-53E9-4664-98D7-347FE3E31CC7}" type="pres">
      <dgm:prSet presAssocID="{C609DC20-2650-44D4-8F0F-4F416405ACEE}" presName="negSpace" presStyleCnt="0"/>
      <dgm:spPr/>
    </dgm:pt>
    <dgm:pt modelId="{5BEE925C-1A35-4ED9-B460-4F3901365251}" type="pres">
      <dgm:prSet presAssocID="{C609DC20-2650-44D4-8F0F-4F416405ACEE}" presName="circle" presStyleLbl="node1" presStyleIdx="1" presStyleCnt="2"/>
      <dgm:spPr/>
      <dgm:t>
        <a:bodyPr/>
        <a:lstStyle/>
        <a:p>
          <a:endParaRPr lang="lt-LT"/>
        </a:p>
      </dgm:t>
    </dgm:pt>
  </dgm:ptLst>
  <dgm:cxnLst>
    <dgm:cxn modelId="{0FB31D2E-D9B4-4107-9347-8EC28FD88918}" type="presOf" srcId="{2F5D8499-E6AD-4EB6-B707-109F0DA808CE}" destId="{D0FA93C6-2300-4BCE-86CD-84A4572C3CC8}" srcOrd="1" destOrd="0" presId="urn:microsoft.com/office/officeart/2005/8/layout/hList9"/>
    <dgm:cxn modelId="{2CB4A87E-48E9-4610-9520-50F8435C2967}" type="presOf" srcId="{B43770F5-FB97-4FA0-A96A-A82C70BC0CCF}" destId="{E8A037AF-F3D9-41B5-BF3F-879AA548D2FD}" srcOrd="1" destOrd="0" presId="urn:microsoft.com/office/officeart/2005/8/layout/hList9"/>
    <dgm:cxn modelId="{FAA720F3-BB7D-4D1F-8A07-A84C492BDCAC}" srcId="{C609DC20-2650-44D4-8F0F-4F416405ACEE}" destId="{CAD122CF-A95A-431B-8FFB-ADDD398A888F}" srcOrd="0" destOrd="0" parTransId="{D06DCC89-1A58-47DF-B992-402A2DAE6D11}" sibTransId="{F8A6C7C8-25C0-4016-BC14-C338B61347F3}"/>
    <dgm:cxn modelId="{C358380B-1620-410B-A1F3-77B23ACC347D}" type="presOf" srcId="{EC8830A6-6945-41EA-9BF2-DF56220652C9}" destId="{1653170B-7D45-4620-B7ED-19CCCC4C269D}" srcOrd="0" destOrd="0" presId="urn:microsoft.com/office/officeart/2005/8/layout/hList9"/>
    <dgm:cxn modelId="{14942F0F-9A45-4BC1-977C-0E617FAA5EE3}" type="presOf" srcId="{E6E164A0-6EDB-4088-840D-16005B577AEC}" destId="{42981E30-9BF2-4697-8F58-C5D4D9F11EDE}" srcOrd="0" destOrd="0" presId="urn:microsoft.com/office/officeart/2005/8/layout/hList9"/>
    <dgm:cxn modelId="{D03B590A-1F55-4362-B5AF-A624FB4B26C0}" type="presOf" srcId="{7EC13CF4-9F66-4296-82FC-07078EF209B0}" destId="{440D9FB1-0AA3-4677-9274-7204A2BA70D1}" srcOrd="1" destOrd="0" presId="urn:microsoft.com/office/officeart/2005/8/layout/hList9"/>
    <dgm:cxn modelId="{13AF97DC-6677-4D1F-B94C-EB418F0D68F2}" srcId="{E6E164A0-6EDB-4088-840D-16005B577AEC}" destId="{EC8830A6-6945-41EA-9BF2-DF56220652C9}" srcOrd="0" destOrd="0" parTransId="{479B47DF-8849-4B39-A78D-F6539CB1FEA1}" sibTransId="{BB15B533-2525-4FA0-B5B0-3AB3A2F93B48}"/>
    <dgm:cxn modelId="{29F34EF8-C6D4-4D7B-AE01-74B73E5CFB0F}" type="presOf" srcId="{5D67404B-0757-4264-9253-A0166FF28857}" destId="{1F5FC4DF-5C41-4B9E-9695-B108CA45122E}" srcOrd="1" destOrd="0" presId="urn:microsoft.com/office/officeart/2005/8/layout/hList9"/>
    <dgm:cxn modelId="{E224471B-C6F7-4DA5-A203-C1F14CD7B965}" type="presOf" srcId="{7EC13CF4-9F66-4296-82FC-07078EF209B0}" destId="{E41AA811-F35A-4623-9E59-4AB17A4452F9}" srcOrd="0" destOrd="0" presId="urn:microsoft.com/office/officeart/2005/8/layout/hList9"/>
    <dgm:cxn modelId="{07AEF098-9534-42CA-BF43-5A81F0B2C16E}" srcId="{C609DC20-2650-44D4-8F0F-4F416405ACEE}" destId="{7EC13CF4-9F66-4296-82FC-07078EF209B0}" srcOrd="2" destOrd="0" parTransId="{A0385F04-8A7B-4CE5-BB4E-1D196E25492E}" sibTransId="{23BACD4F-A939-45BB-AB67-343906C7857F}"/>
    <dgm:cxn modelId="{CF49A40A-35FA-4865-85A3-CF47581ED50D}" type="presOf" srcId="{F07322C2-5EA3-41BE-8E39-2E01831C885D}" destId="{36C23DAC-F766-480A-AD7E-0451A78E91AF}" srcOrd="0" destOrd="0" presId="urn:microsoft.com/office/officeart/2005/8/layout/hList9"/>
    <dgm:cxn modelId="{6691A1C0-CBC4-4EFB-8189-A3BD42AA92BC}" srcId="{E6E164A0-6EDB-4088-840D-16005B577AEC}" destId="{D6F51F5D-DBCB-4DBE-B4AD-F16D241BDDC7}" srcOrd="2" destOrd="0" parTransId="{A4D08FDE-2EA3-4F10-89BE-25091A1CE0F3}" sibTransId="{06005C6C-CD39-4212-A875-2901FD079415}"/>
    <dgm:cxn modelId="{4C2B83F5-9562-4693-BCB0-472EC145C973}" type="presOf" srcId="{5D67404B-0757-4264-9253-A0166FF28857}" destId="{8696E0F6-DE8E-4EB5-B5A9-7887DCF3874D}" srcOrd="0" destOrd="0" presId="urn:microsoft.com/office/officeart/2005/8/layout/hList9"/>
    <dgm:cxn modelId="{CBB289F0-8981-491C-BE34-EAA4C743F653}" type="presOf" srcId="{C609DC20-2650-44D4-8F0F-4F416405ACEE}" destId="{5BEE925C-1A35-4ED9-B460-4F3901365251}" srcOrd="0" destOrd="0" presId="urn:microsoft.com/office/officeart/2005/8/layout/hList9"/>
    <dgm:cxn modelId="{BF571296-0269-4CFC-A672-6C981F3309CA}" type="presOf" srcId="{D6F51F5D-DBCB-4DBE-B4AD-F16D241BDDC7}" destId="{916A39D5-8CF8-4EED-807F-238DF3BD71BE}" srcOrd="1" destOrd="0" presId="urn:microsoft.com/office/officeart/2005/8/layout/hList9"/>
    <dgm:cxn modelId="{0F745432-C500-42F2-9E87-86642252D482}" srcId="{F07322C2-5EA3-41BE-8E39-2E01831C885D}" destId="{C609DC20-2650-44D4-8F0F-4F416405ACEE}" srcOrd="1" destOrd="0" parTransId="{E7202595-71E0-4419-B59F-F7D4A3F50428}" sibTransId="{EEEF627B-C871-4EEF-854A-7A7960F5F0A3}"/>
    <dgm:cxn modelId="{09531D5E-8DFC-46E5-BE8B-A5B3AA34AF05}" srcId="{E6E164A0-6EDB-4088-840D-16005B577AEC}" destId="{5D67404B-0757-4264-9253-A0166FF28857}" srcOrd="1" destOrd="0" parTransId="{CBB9BD3E-4408-4E89-8A7F-45BECA1709AA}" sibTransId="{B4C20857-6DED-4CDA-B313-CBD06ED71521}"/>
    <dgm:cxn modelId="{54312413-59B9-47B2-94FF-19B2D5169D7A}" srcId="{C609DC20-2650-44D4-8F0F-4F416405ACEE}" destId="{B43770F5-FB97-4FA0-A96A-A82C70BC0CCF}" srcOrd="1" destOrd="0" parTransId="{97F89364-4C81-49E9-9BA5-6B434DB8136B}" sibTransId="{EFA6EA40-8A83-4931-B619-EAA17CB7BBC6}"/>
    <dgm:cxn modelId="{E7A96D42-804E-46F8-B60A-CD2979F8AF8A}" srcId="{E6E164A0-6EDB-4088-840D-16005B577AEC}" destId="{2F5D8499-E6AD-4EB6-B707-109F0DA808CE}" srcOrd="3" destOrd="0" parTransId="{114A5775-7C20-4C13-B260-7167DA6B88C1}" sibTransId="{850B7E60-0BEA-48DA-A702-515C987AE431}"/>
    <dgm:cxn modelId="{71363788-80B3-4FB4-8FDE-5DD447C4CC19}" type="presOf" srcId="{D6F51F5D-DBCB-4DBE-B4AD-F16D241BDDC7}" destId="{90CC1564-42DF-4177-91B2-D8D2567C1162}" srcOrd="0" destOrd="0" presId="urn:microsoft.com/office/officeart/2005/8/layout/hList9"/>
    <dgm:cxn modelId="{CF71DBA5-B0FD-485A-93B4-61E1F24A22DD}" type="presOf" srcId="{B43770F5-FB97-4FA0-A96A-A82C70BC0CCF}" destId="{CD7E576F-D1AE-4CFF-B075-1DFB1EF4019A}" srcOrd="0" destOrd="0" presId="urn:microsoft.com/office/officeart/2005/8/layout/hList9"/>
    <dgm:cxn modelId="{F8824429-6E09-4E31-9089-C84FB0737B91}" srcId="{F07322C2-5EA3-41BE-8E39-2E01831C885D}" destId="{E6E164A0-6EDB-4088-840D-16005B577AEC}" srcOrd="0" destOrd="0" parTransId="{4DD185CE-59C1-43A0-99AE-7E0216155CDB}" sibTransId="{2643AFE7-9D3F-4E5A-877D-08BCE8D68B4A}"/>
    <dgm:cxn modelId="{88941EA5-1C57-4F60-AC0B-9764A1C53ABA}" type="presOf" srcId="{CAD122CF-A95A-431B-8FFB-ADDD398A888F}" destId="{33DF85E3-9AE6-488B-91B0-03E2B94539D0}" srcOrd="1" destOrd="0" presId="urn:microsoft.com/office/officeart/2005/8/layout/hList9"/>
    <dgm:cxn modelId="{EEA84EE0-4EEB-4E2D-9354-55A2E16968CA}" type="presOf" srcId="{CAD122CF-A95A-431B-8FFB-ADDD398A888F}" destId="{6F4A2565-63F8-4377-B9AF-91CDECCE150B}" srcOrd="0" destOrd="0" presId="urn:microsoft.com/office/officeart/2005/8/layout/hList9"/>
    <dgm:cxn modelId="{2708E859-6C15-44F0-82FF-19BBD7F46940}" type="presOf" srcId="{2F5D8499-E6AD-4EB6-B707-109F0DA808CE}" destId="{CCC1DB21-424A-47D3-9785-C0D45642A35C}" srcOrd="0" destOrd="0" presId="urn:microsoft.com/office/officeart/2005/8/layout/hList9"/>
    <dgm:cxn modelId="{3F0DEB74-51CD-495E-94D2-10474C3A8E68}" type="presOf" srcId="{EC8830A6-6945-41EA-9BF2-DF56220652C9}" destId="{C232528F-B724-489E-8256-B9D163994C0A}" srcOrd="1" destOrd="0" presId="urn:microsoft.com/office/officeart/2005/8/layout/hList9"/>
    <dgm:cxn modelId="{358AEC78-53CB-4698-BF0F-90EBF42683EF}" type="presParOf" srcId="{36C23DAC-F766-480A-AD7E-0451A78E91AF}" destId="{5FCBD258-5ED5-4DCD-BD38-97D7E0B6B929}" srcOrd="0" destOrd="0" presId="urn:microsoft.com/office/officeart/2005/8/layout/hList9"/>
    <dgm:cxn modelId="{969755E6-BB2B-4F0C-8B26-0A2937FBC6B3}" type="presParOf" srcId="{36C23DAC-F766-480A-AD7E-0451A78E91AF}" destId="{B3052762-E529-4917-8DD1-938F7105583C}" srcOrd="1" destOrd="0" presId="urn:microsoft.com/office/officeart/2005/8/layout/hList9"/>
    <dgm:cxn modelId="{4DF5AAFD-9C14-4F5B-A7C7-F0B4E9723FAC}" type="presParOf" srcId="{B3052762-E529-4917-8DD1-938F7105583C}" destId="{AB0094A3-6188-4883-8735-573323543FE3}" srcOrd="0" destOrd="0" presId="urn:microsoft.com/office/officeart/2005/8/layout/hList9"/>
    <dgm:cxn modelId="{08613FB3-28B6-4B4A-939C-AFE50E9EF23C}" type="presParOf" srcId="{B3052762-E529-4917-8DD1-938F7105583C}" destId="{C02E11BA-1E11-46DD-8899-573E7A81AAE8}" srcOrd="1" destOrd="0" presId="urn:microsoft.com/office/officeart/2005/8/layout/hList9"/>
    <dgm:cxn modelId="{7F1E3B89-22D2-4909-AB52-71FF69DCDFB0}" type="presParOf" srcId="{C02E11BA-1E11-46DD-8899-573E7A81AAE8}" destId="{1653170B-7D45-4620-B7ED-19CCCC4C269D}" srcOrd="0" destOrd="0" presId="urn:microsoft.com/office/officeart/2005/8/layout/hList9"/>
    <dgm:cxn modelId="{98047011-2163-47AC-B249-EC0E78C1FE2E}" type="presParOf" srcId="{C02E11BA-1E11-46DD-8899-573E7A81AAE8}" destId="{C232528F-B724-489E-8256-B9D163994C0A}" srcOrd="1" destOrd="0" presId="urn:microsoft.com/office/officeart/2005/8/layout/hList9"/>
    <dgm:cxn modelId="{2A765910-8408-4029-A275-CFAD12A76E23}" type="presParOf" srcId="{B3052762-E529-4917-8DD1-938F7105583C}" destId="{A21C2280-376A-4674-8C76-7764DA31FD9F}" srcOrd="2" destOrd="0" presId="urn:microsoft.com/office/officeart/2005/8/layout/hList9"/>
    <dgm:cxn modelId="{30DB1D8F-9670-4B46-AAD4-92CB84AE4A7E}" type="presParOf" srcId="{A21C2280-376A-4674-8C76-7764DA31FD9F}" destId="{8696E0F6-DE8E-4EB5-B5A9-7887DCF3874D}" srcOrd="0" destOrd="0" presId="urn:microsoft.com/office/officeart/2005/8/layout/hList9"/>
    <dgm:cxn modelId="{2DD0F7DD-CD9C-43F5-AF29-BC16AAA758AD}" type="presParOf" srcId="{A21C2280-376A-4674-8C76-7764DA31FD9F}" destId="{1F5FC4DF-5C41-4B9E-9695-B108CA45122E}" srcOrd="1" destOrd="0" presId="urn:microsoft.com/office/officeart/2005/8/layout/hList9"/>
    <dgm:cxn modelId="{AAB7C023-70F9-4C29-AF11-E15AF7F1DF59}" type="presParOf" srcId="{B3052762-E529-4917-8DD1-938F7105583C}" destId="{154E44EF-72BA-4355-AC4A-FC59A1B0FF81}" srcOrd="3" destOrd="0" presId="urn:microsoft.com/office/officeart/2005/8/layout/hList9"/>
    <dgm:cxn modelId="{990CAC1D-4877-4E8D-9E9D-114986EA4D8E}" type="presParOf" srcId="{154E44EF-72BA-4355-AC4A-FC59A1B0FF81}" destId="{90CC1564-42DF-4177-91B2-D8D2567C1162}" srcOrd="0" destOrd="0" presId="urn:microsoft.com/office/officeart/2005/8/layout/hList9"/>
    <dgm:cxn modelId="{4337A2EF-BC30-4995-99EE-57F39006F6B6}" type="presParOf" srcId="{154E44EF-72BA-4355-AC4A-FC59A1B0FF81}" destId="{916A39D5-8CF8-4EED-807F-238DF3BD71BE}" srcOrd="1" destOrd="0" presId="urn:microsoft.com/office/officeart/2005/8/layout/hList9"/>
    <dgm:cxn modelId="{2107B0D3-034A-42A1-8B34-6F8B25535696}" type="presParOf" srcId="{B3052762-E529-4917-8DD1-938F7105583C}" destId="{B79E7C06-25F2-40FE-9AC3-2E608ABF5DC0}" srcOrd="4" destOrd="0" presId="urn:microsoft.com/office/officeart/2005/8/layout/hList9"/>
    <dgm:cxn modelId="{8E5979E3-486D-4980-9D18-CE4DF7396F11}" type="presParOf" srcId="{B79E7C06-25F2-40FE-9AC3-2E608ABF5DC0}" destId="{CCC1DB21-424A-47D3-9785-C0D45642A35C}" srcOrd="0" destOrd="0" presId="urn:microsoft.com/office/officeart/2005/8/layout/hList9"/>
    <dgm:cxn modelId="{7BB8F98F-0609-41FE-AFCC-D30B673DB0E7}" type="presParOf" srcId="{B79E7C06-25F2-40FE-9AC3-2E608ABF5DC0}" destId="{D0FA93C6-2300-4BCE-86CD-84A4572C3CC8}" srcOrd="1" destOrd="0" presId="urn:microsoft.com/office/officeart/2005/8/layout/hList9"/>
    <dgm:cxn modelId="{FE7474EF-8BCA-4307-A623-3FB554BDEDCE}" type="presParOf" srcId="{36C23DAC-F766-480A-AD7E-0451A78E91AF}" destId="{F47D3B05-2766-43EF-BDE5-9EA626593277}" srcOrd="2" destOrd="0" presId="urn:microsoft.com/office/officeart/2005/8/layout/hList9"/>
    <dgm:cxn modelId="{A37AFBFE-DF14-456C-871A-8A5D449FF06F}" type="presParOf" srcId="{36C23DAC-F766-480A-AD7E-0451A78E91AF}" destId="{42981E30-9BF2-4697-8F58-C5D4D9F11EDE}" srcOrd="3" destOrd="0" presId="urn:microsoft.com/office/officeart/2005/8/layout/hList9"/>
    <dgm:cxn modelId="{9F21DB31-3627-4567-9707-F1A9E23552FF}" type="presParOf" srcId="{36C23DAC-F766-480A-AD7E-0451A78E91AF}" destId="{5C4BA472-F8D7-453B-A01F-E39A96865656}" srcOrd="4" destOrd="0" presId="urn:microsoft.com/office/officeart/2005/8/layout/hList9"/>
    <dgm:cxn modelId="{0F27C9B8-4E90-4CCA-B26F-B74DC5C501D9}" type="presParOf" srcId="{36C23DAC-F766-480A-AD7E-0451A78E91AF}" destId="{B4F88EFB-DA8F-4529-9E83-822797D98114}" srcOrd="5" destOrd="0" presId="urn:microsoft.com/office/officeart/2005/8/layout/hList9"/>
    <dgm:cxn modelId="{5A9D8618-C1B2-4BCD-90D1-157D6C35A860}" type="presParOf" srcId="{36C23DAC-F766-480A-AD7E-0451A78E91AF}" destId="{8EABE200-76F4-4920-AACE-0C378529404C}" srcOrd="6" destOrd="0" presId="urn:microsoft.com/office/officeart/2005/8/layout/hList9"/>
    <dgm:cxn modelId="{90F1D6CD-E307-4CA8-A075-72793102DFFE}" type="presParOf" srcId="{8EABE200-76F4-4920-AACE-0C378529404C}" destId="{3C597D61-AB15-40E2-801A-A6E561B77B78}" srcOrd="0" destOrd="0" presId="urn:microsoft.com/office/officeart/2005/8/layout/hList9"/>
    <dgm:cxn modelId="{771FF86A-0D6A-4469-8FE1-6C4AE2A6EF70}" type="presParOf" srcId="{8EABE200-76F4-4920-AACE-0C378529404C}" destId="{47C85902-5D48-4E39-AB49-1140F98972EE}" srcOrd="1" destOrd="0" presId="urn:microsoft.com/office/officeart/2005/8/layout/hList9"/>
    <dgm:cxn modelId="{FB303A2A-5ECB-4FA8-BD79-2FEA5A190E13}" type="presParOf" srcId="{47C85902-5D48-4E39-AB49-1140F98972EE}" destId="{6F4A2565-63F8-4377-B9AF-91CDECCE150B}" srcOrd="0" destOrd="0" presId="urn:microsoft.com/office/officeart/2005/8/layout/hList9"/>
    <dgm:cxn modelId="{FC735044-EC66-44DB-967B-E389176FD9EC}" type="presParOf" srcId="{47C85902-5D48-4E39-AB49-1140F98972EE}" destId="{33DF85E3-9AE6-488B-91B0-03E2B94539D0}" srcOrd="1" destOrd="0" presId="urn:microsoft.com/office/officeart/2005/8/layout/hList9"/>
    <dgm:cxn modelId="{5454E274-D8E3-46C7-9943-A493B003E60D}" type="presParOf" srcId="{8EABE200-76F4-4920-AACE-0C378529404C}" destId="{B6A95467-0776-444E-AAC0-9D3D5D4384A8}" srcOrd="2" destOrd="0" presId="urn:microsoft.com/office/officeart/2005/8/layout/hList9"/>
    <dgm:cxn modelId="{74D82FD2-2C88-4984-9D4E-CD3BAB79DE76}" type="presParOf" srcId="{B6A95467-0776-444E-AAC0-9D3D5D4384A8}" destId="{CD7E576F-D1AE-4CFF-B075-1DFB1EF4019A}" srcOrd="0" destOrd="0" presId="urn:microsoft.com/office/officeart/2005/8/layout/hList9"/>
    <dgm:cxn modelId="{4FD9B6CB-63FC-4DC1-AFB4-3A53A6D72CA9}" type="presParOf" srcId="{B6A95467-0776-444E-AAC0-9D3D5D4384A8}" destId="{E8A037AF-F3D9-41B5-BF3F-879AA548D2FD}" srcOrd="1" destOrd="0" presId="urn:microsoft.com/office/officeart/2005/8/layout/hList9"/>
    <dgm:cxn modelId="{A183AF50-A0DA-4548-A5C9-6CE216C3E240}" type="presParOf" srcId="{8EABE200-76F4-4920-AACE-0C378529404C}" destId="{1FDD4E77-E41A-464E-A74D-00CD2C25F6DF}" srcOrd="3" destOrd="0" presId="urn:microsoft.com/office/officeart/2005/8/layout/hList9"/>
    <dgm:cxn modelId="{18892EC4-7680-48E9-AE81-0CC4593A2338}" type="presParOf" srcId="{1FDD4E77-E41A-464E-A74D-00CD2C25F6DF}" destId="{E41AA811-F35A-4623-9E59-4AB17A4452F9}" srcOrd="0" destOrd="0" presId="urn:microsoft.com/office/officeart/2005/8/layout/hList9"/>
    <dgm:cxn modelId="{20C888A1-21A4-4BA7-A7EF-B0D32FAA5AA7}" type="presParOf" srcId="{1FDD4E77-E41A-464E-A74D-00CD2C25F6DF}" destId="{440D9FB1-0AA3-4677-9274-7204A2BA70D1}" srcOrd="1" destOrd="0" presId="urn:microsoft.com/office/officeart/2005/8/layout/hList9"/>
    <dgm:cxn modelId="{5F8099C3-7557-4EC6-AF2C-27923498E441}" type="presParOf" srcId="{36C23DAC-F766-480A-AD7E-0451A78E91AF}" destId="{B82FB9CC-53E9-4664-98D7-347FE3E31CC7}" srcOrd="7" destOrd="0" presId="urn:microsoft.com/office/officeart/2005/8/layout/hList9"/>
    <dgm:cxn modelId="{1C2A86E6-74F4-456B-8FAF-767468D6DF11}" type="presParOf" srcId="{36C23DAC-F766-480A-AD7E-0451A78E91AF}" destId="{5BEE925C-1A35-4ED9-B460-4F390136525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F954D-0F0F-4517-A991-E9EC03135D4D}" type="doc">
      <dgm:prSet loTypeId="urn:microsoft.com/office/officeart/2005/8/layout/vList6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fi-FI"/>
        </a:p>
      </dgm:t>
    </dgm:pt>
    <dgm:pt modelId="{CA3D7FC1-DC28-46C2-985C-0A617B37D87E}">
      <dgm:prSet phldrT="[Text]"/>
      <dgm:spPr>
        <a:solidFill>
          <a:schemeClr val="bg2"/>
        </a:solidFill>
      </dgm:spPr>
      <dgm:t>
        <a:bodyPr/>
        <a:lstStyle/>
        <a:p>
          <a:r>
            <a:rPr lang="en-US" b="1" i="0" baseline="0" dirty="0"/>
            <a:t>How sampling in qualitative research varies from the sampling in quantitative</a:t>
          </a:r>
          <a:br>
            <a:rPr lang="en-US" b="1" i="0" baseline="0" dirty="0"/>
          </a:br>
          <a:r>
            <a:rPr lang="fi-FI" b="1" i="0" baseline="0" dirty="0" err="1"/>
            <a:t>research</a:t>
          </a:r>
          <a:r>
            <a:rPr lang="fi-FI" b="1" i="0" baseline="0" dirty="0"/>
            <a:t>?</a:t>
          </a:r>
          <a:endParaRPr lang="fi-FI" b="1" dirty="0"/>
        </a:p>
      </dgm:t>
    </dgm:pt>
    <dgm:pt modelId="{5B251BC5-45E9-46C3-A28D-B38F10114CFE}" type="parTrans" cxnId="{64E8DD30-A2E7-403B-9BC0-CC9B0D823BA8}">
      <dgm:prSet/>
      <dgm:spPr/>
      <dgm:t>
        <a:bodyPr/>
        <a:lstStyle/>
        <a:p>
          <a:endParaRPr lang="fi-FI"/>
        </a:p>
      </dgm:t>
    </dgm:pt>
    <dgm:pt modelId="{CAFCE641-7611-40E9-9BBF-27159A4046F1}" type="sibTrans" cxnId="{64E8DD30-A2E7-403B-9BC0-CC9B0D823BA8}">
      <dgm:prSet/>
      <dgm:spPr/>
      <dgm:t>
        <a:bodyPr/>
        <a:lstStyle/>
        <a:p>
          <a:endParaRPr lang="fi-FI"/>
        </a:p>
      </dgm:t>
    </dgm:pt>
    <dgm:pt modelId="{A0B3C9A6-A804-43B8-B74B-1F8414FD3173}">
      <dgm:prSet phldrT="[Text]"/>
      <dgm:spPr/>
      <dgm:t>
        <a:bodyPr/>
        <a:lstStyle/>
        <a:p>
          <a:r>
            <a:rPr lang="en-US" b="1" dirty="0">
              <a:highlight>
                <a:srgbClr val="FFFF00"/>
              </a:highlight>
            </a:rPr>
            <a:t>QUALITATIVE RESEARCH:</a:t>
          </a:r>
          <a:r>
            <a:rPr lang="en-US" dirty="0"/>
            <a:t/>
          </a:r>
          <a:br>
            <a:rPr lang="en-US" dirty="0"/>
          </a:br>
          <a:r>
            <a:rPr lang="en-US" dirty="0"/>
            <a:t>samples are selected subjectively according to the purpose of the study</a:t>
          </a:r>
          <a:endParaRPr lang="fi-FI" dirty="0"/>
        </a:p>
      </dgm:t>
    </dgm:pt>
    <dgm:pt modelId="{F48068ED-EA4C-483F-98DC-927C2CDEB554}" type="parTrans" cxnId="{C8E4F985-C6A4-47DB-B2E1-9DE68557B063}">
      <dgm:prSet/>
      <dgm:spPr/>
      <dgm:t>
        <a:bodyPr/>
        <a:lstStyle/>
        <a:p>
          <a:endParaRPr lang="fi-FI"/>
        </a:p>
      </dgm:t>
    </dgm:pt>
    <dgm:pt modelId="{681B01B8-B3F3-4B9B-921D-CD289CD2D5A2}" type="sibTrans" cxnId="{C8E4F985-C6A4-47DB-B2E1-9DE68557B063}">
      <dgm:prSet/>
      <dgm:spPr/>
      <dgm:t>
        <a:bodyPr/>
        <a:lstStyle/>
        <a:p>
          <a:endParaRPr lang="fi-FI"/>
        </a:p>
      </dgm:t>
    </dgm:pt>
    <dgm:pt modelId="{76B40661-A31A-4CA4-A41C-DC743ED5408A}">
      <dgm:prSet phldrT="[Text]"/>
      <dgm:spPr>
        <a:solidFill>
          <a:schemeClr val="bg2"/>
        </a:solidFill>
      </dgm:spPr>
      <dgm:t>
        <a:bodyPr/>
        <a:lstStyle/>
        <a:p>
          <a:r>
            <a:rPr lang="en-US" b="1" dirty="0"/>
            <a:t>How is sample size estimated in qualitative techniques?</a:t>
          </a:r>
          <a:endParaRPr lang="fi-FI" b="1" dirty="0"/>
        </a:p>
      </dgm:t>
    </dgm:pt>
    <dgm:pt modelId="{B48DC2DA-2F98-4123-8881-0BE49C0F1EFF}" type="parTrans" cxnId="{FEABB63E-EA7D-4681-BBAA-8217FC08FBE5}">
      <dgm:prSet/>
      <dgm:spPr/>
      <dgm:t>
        <a:bodyPr/>
        <a:lstStyle/>
        <a:p>
          <a:endParaRPr lang="fi-FI"/>
        </a:p>
      </dgm:t>
    </dgm:pt>
    <dgm:pt modelId="{EBDCA3D1-9472-4241-A9EE-8EC200ABCEF0}" type="sibTrans" cxnId="{FEABB63E-EA7D-4681-BBAA-8217FC08FBE5}">
      <dgm:prSet/>
      <dgm:spPr/>
      <dgm:t>
        <a:bodyPr/>
        <a:lstStyle/>
        <a:p>
          <a:endParaRPr lang="fi-FI"/>
        </a:p>
      </dgm:t>
    </dgm:pt>
    <dgm:pt modelId="{D0D33F4C-D002-4AF2-B094-AF97280C3F30}">
      <dgm:prSet phldrT="[Text]"/>
      <dgm:spPr/>
      <dgm:t>
        <a:bodyPr/>
        <a:lstStyle/>
        <a:p>
          <a:r>
            <a:rPr lang="en-US" b="1" dirty="0">
              <a:highlight>
                <a:srgbClr val="FFFF00"/>
              </a:highlight>
            </a:rPr>
            <a:t>QUALITATIVE RESEARCH:</a:t>
          </a:r>
          <a:r>
            <a:rPr lang="en-US" dirty="0"/>
            <a:t/>
          </a:r>
          <a:br>
            <a:rPr lang="en-US" dirty="0"/>
          </a:br>
          <a:r>
            <a:rPr lang="en-US" dirty="0"/>
            <a:t>depends on data saturation and data sufficiency -&gt; </a:t>
          </a:r>
          <a:br>
            <a:rPr lang="en-US" dirty="0"/>
          </a:br>
          <a:r>
            <a:rPr lang="en-US" dirty="0"/>
            <a:t>-the collected data is sufficient to capture the themes and theories of the study and</a:t>
          </a:r>
          <a:br>
            <a:rPr lang="en-US" dirty="0"/>
          </a:br>
          <a:r>
            <a:rPr lang="en-US" dirty="0"/>
            <a:t>-no new information or theme is emerging from the data.</a:t>
          </a:r>
          <a:endParaRPr lang="fi-FI" dirty="0"/>
        </a:p>
      </dgm:t>
    </dgm:pt>
    <dgm:pt modelId="{FC41B76E-A24A-409E-B7ED-E2BC669DF0F6}" type="parTrans" cxnId="{AA247366-CBB9-49A1-905B-7C2F216201EB}">
      <dgm:prSet/>
      <dgm:spPr/>
      <dgm:t>
        <a:bodyPr/>
        <a:lstStyle/>
        <a:p>
          <a:endParaRPr lang="fi-FI"/>
        </a:p>
      </dgm:t>
    </dgm:pt>
    <dgm:pt modelId="{78360B2D-B665-4FE6-B8D4-4F59B824195E}" type="sibTrans" cxnId="{AA247366-CBB9-49A1-905B-7C2F216201EB}">
      <dgm:prSet/>
      <dgm:spPr/>
      <dgm:t>
        <a:bodyPr/>
        <a:lstStyle/>
        <a:p>
          <a:endParaRPr lang="fi-FI"/>
        </a:p>
      </dgm:t>
    </dgm:pt>
    <dgm:pt modelId="{74522F5C-0937-459C-8D92-8EB06B53FB7C}">
      <dgm:prSet phldrT="[Text]"/>
      <dgm:spPr/>
      <dgm:t>
        <a:bodyPr/>
        <a:lstStyle/>
        <a:p>
          <a:r>
            <a:rPr lang="en-US" dirty="0"/>
            <a:t>QUANTITIVE RESEARCH: </a:t>
          </a:r>
          <a:br>
            <a:rPr lang="en-US" dirty="0"/>
          </a:br>
          <a:r>
            <a:rPr lang="en-US" dirty="0"/>
            <a:t>probability sampling technique are used to select respondents.</a:t>
          </a:r>
          <a:endParaRPr lang="fi-FI" dirty="0"/>
        </a:p>
      </dgm:t>
    </dgm:pt>
    <dgm:pt modelId="{27BC6242-EA97-4FC0-B291-38442AB078EC}" type="parTrans" cxnId="{969F0A7F-8D11-4F63-917B-FA6A037D5E1E}">
      <dgm:prSet/>
      <dgm:spPr/>
      <dgm:t>
        <a:bodyPr/>
        <a:lstStyle/>
        <a:p>
          <a:endParaRPr lang="fi-FI"/>
        </a:p>
      </dgm:t>
    </dgm:pt>
    <dgm:pt modelId="{CA14C103-01CC-4655-8591-6E5A378B0D7B}" type="sibTrans" cxnId="{969F0A7F-8D11-4F63-917B-FA6A037D5E1E}">
      <dgm:prSet/>
      <dgm:spPr/>
      <dgm:t>
        <a:bodyPr/>
        <a:lstStyle/>
        <a:p>
          <a:endParaRPr lang="fi-FI"/>
        </a:p>
      </dgm:t>
    </dgm:pt>
    <dgm:pt modelId="{18E397AA-3D76-4FEC-9098-FD722B937B5E}" type="pres">
      <dgm:prSet presAssocID="{00BF954D-0F0F-4517-A991-E9EC03135D4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17801839-9B07-493A-97EC-4E51480F2EEC}" type="pres">
      <dgm:prSet presAssocID="{CA3D7FC1-DC28-46C2-985C-0A617B37D87E}" presName="linNode" presStyleCnt="0"/>
      <dgm:spPr/>
    </dgm:pt>
    <dgm:pt modelId="{3E64CB52-4518-4B40-B1E5-C35CDF98E13F}" type="pres">
      <dgm:prSet presAssocID="{CA3D7FC1-DC28-46C2-985C-0A617B37D87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D9A66B8-9155-4145-B55C-9764AF655A4C}" type="pres">
      <dgm:prSet presAssocID="{CA3D7FC1-DC28-46C2-985C-0A617B37D87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E22183F-E70E-491A-990E-0498DBF868B8}" type="pres">
      <dgm:prSet presAssocID="{CAFCE641-7611-40E9-9BBF-27159A4046F1}" presName="spacing" presStyleCnt="0"/>
      <dgm:spPr/>
    </dgm:pt>
    <dgm:pt modelId="{B5041EEE-C370-4D4A-8644-72E464537183}" type="pres">
      <dgm:prSet presAssocID="{76B40661-A31A-4CA4-A41C-DC743ED5408A}" presName="linNode" presStyleCnt="0"/>
      <dgm:spPr/>
    </dgm:pt>
    <dgm:pt modelId="{2E778A05-C92A-4104-B68D-E891B57D0BE1}" type="pres">
      <dgm:prSet presAssocID="{76B40661-A31A-4CA4-A41C-DC743ED5408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35F1AAD-7406-4C2B-B767-0A47041DF058}" type="pres">
      <dgm:prSet presAssocID="{76B40661-A31A-4CA4-A41C-DC743ED5408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8758FC22-6DB3-4927-BF7F-B745DBEE9E59}" type="presOf" srcId="{CA3D7FC1-DC28-46C2-985C-0A617B37D87E}" destId="{3E64CB52-4518-4B40-B1E5-C35CDF98E13F}" srcOrd="0" destOrd="0" presId="urn:microsoft.com/office/officeart/2005/8/layout/vList6"/>
    <dgm:cxn modelId="{C769E181-3662-4BD6-AF44-41DBA78ECD23}" type="presOf" srcId="{76B40661-A31A-4CA4-A41C-DC743ED5408A}" destId="{2E778A05-C92A-4104-B68D-E891B57D0BE1}" srcOrd="0" destOrd="0" presId="urn:microsoft.com/office/officeart/2005/8/layout/vList6"/>
    <dgm:cxn modelId="{911ECAFE-E3A5-4A24-80F6-CBC289E3BC6F}" type="presOf" srcId="{D0D33F4C-D002-4AF2-B094-AF97280C3F30}" destId="{F35F1AAD-7406-4C2B-B767-0A47041DF058}" srcOrd="0" destOrd="0" presId="urn:microsoft.com/office/officeart/2005/8/layout/vList6"/>
    <dgm:cxn modelId="{969F0A7F-8D11-4F63-917B-FA6A037D5E1E}" srcId="{CA3D7FC1-DC28-46C2-985C-0A617B37D87E}" destId="{74522F5C-0937-459C-8D92-8EB06B53FB7C}" srcOrd="1" destOrd="0" parTransId="{27BC6242-EA97-4FC0-B291-38442AB078EC}" sibTransId="{CA14C103-01CC-4655-8591-6E5A378B0D7B}"/>
    <dgm:cxn modelId="{668341E3-CA12-4BDD-9879-7AA56EC8D938}" type="presOf" srcId="{74522F5C-0937-459C-8D92-8EB06B53FB7C}" destId="{1D9A66B8-9155-4145-B55C-9764AF655A4C}" srcOrd="0" destOrd="1" presId="urn:microsoft.com/office/officeart/2005/8/layout/vList6"/>
    <dgm:cxn modelId="{2248A54D-E317-42AF-99A4-95747542C10F}" type="presOf" srcId="{A0B3C9A6-A804-43B8-B74B-1F8414FD3173}" destId="{1D9A66B8-9155-4145-B55C-9764AF655A4C}" srcOrd="0" destOrd="0" presId="urn:microsoft.com/office/officeart/2005/8/layout/vList6"/>
    <dgm:cxn modelId="{C8E4F985-C6A4-47DB-B2E1-9DE68557B063}" srcId="{CA3D7FC1-DC28-46C2-985C-0A617B37D87E}" destId="{A0B3C9A6-A804-43B8-B74B-1F8414FD3173}" srcOrd="0" destOrd="0" parTransId="{F48068ED-EA4C-483F-98DC-927C2CDEB554}" sibTransId="{681B01B8-B3F3-4B9B-921D-CD289CD2D5A2}"/>
    <dgm:cxn modelId="{FEABB63E-EA7D-4681-BBAA-8217FC08FBE5}" srcId="{00BF954D-0F0F-4517-A991-E9EC03135D4D}" destId="{76B40661-A31A-4CA4-A41C-DC743ED5408A}" srcOrd="1" destOrd="0" parTransId="{B48DC2DA-2F98-4123-8881-0BE49C0F1EFF}" sibTransId="{EBDCA3D1-9472-4241-A9EE-8EC200ABCEF0}"/>
    <dgm:cxn modelId="{82D6FDCC-655E-4831-B928-0CD0D791A2D0}" type="presOf" srcId="{00BF954D-0F0F-4517-A991-E9EC03135D4D}" destId="{18E397AA-3D76-4FEC-9098-FD722B937B5E}" srcOrd="0" destOrd="0" presId="urn:microsoft.com/office/officeart/2005/8/layout/vList6"/>
    <dgm:cxn modelId="{AA247366-CBB9-49A1-905B-7C2F216201EB}" srcId="{76B40661-A31A-4CA4-A41C-DC743ED5408A}" destId="{D0D33F4C-D002-4AF2-B094-AF97280C3F30}" srcOrd="0" destOrd="0" parTransId="{FC41B76E-A24A-409E-B7ED-E2BC669DF0F6}" sibTransId="{78360B2D-B665-4FE6-B8D4-4F59B824195E}"/>
    <dgm:cxn modelId="{64E8DD30-A2E7-403B-9BC0-CC9B0D823BA8}" srcId="{00BF954D-0F0F-4517-A991-E9EC03135D4D}" destId="{CA3D7FC1-DC28-46C2-985C-0A617B37D87E}" srcOrd="0" destOrd="0" parTransId="{5B251BC5-45E9-46C3-A28D-B38F10114CFE}" sibTransId="{CAFCE641-7611-40E9-9BBF-27159A4046F1}"/>
    <dgm:cxn modelId="{C7BBAB71-50EF-4C71-957B-995630BFD28A}" type="presParOf" srcId="{18E397AA-3D76-4FEC-9098-FD722B937B5E}" destId="{17801839-9B07-493A-97EC-4E51480F2EEC}" srcOrd="0" destOrd="0" presId="urn:microsoft.com/office/officeart/2005/8/layout/vList6"/>
    <dgm:cxn modelId="{E48403F2-93EB-4040-B379-EFB90464BB73}" type="presParOf" srcId="{17801839-9B07-493A-97EC-4E51480F2EEC}" destId="{3E64CB52-4518-4B40-B1E5-C35CDF98E13F}" srcOrd="0" destOrd="0" presId="urn:microsoft.com/office/officeart/2005/8/layout/vList6"/>
    <dgm:cxn modelId="{0C7DF7F2-9838-4F2A-8EDC-3DEF70303602}" type="presParOf" srcId="{17801839-9B07-493A-97EC-4E51480F2EEC}" destId="{1D9A66B8-9155-4145-B55C-9764AF655A4C}" srcOrd="1" destOrd="0" presId="urn:microsoft.com/office/officeart/2005/8/layout/vList6"/>
    <dgm:cxn modelId="{26E57450-9A1D-4E6C-9EF7-28ED3A58574B}" type="presParOf" srcId="{18E397AA-3D76-4FEC-9098-FD722B937B5E}" destId="{7E22183F-E70E-491A-990E-0498DBF868B8}" srcOrd="1" destOrd="0" presId="urn:microsoft.com/office/officeart/2005/8/layout/vList6"/>
    <dgm:cxn modelId="{7C3B9070-252C-46A1-9640-10516967B2C1}" type="presParOf" srcId="{18E397AA-3D76-4FEC-9098-FD722B937B5E}" destId="{B5041EEE-C370-4D4A-8644-72E464537183}" srcOrd="2" destOrd="0" presId="urn:microsoft.com/office/officeart/2005/8/layout/vList6"/>
    <dgm:cxn modelId="{ACC270BE-43B4-431D-84FA-13679113A8DD}" type="presParOf" srcId="{B5041EEE-C370-4D4A-8644-72E464537183}" destId="{2E778A05-C92A-4104-B68D-E891B57D0BE1}" srcOrd="0" destOrd="0" presId="urn:microsoft.com/office/officeart/2005/8/layout/vList6"/>
    <dgm:cxn modelId="{7C940EEE-5AB1-4A3A-93D6-92A64C7B7AC4}" type="presParOf" srcId="{B5041EEE-C370-4D4A-8644-72E464537183}" destId="{F35F1AAD-7406-4C2B-B767-0A47041DF0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585550-5CDA-4839-BA9C-4D3B92713869}" type="doc">
      <dgm:prSet loTypeId="urn:microsoft.com/office/officeart/2005/8/layout/matrix3" loCatId="matri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i-FI"/>
        </a:p>
      </dgm:t>
    </dgm:pt>
    <dgm:pt modelId="{E674F43B-2F3E-444F-B4BB-DB071D49A9BD}">
      <dgm:prSet/>
      <dgm:spPr/>
      <dgm:t>
        <a:bodyPr/>
        <a:lstStyle/>
        <a:p>
          <a:r>
            <a:rPr lang="fi-FI" dirty="0"/>
            <a:t>A</a:t>
          </a:r>
          <a:r>
            <a:rPr lang="fi-FI" b="0" i="0" baseline="0" dirty="0"/>
            <a:t> </a:t>
          </a:r>
          <a:r>
            <a:rPr lang="fi-FI" b="0" i="0" baseline="0" dirty="0" err="1"/>
            <a:t>random</a:t>
          </a:r>
          <a:r>
            <a:rPr lang="fi-FI" b="0" i="0" baseline="0" dirty="0"/>
            <a:t> </a:t>
          </a:r>
          <a:r>
            <a:rPr lang="en-US" b="0" i="0" baseline="0" dirty="0"/>
            <a:t>sample appropriate to </a:t>
          </a:r>
          <a:r>
            <a:rPr lang="en-US" b="0" i="0" u="sng" baseline="0" dirty="0"/>
            <a:t>generalize</a:t>
          </a:r>
          <a:r>
            <a:rPr lang="en-US" b="0" i="0" baseline="0" dirty="0"/>
            <a:t> the findings -&gt; </a:t>
          </a:r>
          <a:r>
            <a:rPr lang="en-US" b="1" i="0" baseline="0" dirty="0"/>
            <a:t>QUANTITATIVE RESEARCH</a:t>
          </a:r>
          <a:endParaRPr lang="fi-FI" b="1" dirty="0"/>
        </a:p>
      </dgm:t>
    </dgm:pt>
    <dgm:pt modelId="{D6533316-5AFB-4D76-94E1-93A65F556D98}" type="parTrans" cxnId="{E16D7D6B-C438-496D-82B8-E71A987E6B74}">
      <dgm:prSet/>
      <dgm:spPr/>
      <dgm:t>
        <a:bodyPr/>
        <a:lstStyle/>
        <a:p>
          <a:endParaRPr lang="fi-FI"/>
        </a:p>
      </dgm:t>
    </dgm:pt>
    <dgm:pt modelId="{6C1CE2CD-FA0C-4BA0-B8ED-88656B0349D9}" type="sibTrans" cxnId="{E16D7D6B-C438-496D-82B8-E71A987E6B74}">
      <dgm:prSet/>
      <dgm:spPr/>
      <dgm:t>
        <a:bodyPr/>
        <a:lstStyle/>
        <a:p>
          <a:endParaRPr lang="fi-FI"/>
        </a:p>
      </dgm:t>
    </dgm:pt>
    <dgm:pt modelId="{554687C3-5765-4592-B239-C7E43041EC3E}">
      <dgm:prSet/>
      <dgm:spPr/>
      <dgm:t>
        <a:bodyPr/>
        <a:lstStyle/>
        <a:p>
          <a:r>
            <a:rPr lang="en-US" b="1" dirty="0">
              <a:highlight>
                <a:srgbClr val="FFFF00"/>
              </a:highlight>
            </a:rPr>
            <a:t>QUALITATIVE RESEARCH </a:t>
          </a:r>
          <a:r>
            <a:rPr lang="en-US" dirty="0"/>
            <a:t>has no rigorous rules regarding the sample size - &gt; depends on the purpose of the study</a:t>
          </a:r>
          <a:endParaRPr lang="fi-FI" dirty="0"/>
        </a:p>
      </dgm:t>
    </dgm:pt>
    <dgm:pt modelId="{5DB2FD07-8290-4DA0-AE71-B2785A0FF225}" type="parTrans" cxnId="{A67B7038-9679-4A27-B1AA-AA87CF374DE3}">
      <dgm:prSet/>
      <dgm:spPr/>
      <dgm:t>
        <a:bodyPr/>
        <a:lstStyle/>
        <a:p>
          <a:endParaRPr lang="fi-FI"/>
        </a:p>
      </dgm:t>
    </dgm:pt>
    <dgm:pt modelId="{D8BB7E7C-0748-45C5-99DE-929D1EBE56A3}" type="sibTrans" cxnId="{A67B7038-9679-4A27-B1AA-AA87CF374DE3}">
      <dgm:prSet/>
      <dgm:spPr/>
      <dgm:t>
        <a:bodyPr/>
        <a:lstStyle/>
        <a:p>
          <a:endParaRPr lang="fi-FI"/>
        </a:p>
      </dgm:t>
    </dgm:pt>
    <dgm:pt modelId="{F1766FB1-33FE-4A42-8777-96DE4EA59E43}">
      <dgm:prSet/>
      <dgm:spPr/>
      <dgm:t>
        <a:bodyPr/>
        <a:lstStyle/>
        <a:p>
          <a:r>
            <a:rPr lang="en-US" b="1" dirty="0">
              <a:highlight>
                <a:srgbClr val="FFFF00"/>
              </a:highlight>
            </a:rPr>
            <a:t>QUALITATIVE RESEARCH </a:t>
          </a:r>
          <a:r>
            <a:rPr lang="en-US" dirty="0"/>
            <a:t>is considered meaningful if the sample selected is </a:t>
          </a:r>
          <a:r>
            <a:rPr lang="en-US" u="sng" dirty="0"/>
            <a:t>information-rich</a:t>
          </a:r>
          <a:r>
            <a:rPr lang="en-US" dirty="0"/>
            <a:t> and…</a:t>
          </a:r>
          <a:endParaRPr lang="fi-FI" dirty="0"/>
        </a:p>
      </dgm:t>
    </dgm:pt>
    <dgm:pt modelId="{6C0AB130-E5B8-4443-AC20-3E2248718262}" type="parTrans" cxnId="{4E6B3081-638F-46F7-84DA-3256E6745FA7}">
      <dgm:prSet/>
      <dgm:spPr/>
      <dgm:t>
        <a:bodyPr/>
        <a:lstStyle/>
        <a:p>
          <a:endParaRPr lang="fi-FI"/>
        </a:p>
      </dgm:t>
    </dgm:pt>
    <dgm:pt modelId="{02332F7D-9C8F-47FB-A67A-6D9F14CF7508}" type="sibTrans" cxnId="{4E6B3081-638F-46F7-84DA-3256E6745FA7}">
      <dgm:prSet/>
      <dgm:spPr/>
      <dgm:t>
        <a:bodyPr/>
        <a:lstStyle/>
        <a:p>
          <a:endParaRPr lang="fi-FI"/>
        </a:p>
      </dgm:t>
    </dgm:pt>
    <dgm:pt modelId="{4BFD0AAA-D0FA-4DAB-B30E-350AD48FA435}">
      <dgm:prSet/>
      <dgm:spPr/>
      <dgm:t>
        <a:bodyPr/>
        <a:lstStyle/>
        <a:p>
          <a:endParaRPr lang="fi-FI"/>
        </a:p>
      </dgm:t>
    </dgm:pt>
    <dgm:pt modelId="{23BD5771-7413-4175-ABE5-5B860E6722B2}" type="parTrans" cxnId="{5EC23821-C403-454C-9C5E-AC59F69ABB21}">
      <dgm:prSet/>
      <dgm:spPr/>
      <dgm:t>
        <a:bodyPr/>
        <a:lstStyle/>
        <a:p>
          <a:endParaRPr lang="fi-FI"/>
        </a:p>
      </dgm:t>
    </dgm:pt>
    <dgm:pt modelId="{93AA3085-F7DE-4CDA-ACC6-936DE53110D6}" type="sibTrans" cxnId="{5EC23821-C403-454C-9C5E-AC59F69ABB21}">
      <dgm:prSet/>
      <dgm:spPr/>
      <dgm:t>
        <a:bodyPr/>
        <a:lstStyle/>
        <a:p>
          <a:endParaRPr lang="fi-FI"/>
        </a:p>
      </dgm:t>
    </dgm:pt>
    <dgm:pt modelId="{10168E90-1EC0-4106-A364-4EF66408D255}">
      <dgm:prSet/>
      <dgm:spPr/>
      <dgm:t>
        <a:bodyPr/>
        <a:lstStyle/>
        <a:p>
          <a:endParaRPr lang="fi-FI"/>
        </a:p>
      </dgm:t>
    </dgm:pt>
    <dgm:pt modelId="{17F262ED-E78E-4D65-AED2-BC9BDA8BAE3A}" type="parTrans" cxnId="{F198884D-A44A-4137-B823-2D85B4BFCEF0}">
      <dgm:prSet/>
      <dgm:spPr/>
      <dgm:t>
        <a:bodyPr/>
        <a:lstStyle/>
        <a:p>
          <a:endParaRPr lang="fi-FI"/>
        </a:p>
      </dgm:t>
    </dgm:pt>
    <dgm:pt modelId="{EC45CEA2-5F53-4143-9B5D-353ED1D463CB}" type="sibTrans" cxnId="{F198884D-A44A-4137-B823-2D85B4BFCEF0}">
      <dgm:prSet/>
      <dgm:spPr/>
      <dgm:t>
        <a:bodyPr/>
        <a:lstStyle/>
        <a:p>
          <a:endParaRPr lang="fi-FI"/>
        </a:p>
      </dgm:t>
    </dgm:pt>
    <dgm:pt modelId="{51E4402C-0071-41A0-86AB-212BC8BEC4CC}">
      <dgm:prSet/>
      <dgm:spPr/>
      <dgm:t>
        <a:bodyPr/>
        <a:lstStyle/>
        <a:p>
          <a:endParaRPr lang="fi-FI"/>
        </a:p>
      </dgm:t>
    </dgm:pt>
    <dgm:pt modelId="{07AEB35D-7F84-458B-9ED4-F2A872606CAF}" type="parTrans" cxnId="{B3E7B17D-FA17-49D4-812D-9244A61BE482}">
      <dgm:prSet/>
      <dgm:spPr/>
      <dgm:t>
        <a:bodyPr/>
        <a:lstStyle/>
        <a:p>
          <a:endParaRPr lang="fi-FI"/>
        </a:p>
      </dgm:t>
    </dgm:pt>
    <dgm:pt modelId="{3038BC3F-1826-4324-AEBE-4F5CB47F40D6}" type="sibTrans" cxnId="{B3E7B17D-FA17-49D4-812D-9244A61BE482}">
      <dgm:prSet/>
      <dgm:spPr/>
      <dgm:t>
        <a:bodyPr/>
        <a:lstStyle/>
        <a:p>
          <a:endParaRPr lang="fi-FI"/>
        </a:p>
      </dgm:t>
    </dgm:pt>
    <dgm:pt modelId="{2B3AFA53-682A-47BE-9546-F50E7C8B87F1}">
      <dgm:prSet/>
      <dgm:spPr/>
      <dgm:t>
        <a:bodyPr/>
        <a:lstStyle/>
        <a:p>
          <a:endParaRPr lang="fi-FI"/>
        </a:p>
      </dgm:t>
    </dgm:pt>
    <dgm:pt modelId="{30F370AF-8710-465B-B19A-3CC3CD18E48F}" type="parTrans" cxnId="{A2AA93E0-C46B-4B62-B865-72E96E3EB572}">
      <dgm:prSet/>
      <dgm:spPr/>
      <dgm:t>
        <a:bodyPr/>
        <a:lstStyle/>
        <a:p>
          <a:endParaRPr lang="fi-FI"/>
        </a:p>
      </dgm:t>
    </dgm:pt>
    <dgm:pt modelId="{DBF72079-0320-46FD-AD54-46BD87AE27F1}" type="sibTrans" cxnId="{A2AA93E0-C46B-4B62-B865-72E96E3EB572}">
      <dgm:prSet/>
      <dgm:spPr/>
      <dgm:t>
        <a:bodyPr/>
        <a:lstStyle/>
        <a:p>
          <a:endParaRPr lang="fi-FI"/>
        </a:p>
      </dgm:t>
    </dgm:pt>
    <dgm:pt modelId="{49A2DC29-9321-481A-BF6E-064B895F8C59}">
      <dgm:prSet/>
      <dgm:spPr/>
      <dgm:t>
        <a:bodyPr/>
        <a:lstStyle/>
        <a:p>
          <a:endParaRPr lang="fi-FI"/>
        </a:p>
      </dgm:t>
    </dgm:pt>
    <dgm:pt modelId="{993D377B-391F-44D8-A1FF-2E7D6FB82085}" type="parTrans" cxnId="{12C0B545-2480-4C8D-AD1D-365800BDF1B6}">
      <dgm:prSet/>
      <dgm:spPr/>
      <dgm:t>
        <a:bodyPr/>
        <a:lstStyle/>
        <a:p>
          <a:endParaRPr lang="fi-FI"/>
        </a:p>
      </dgm:t>
    </dgm:pt>
    <dgm:pt modelId="{03BFB5D2-01D1-433D-847B-9871D49D2D3C}" type="sibTrans" cxnId="{12C0B545-2480-4C8D-AD1D-365800BDF1B6}">
      <dgm:prSet/>
      <dgm:spPr/>
      <dgm:t>
        <a:bodyPr/>
        <a:lstStyle/>
        <a:p>
          <a:endParaRPr lang="fi-FI"/>
        </a:p>
      </dgm:t>
    </dgm:pt>
    <dgm:pt modelId="{381C6AFA-8550-40DF-9B16-6B41A8818E54}">
      <dgm:prSet/>
      <dgm:spPr/>
      <dgm:t>
        <a:bodyPr/>
        <a:lstStyle/>
        <a:p>
          <a:r>
            <a:rPr lang="en-US" b="1" dirty="0">
              <a:highlight>
                <a:srgbClr val="FFFF00"/>
              </a:highlight>
            </a:rPr>
            <a:t>QUALITATIVE RESEARCH</a:t>
          </a:r>
          <a:r>
            <a:rPr lang="en-US" dirty="0"/>
            <a:t/>
          </a:r>
          <a:br>
            <a:rPr lang="en-US" dirty="0"/>
          </a:br>
          <a:r>
            <a:rPr lang="en-US" dirty="0"/>
            <a:t> </a:t>
          </a:r>
          <a:br>
            <a:rPr lang="en-US" dirty="0"/>
          </a:br>
          <a:r>
            <a:rPr lang="en-US" dirty="0"/>
            <a:t>…the </a:t>
          </a:r>
          <a:r>
            <a:rPr lang="en-US" u="sng" dirty="0"/>
            <a:t>analytical capabilities of the researcher are high</a:t>
          </a:r>
          <a:r>
            <a:rPr lang="en-US" dirty="0"/>
            <a:t>.</a:t>
          </a:r>
          <a:endParaRPr lang="fi-FI" dirty="0"/>
        </a:p>
      </dgm:t>
    </dgm:pt>
    <dgm:pt modelId="{571246D5-9E3D-47E9-8C5E-D6F54F4D72C0}" type="parTrans" cxnId="{2A0E2A52-D61E-4F27-A137-54753C484E92}">
      <dgm:prSet/>
      <dgm:spPr/>
      <dgm:t>
        <a:bodyPr/>
        <a:lstStyle/>
        <a:p>
          <a:endParaRPr lang="fi-FI"/>
        </a:p>
      </dgm:t>
    </dgm:pt>
    <dgm:pt modelId="{CA075804-D833-4A6F-9008-CCA4C01003DB}" type="sibTrans" cxnId="{2A0E2A52-D61E-4F27-A137-54753C484E92}">
      <dgm:prSet/>
      <dgm:spPr/>
      <dgm:t>
        <a:bodyPr/>
        <a:lstStyle/>
        <a:p>
          <a:endParaRPr lang="fi-FI"/>
        </a:p>
      </dgm:t>
    </dgm:pt>
    <dgm:pt modelId="{866404AD-AB45-4923-9AC2-2A5301728642}" type="pres">
      <dgm:prSet presAssocID="{91585550-5CDA-4839-BA9C-4D3B9271386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A28C0488-29D4-4B0F-8FFB-AFA3883C4788}" type="pres">
      <dgm:prSet presAssocID="{91585550-5CDA-4839-BA9C-4D3B92713869}" presName="diamond" presStyleLbl="bgShp" presStyleIdx="0" presStyleCnt="1" custScaleX="121447" custScaleY="96533"/>
      <dgm:spPr>
        <a:ln w="57150"/>
      </dgm:spPr>
    </dgm:pt>
    <dgm:pt modelId="{50521F30-89C7-43D9-A9CC-EDCB0A2C08E5}" type="pres">
      <dgm:prSet presAssocID="{91585550-5CDA-4839-BA9C-4D3B9271386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75D8452-E703-4CCB-9A32-FBBB9D5E972E}" type="pres">
      <dgm:prSet presAssocID="{91585550-5CDA-4839-BA9C-4D3B9271386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2A0FF18-AE67-4A31-82C0-078DBC50D152}" type="pres">
      <dgm:prSet presAssocID="{91585550-5CDA-4839-BA9C-4D3B9271386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89B4533-AF8B-49D7-B47D-B5C370CBCC54}" type="pres">
      <dgm:prSet presAssocID="{91585550-5CDA-4839-BA9C-4D3B9271386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A2AA93E0-C46B-4B62-B865-72E96E3EB572}" srcId="{91585550-5CDA-4839-BA9C-4D3B92713869}" destId="{2B3AFA53-682A-47BE-9546-F50E7C8B87F1}" srcOrd="4" destOrd="0" parTransId="{30F370AF-8710-465B-B19A-3CC3CD18E48F}" sibTransId="{DBF72079-0320-46FD-AD54-46BD87AE27F1}"/>
    <dgm:cxn modelId="{D1574D16-2B9E-4D7D-AF97-A738541842B1}" type="presOf" srcId="{554687C3-5765-4592-B239-C7E43041EC3E}" destId="{375D8452-E703-4CCB-9A32-FBBB9D5E972E}" srcOrd="0" destOrd="0" presId="urn:microsoft.com/office/officeart/2005/8/layout/matrix3"/>
    <dgm:cxn modelId="{11EAEC97-9EFB-40D8-B07F-BD7C21A0D0C9}" type="presOf" srcId="{F1766FB1-33FE-4A42-8777-96DE4EA59E43}" destId="{B2A0FF18-AE67-4A31-82C0-078DBC50D152}" srcOrd="0" destOrd="0" presId="urn:microsoft.com/office/officeart/2005/8/layout/matrix3"/>
    <dgm:cxn modelId="{DA500FD7-2868-447D-A632-D2CD5889213A}" type="presOf" srcId="{91585550-5CDA-4839-BA9C-4D3B92713869}" destId="{866404AD-AB45-4923-9AC2-2A5301728642}" srcOrd="0" destOrd="0" presId="urn:microsoft.com/office/officeart/2005/8/layout/matrix3"/>
    <dgm:cxn modelId="{4E6B3081-638F-46F7-84DA-3256E6745FA7}" srcId="{91585550-5CDA-4839-BA9C-4D3B92713869}" destId="{F1766FB1-33FE-4A42-8777-96DE4EA59E43}" srcOrd="2" destOrd="0" parTransId="{6C0AB130-E5B8-4443-AC20-3E2248718262}" sibTransId="{02332F7D-9C8F-47FB-A67A-6D9F14CF7508}"/>
    <dgm:cxn modelId="{2A0E2A52-D61E-4F27-A137-54753C484E92}" srcId="{91585550-5CDA-4839-BA9C-4D3B92713869}" destId="{381C6AFA-8550-40DF-9B16-6B41A8818E54}" srcOrd="3" destOrd="0" parTransId="{571246D5-9E3D-47E9-8C5E-D6F54F4D72C0}" sibTransId="{CA075804-D833-4A6F-9008-CCA4C01003DB}"/>
    <dgm:cxn modelId="{A67B7038-9679-4A27-B1AA-AA87CF374DE3}" srcId="{91585550-5CDA-4839-BA9C-4D3B92713869}" destId="{554687C3-5765-4592-B239-C7E43041EC3E}" srcOrd="1" destOrd="0" parTransId="{5DB2FD07-8290-4DA0-AE71-B2785A0FF225}" sibTransId="{D8BB7E7C-0748-45C5-99DE-929D1EBE56A3}"/>
    <dgm:cxn modelId="{BE35C45F-D050-4905-8606-3B46CD43833A}" type="presOf" srcId="{E674F43B-2F3E-444F-B4BB-DB071D49A9BD}" destId="{50521F30-89C7-43D9-A9CC-EDCB0A2C08E5}" srcOrd="0" destOrd="0" presId="urn:microsoft.com/office/officeart/2005/8/layout/matrix3"/>
    <dgm:cxn modelId="{12C0B545-2480-4C8D-AD1D-365800BDF1B6}" srcId="{91585550-5CDA-4839-BA9C-4D3B92713869}" destId="{49A2DC29-9321-481A-BF6E-064B895F8C59}" srcOrd="5" destOrd="0" parTransId="{993D377B-391F-44D8-A1FF-2E7D6FB82085}" sibTransId="{03BFB5D2-01D1-433D-847B-9871D49D2D3C}"/>
    <dgm:cxn modelId="{5EC23821-C403-454C-9C5E-AC59F69ABB21}" srcId="{91585550-5CDA-4839-BA9C-4D3B92713869}" destId="{4BFD0AAA-D0FA-4DAB-B30E-350AD48FA435}" srcOrd="6" destOrd="0" parTransId="{23BD5771-7413-4175-ABE5-5B860E6722B2}" sibTransId="{93AA3085-F7DE-4CDA-ACC6-936DE53110D6}"/>
    <dgm:cxn modelId="{F198884D-A44A-4137-B823-2D85B4BFCEF0}" srcId="{91585550-5CDA-4839-BA9C-4D3B92713869}" destId="{10168E90-1EC0-4106-A364-4EF66408D255}" srcOrd="7" destOrd="0" parTransId="{17F262ED-E78E-4D65-AED2-BC9BDA8BAE3A}" sibTransId="{EC45CEA2-5F53-4143-9B5D-353ED1D463CB}"/>
    <dgm:cxn modelId="{5EB175B7-A7EE-47FA-8EF6-F6A81DAA00DE}" type="presOf" srcId="{381C6AFA-8550-40DF-9B16-6B41A8818E54}" destId="{B89B4533-AF8B-49D7-B47D-B5C370CBCC54}" srcOrd="0" destOrd="0" presId="urn:microsoft.com/office/officeart/2005/8/layout/matrix3"/>
    <dgm:cxn modelId="{B3E7B17D-FA17-49D4-812D-9244A61BE482}" srcId="{91585550-5CDA-4839-BA9C-4D3B92713869}" destId="{51E4402C-0071-41A0-86AB-212BC8BEC4CC}" srcOrd="8" destOrd="0" parTransId="{07AEB35D-7F84-458B-9ED4-F2A872606CAF}" sibTransId="{3038BC3F-1826-4324-AEBE-4F5CB47F40D6}"/>
    <dgm:cxn modelId="{E16D7D6B-C438-496D-82B8-E71A987E6B74}" srcId="{91585550-5CDA-4839-BA9C-4D3B92713869}" destId="{E674F43B-2F3E-444F-B4BB-DB071D49A9BD}" srcOrd="0" destOrd="0" parTransId="{D6533316-5AFB-4D76-94E1-93A65F556D98}" sibTransId="{6C1CE2CD-FA0C-4BA0-B8ED-88656B0349D9}"/>
    <dgm:cxn modelId="{515998E9-D321-4791-BCB4-A4FBFDDC6DAE}" type="presParOf" srcId="{866404AD-AB45-4923-9AC2-2A5301728642}" destId="{A28C0488-29D4-4B0F-8FFB-AFA3883C4788}" srcOrd="0" destOrd="0" presId="urn:microsoft.com/office/officeart/2005/8/layout/matrix3"/>
    <dgm:cxn modelId="{A918F3E1-87B6-49C7-B7CE-32AD51266432}" type="presParOf" srcId="{866404AD-AB45-4923-9AC2-2A5301728642}" destId="{50521F30-89C7-43D9-A9CC-EDCB0A2C08E5}" srcOrd="1" destOrd="0" presId="urn:microsoft.com/office/officeart/2005/8/layout/matrix3"/>
    <dgm:cxn modelId="{A9CE8014-AB20-4BE3-9C8B-43C801087954}" type="presParOf" srcId="{866404AD-AB45-4923-9AC2-2A5301728642}" destId="{375D8452-E703-4CCB-9A32-FBBB9D5E972E}" srcOrd="2" destOrd="0" presId="urn:microsoft.com/office/officeart/2005/8/layout/matrix3"/>
    <dgm:cxn modelId="{AA65ECDF-F6E0-4BEC-BD22-3D3E61D24A6F}" type="presParOf" srcId="{866404AD-AB45-4923-9AC2-2A5301728642}" destId="{B2A0FF18-AE67-4A31-82C0-078DBC50D152}" srcOrd="3" destOrd="0" presId="urn:microsoft.com/office/officeart/2005/8/layout/matrix3"/>
    <dgm:cxn modelId="{5AEF4E98-881E-4348-B217-BEABEE95A03A}" type="presParOf" srcId="{866404AD-AB45-4923-9AC2-2A5301728642}" destId="{B89B4533-AF8B-49D7-B47D-B5C370CBCC5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C2FB3B-44B9-4E23-9EFB-5F82EDAEE56E}" type="doc">
      <dgm:prSet loTypeId="urn:microsoft.com/office/officeart/2008/layout/VerticalCurvedList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i-FI"/>
        </a:p>
      </dgm:t>
    </dgm:pt>
    <dgm:pt modelId="{109D08B0-21CF-460C-9B0C-108F9B94B4A1}">
      <dgm:prSet phldrT="[Text]"/>
      <dgm:spPr>
        <a:solidFill>
          <a:srgbClr val="F7CFFB"/>
        </a:solidFill>
      </dgm:spPr>
      <dgm:t>
        <a:bodyPr/>
        <a:lstStyle/>
        <a:p>
          <a:r>
            <a:rPr lang="fi-FI" dirty="0" err="1"/>
            <a:t>Several</a:t>
          </a:r>
          <a:r>
            <a:rPr lang="fi-FI" dirty="0"/>
            <a:t> </a:t>
          </a:r>
          <a:r>
            <a:rPr lang="fi-FI" dirty="0" err="1"/>
            <a:t>approaches</a:t>
          </a:r>
          <a:r>
            <a:rPr lang="fi-FI" dirty="0"/>
            <a:t> to </a:t>
          </a:r>
          <a:r>
            <a:rPr lang="fi-FI" dirty="0" err="1"/>
            <a:t>sampling</a:t>
          </a:r>
          <a:r>
            <a:rPr lang="fi-FI" dirty="0"/>
            <a:t> in </a:t>
          </a:r>
          <a:r>
            <a:rPr lang="fi-FI" dirty="0" err="1"/>
            <a:t>qualitative</a:t>
          </a:r>
          <a:r>
            <a:rPr lang="fi-FI" dirty="0"/>
            <a:t> </a:t>
          </a:r>
          <a:r>
            <a:rPr lang="fi-FI" dirty="0" err="1"/>
            <a:t>research</a:t>
          </a:r>
          <a:r>
            <a:rPr lang="fi-FI" dirty="0"/>
            <a:t> –&gt; </a:t>
          </a:r>
          <a:r>
            <a:rPr lang="fi-FI" dirty="0" err="1"/>
            <a:t>each</a:t>
          </a:r>
          <a:r>
            <a:rPr lang="fi-FI" dirty="0"/>
            <a:t> </a:t>
          </a:r>
          <a:r>
            <a:rPr lang="fi-FI" dirty="0" err="1"/>
            <a:t>approach</a:t>
          </a:r>
          <a:r>
            <a:rPr lang="fi-FI" dirty="0"/>
            <a:t> </a:t>
          </a:r>
          <a:r>
            <a:rPr lang="fi-FI" dirty="0" err="1"/>
            <a:t>has</a:t>
          </a:r>
          <a:r>
            <a:rPr lang="fi-FI" dirty="0"/>
            <a:t> a </a:t>
          </a:r>
          <a:r>
            <a:rPr lang="fi-FI" dirty="0" err="1"/>
            <a:t>different</a:t>
          </a:r>
          <a:r>
            <a:rPr lang="fi-FI" dirty="0"/>
            <a:t> </a:t>
          </a:r>
          <a:r>
            <a:rPr lang="fi-FI" dirty="0" err="1"/>
            <a:t>purpose</a:t>
          </a:r>
          <a:r>
            <a:rPr lang="fi-FI" dirty="0"/>
            <a:t>.</a:t>
          </a:r>
        </a:p>
      </dgm:t>
    </dgm:pt>
    <dgm:pt modelId="{C7CBFEDE-ADDB-4671-9E07-DE483F482A62}" type="parTrans" cxnId="{2D7332F5-8B73-4692-B827-06B205442FFF}">
      <dgm:prSet/>
      <dgm:spPr/>
      <dgm:t>
        <a:bodyPr/>
        <a:lstStyle/>
        <a:p>
          <a:endParaRPr lang="fi-FI"/>
        </a:p>
      </dgm:t>
    </dgm:pt>
    <dgm:pt modelId="{90ADBF61-B430-4CEB-B128-44945757E041}" type="sibTrans" cxnId="{2D7332F5-8B73-4692-B827-06B205442FFF}">
      <dgm:prSet/>
      <dgm:spPr/>
      <dgm:t>
        <a:bodyPr/>
        <a:lstStyle/>
        <a:p>
          <a:endParaRPr lang="fi-FI"/>
        </a:p>
      </dgm:t>
    </dgm:pt>
    <dgm:pt modelId="{FBED8DF4-40BC-4958-929B-8C312A466698}">
      <dgm:prSet phldrT="[Text]"/>
      <dgm:spPr/>
      <dgm:t>
        <a:bodyPr/>
        <a:lstStyle/>
        <a:p>
          <a:r>
            <a:rPr lang="en-US" dirty="0"/>
            <a:t>More than one sampling strategy can be employed in the same study.</a:t>
          </a:r>
          <a:endParaRPr lang="fi-FI" dirty="0"/>
        </a:p>
      </dgm:t>
    </dgm:pt>
    <dgm:pt modelId="{F59022EA-99D4-47A6-84D0-945D39E26B3B}" type="parTrans" cxnId="{0BBD1935-A06C-4588-9CD4-34EC63C17D61}">
      <dgm:prSet/>
      <dgm:spPr/>
      <dgm:t>
        <a:bodyPr/>
        <a:lstStyle/>
        <a:p>
          <a:endParaRPr lang="fi-FI"/>
        </a:p>
      </dgm:t>
    </dgm:pt>
    <dgm:pt modelId="{0B811F29-D8DE-41CA-AD58-5A7BB7DB9202}" type="sibTrans" cxnId="{0BBD1935-A06C-4588-9CD4-34EC63C17D61}">
      <dgm:prSet/>
      <dgm:spPr/>
      <dgm:t>
        <a:bodyPr/>
        <a:lstStyle/>
        <a:p>
          <a:endParaRPr lang="fi-FI"/>
        </a:p>
      </dgm:t>
    </dgm:pt>
    <dgm:pt modelId="{961690D7-188B-473F-897B-6793CC198264}">
      <dgm:prSet phldrT="[Text]"/>
      <dgm:spPr>
        <a:solidFill>
          <a:srgbClr val="F7CFFB"/>
        </a:solidFill>
      </dgm:spPr>
      <dgm:t>
        <a:bodyPr/>
        <a:lstStyle/>
        <a:p>
          <a:r>
            <a:rPr lang="en-US" dirty="0"/>
            <a:t>Crucial to collect information-rich cases -&gt; are significant for the study and can be </a:t>
          </a:r>
          <a:r>
            <a:rPr lang="fi-FI" dirty="0" err="1"/>
            <a:t>analysed</a:t>
          </a:r>
          <a:r>
            <a:rPr lang="fi-FI" dirty="0"/>
            <a:t> in-</a:t>
          </a:r>
          <a:r>
            <a:rPr lang="fi-FI" dirty="0" err="1"/>
            <a:t>depth</a:t>
          </a:r>
          <a:r>
            <a:rPr lang="fi-FI" dirty="0"/>
            <a:t>.</a:t>
          </a:r>
        </a:p>
      </dgm:t>
    </dgm:pt>
    <dgm:pt modelId="{55C4B20F-58B7-4CDA-9360-433856361029}" type="parTrans" cxnId="{5920DC11-4428-43CA-9EB2-A61F7B94413F}">
      <dgm:prSet/>
      <dgm:spPr/>
      <dgm:t>
        <a:bodyPr/>
        <a:lstStyle/>
        <a:p>
          <a:endParaRPr lang="fi-FI"/>
        </a:p>
      </dgm:t>
    </dgm:pt>
    <dgm:pt modelId="{FF0544DA-57D3-4752-863E-8F394868BB8E}" type="sibTrans" cxnId="{5920DC11-4428-43CA-9EB2-A61F7B94413F}">
      <dgm:prSet/>
      <dgm:spPr/>
      <dgm:t>
        <a:bodyPr/>
        <a:lstStyle/>
        <a:p>
          <a:endParaRPr lang="fi-FI"/>
        </a:p>
      </dgm:t>
    </dgm:pt>
    <dgm:pt modelId="{5E687570-A28A-4B4F-92F9-B73DE91D4A63}">
      <dgm:prSet phldrT="[Text]"/>
      <dgm:spPr>
        <a:solidFill>
          <a:srgbClr val="F7CFFB"/>
        </a:solidFill>
      </dgm:spPr>
      <dgm:t>
        <a:bodyPr/>
        <a:lstStyle/>
        <a:p>
          <a:r>
            <a:rPr lang="fi-FI" dirty="0" err="1"/>
            <a:t>Sampling</a:t>
          </a:r>
          <a:r>
            <a:rPr lang="fi-FI" dirty="0"/>
            <a:t> </a:t>
          </a:r>
          <a:r>
            <a:rPr lang="fi-FI" dirty="0" err="1"/>
            <a:t>strategy</a:t>
          </a:r>
          <a:r>
            <a:rPr lang="fi-FI" dirty="0"/>
            <a:t> </a:t>
          </a:r>
          <a:r>
            <a:rPr lang="fi-FI" dirty="0" err="1"/>
            <a:t>should</a:t>
          </a:r>
          <a:r>
            <a:rPr lang="fi-FI" dirty="0"/>
            <a:t> </a:t>
          </a:r>
          <a:r>
            <a:rPr lang="fi-FI" dirty="0" err="1"/>
            <a:t>fit</a:t>
          </a:r>
          <a:r>
            <a:rPr lang="fi-FI" dirty="0"/>
            <a:t> </a:t>
          </a:r>
          <a:r>
            <a:rPr lang="en-US" dirty="0"/>
            <a:t>the objectives of the study and within the resources of the researcher/research group.</a:t>
          </a:r>
          <a:endParaRPr lang="fi-FI" dirty="0"/>
        </a:p>
      </dgm:t>
    </dgm:pt>
    <dgm:pt modelId="{5A762E38-2051-48D0-9E41-F1961F707413}" type="parTrans" cxnId="{9117908E-63FB-48D9-9019-00420D50BED5}">
      <dgm:prSet/>
      <dgm:spPr/>
      <dgm:t>
        <a:bodyPr/>
        <a:lstStyle/>
        <a:p>
          <a:endParaRPr lang="fi-FI"/>
        </a:p>
      </dgm:t>
    </dgm:pt>
    <dgm:pt modelId="{25A91F97-9112-4627-BD8F-843C81C66DAF}" type="sibTrans" cxnId="{9117908E-63FB-48D9-9019-00420D50BED5}">
      <dgm:prSet/>
      <dgm:spPr/>
      <dgm:t>
        <a:bodyPr/>
        <a:lstStyle/>
        <a:p>
          <a:endParaRPr lang="fi-FI"/>
        </a:p>
      </dgm:t>
    </dgm:pt>
    <dgm:pt modelId="{DF882B6E-43CF-4E02-B9F8-412138ADCCB1}">
      <dgm:prSet phldrT="[Text]"/>
      <dgm:spPr/>
      <dgm:t>
        <a:bodyPr/>
        <a:lstStyle/>
        <a:p>
          <a:r>
            <a:rPr lang="fi-FI" dirty="0" err="1"/>
            <a:t>Researcher</a:t>
          </a:r>
          <a:r>
            <a:rPr lang="fi-FI" dirty="0"/>
            <a:t>/</a:t>
          </a:r>
          <a:r>
            <a:rPr lang="fi-FI" dirty="0" err="1"/>
            <a:t>research</a:t>
          </a:r>
          <a:r>
            <a:rPr lang="fi-FI" dirty="0"/>
            <a:t> </a:t>
          </a:r>
          <a:r>
            <a:rPr lang="fi-FI" dirty="0" err="1"/>
            <a:t>group</a:t>
          </a:r>
          <a:r>
            <a:rPr lang="fi-FI" dirty="0"/>
            <a:t> </a:t>
          </a:r>
          <a:r>
            <a:rPr lang="en-US" dirty="0"/>
            <a:t>evaluates the best sampling strategy considering the relevance and credibility of </a:t>
          </a:r>
          <a:r>
            <a:rPr lang="fi-FI" dirty="0" err="1"/>
            <a:t>the</a:t>
          </a:r>
          <a:r>
            <a:rPr lang="fi-FI" dirty="0"/>
            <a:t> </a:t>
          </a:r>
          <a:r>
            <a:rPr lang="fi-FI" dirty="0" err="1"/>
            <a:t>study</a:t>
          </a:r>
          <a:r>
            <a:rPr lang="fi-FI" dirty="0"/>
            <a:t>.</a:t>
          </a:r>
        </a:p>
      </dgm:t>
    </dgm:pt>
    <dgm:pt modelId="{42E88455-37EC-4671-A53F-9828374FABD2}" type="parTrans" cxnId="{EA263A6B-8138-4CD3-B41F-E0B79ABD1DF4}">
      <dgm:prSet/>
      <dgm:spPr/>
      <dgm:t>
        <a:bodyPr/>
        <a:lstStyle/>
        <a:p>
          <a:endParaRPr lang="fi-FI"/>
        </a:p>
      </dgm:t>
    </dgm:pt>
    <dgm:pt modelId="{174B9BBC-3CC3-4717-BE78-B08660AE2653}" type="sibTrans" cxnId="{EA263A6B-8138-4CD3-B41F-E0B79ABD1DF4}">
      <dgm:prSet/>
      <dgm:spPr/>
      <dgm:t>
        <a:bodyPr/>
        <a:lstStyle/>
        <a:p>
          <a:endParaRPr lang="fi-FI"/>
        </a:p>
      </dgm:t>
    </dgm:pt>
    <dgm:pt modelId="{60781EA6-1A29-4F2B-A549-D75022491BDA}" type="pres">
      <dgm:prSet presAssocID="{C5C2FB3B-44B9-4E23-9EFB-5F82EDAEE5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t-LT"/>
        </a:p>
      </dgm:t>
    </dgm:pt>
    <dgm:pt modelId="{DE7B488B-5790-49DD-90ED-46EDBB29C734}" type="pres">
      <dgm:prSet presAssocID="{C5C2FB3B-44B9-4E23-9EFB-5F82EDAEE56E}" presName="Name1" presStyleCnt="0"/>
      <dgm:spPr/>
    </dgm:pt>
    <dgm:pt modelId="{A4D3E658-0F4B-4F81-A1DC-9B34136B08C8}" type="pres">
      <dgm:prSet presAssocID="{C5C2FB3B-44B9-4E23-9EFB-5F82EDAEE56E}" presName="cycle" presStyleCnt="0"/>
      <dgm:spPr/>
    </dgm:pt>
    <dgm:pt modelId="{501CED2C-5EEC-4CE5-8076-8371FD55252A}" type="pres">
      <dgm:prSet presAssocID="{C5C2FB3B-44B9-4E23-9EFB-5F82EDAEE56E}" presName="srcNode" presStyleLbl="node1" presStyleIdx="0" presStyleCnt="5"/>
      <dgm:spPr/>
    </dgm:pt>
    <dgm:pt modelId="{61E1AA78-5C05-471F-A000-EF8CD6B94AE7}" type="pres">
      <dgm:prSet presAssocID="{C5C2FB3B-44B9-4E23-9EFB-5F82EDAEE56E}" presName="conn" presStyleLbl="parChTrans1D2" presStyleIdx="0" presStyleCnt="1"/>
      <dgm:spPr/>
      <dgm:t>
        <a:bodyPr/>
        <a:lstStyle/>
        <a:p>
          <a:endParaRPr lang="lt-LT"/>
        </a:p>
      </dgm:t>
    </dgm:pt>
    <dgm:pt modelId="{4AD32623-70A4-4823-88D1-33835BF8EB85}" type="pres">
      <dgm:prSet presAssocID="{C5C2FB3B-44B9-4E23-9EFB-5F82EDAEE56E}" presName="extraNode" presStyleLbl="node1" presStyleIdx="0" presStyleCnt="5"/>
      <dgm:spPr/>
    </dgm:pt>
    <dgm:pt modelId="{827E514E-5929-4719-88B2-79FBEC0B9676}" type="pres">
      <dgm:prSet presAssocID="{C5C2FB3B-44B9-4E23-9EFB-5F82EDAEE56E}" presName="dstNode" presStyleLbl="node1" presStyleIdx="0" presStyleCnt="5"/>
      <dgm:spPr/>
    </dgm:pt>
    <dgm:pt modelId="{4B9AB502-BDF4-422F-8CF0-8A873881BA8C}" type="pres">
      <dgm:prSet presAssocID="{109D08B0-21CF-460C-9B0C-108F9B94B4A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687BE71-ED17-41E7-82AA-4C7EE06192CC}" type="pres">
      <dgm:prSet presAssocID="{109D08B0-21CF-460C-9B0C-108F9B94B4A1}" presName="accent_1" presStyleCnt="0"/>
      <dgm:spPr/>
    </dgm:pt>
    <dgm:pt modelId="{88403843-0690-4A96-83F6-B55B0AD5ECB6}" type="pres">
      <dgm:prSet presAssocID="{109D08B0-21CF-460C-9B0C-108F9B94B4A1}" presName="accentRepeatNode" presStyleLbl="solidFgAcc1" presStyleIdx="0" presStyleCnt="5"/>
      <dgm:spPr>
        <a:ln>
          <a:solidFill>
            <a:srgbClr val="C00000"/>
          </a:solidFill>
        </a:ln>
      </dgm:spPr>
    </dgm:pt>
    <dgm:pt modelId="{3A28B205-4F09-4DD8-9EF3-1ECA2D3A8044}" type="pres">
      <dgm:prSet presAssocID="{FBED8DF4-40BC-4958-929B-8C312A46669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E215B7B-031D-4533-B391-4EA5D8AE486E}" type="pres">
      <dgm:prSet presAssocID="{FBED8DF4-40BC-4958-929B-8C312A466698}" presName="accent_2" presStyleCnt="0"/>
      <dgm:spPr/>
    </dgm:pt>
    <dgm:pt modelId="{E296912D-2DFE-4123-88DC-FC6547353F1E}" type="pres">
      <dgm:prSet presAssocID="{FBED8DF4-40BC-4958-929B-8C312A466698}" presName="accentRepeatNode" presStyleLbl="solidFgAcc1" presStyleIdx="1" presStyleCnt="5"/>
      <dgm:spPr/>
    </dgm:pt>
    <dgm:pt modelId="{D7CC4E9E-5CFF-45C3-A25C-F6CF148A7227}" type="pres">
      <dgm:prSet presAssocID="{961690D7-188B-473F-897B-6793CC19826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7332839-A6EC-40B6-9872-2DB825CFBB12}" type="pres">
      <dgm:prSet presAssocID="{961690D7-188B-473F-897B-6793CC198264}" presName="accent_3" presStyleCnt="0"/>
      <dgm:spPr/>
    </dgm:pt>
    <dgm:pt modelId="{8D072C82-E669-4960-ADF8-6A1152DB5267}" type="pres">
      <dgm:prSet presAssocID="{961690D7-188B-473F-897B-6793CC198264}" presName="accentRepeatNode" presStyleLbl="solidFgAcc1" presStyleIdx="2" presStyleCnt="5"/>
      <dgm:spPr>
        <a:ln>
          <a:solidFill>
            <a:srgbClr val="C00000"/>
          </a:solidFill>
        </a:ln>
      </dgm:spPr>
    </dgm:pt>
    <dgm:pt modelId="{A0601856-6787-4E3D-8C33-8F70E49A1726}" type="pres">
      <dgm:prSet presAssocID="{5E687570-A28A-4B4F-92F9-B73DE91D4A6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1867E8C-6D8E-4020-881B-995C49815D05}" type="pres">
      <dgm:prSet presAssocID="{5E687570-A28A-4B4F-92F9-B73DE91D4A63}" presName="accent_4" presStyleCnt="0"/>
      <dgm:spPr/>
    </dgm:pt>
    <dgm:pt modelId="{D781DCB9-C7B0-4DE1-ADF7-BA073E4A9B2A}" type="pres">
      <dgm:prSet presAssocID="{5E687570-A28A-4B4F-92F9-B73DE91D4A63}" presName="accentRepeatNode" presStyleLbl="solidFgAcc1" presStyleIdx="3" presStyleCnt="5"/>
      <dgm:spPr>
        <a:ln>
          <a:solidFill>
            <a:srgbClr val="C00000"/>
          </a:solidFill>
        </a:ln>
      </dgm:spPr>
    </dgm:pt>
    <dgm:pt modelId="{2926CD81-8B8F-4775-88F8-EB1840E681CB}" type="pres">
      <dgm:prSet presAssocID="{DF882B6E-43CF-4E02-B9F8-412138ADCCB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870DBCF-645D-4ED0-B103-680ED38EC00E}" type="pres">
      <dgm:prSet presAssocID="{DF882B6E-43CF-4E02-B9F8-412138ADCCB1}" presName="accent_5" presStyleCnt="0"/>
      <dgm:spPr/>
    </dgm:pt>
    <dgm:pt modelId="{4425C4D9-BFB3-4CB5-BF9E-658A6F6D89AB}" type="pres">
      <dgm:prSet presAssocID="{DF882B6E-43CF-4E02-B9F8-412138ADCCB1}" presName="accentRepeatNode" presStyleLbl="solidFgAcc1" presStyleIdx="4" presStyleCnt="5"/>
      <dgm:spPr/>
    </dgm:pt>
  </dgm:ptLst>
  <dgm:cxnLst>
    <dgm:cxn modelId="{454FB75D-824E-445F-A221-3EEBF2ACF1F5}" type="presOf" srcId="{961690D7-188B-473F-897B-6793CC198264}" destId="{D7CC4E9E-5CFF-45C3-A25C-F6CF148A7227}" srcOrd="0" destOrd="0" presId="urn:microsoft.com/office/officeart/2008/layout/VerticalCurvedList"/>
    <dgm:cxn modelId="{8C8FD2CE-EC90-4F84-906D-D5BCE6F038E2}" type="presOf" srcId="{90ADBF61-B430-4CEB-B128-44945757E041}" destId="{61E1AA78-5C05-471F-A000-EF8CD6B94AE7}" srcOrd="0" destOrd="0" presId="urn:microsoft.com/office/officeart/2008/layout/VerticalCurvedList"/>
    <dgm:cxn modelId="{596A7C7C-742F-4348-89AA-D7A8C91ED2AB}" type="presOf" srcId="{109D08B0-21CF-460C-9B0C-108F9B94B4A1}" destId="{4B9AB502-BDF4-422F-8CF0-8A873881BA8C}" srcOrd="0" destOrd="0" presId="urn:microsoft.com/office/officeart/2008/layout/VerticalCurvedList"/>
    <dgm:cxn modelId="{D675F9AD-61D3-4428-92BB-D413E2CC108C}" type="presOf" srcId="{FBED8DF4-40BC-4958-929B-8C312A466698}" destId="{3A28B205-4F09-4DD8-9EF3-1ECA2D3A8044}" srcOrd="0" destOrd="0" presId="urn:microsoft.com/office/officeart/2008/layout/VerticalCurvedList"/>
    <dgm:cxn modelId="{EA277BB4-E7DD-4930-BA7C-FEC5A0464B29}" type="presOf" srcId="{DF882B6E-43CF-4E02-B9F8-412138ADCCB1}" destId="{2926CD81-8B8F-4775-88F8-EB1840E681CB}" srcOrd="0" destOrd="0" presId="urn:microsoft.com/office/officeart/2008/layout/VerticalCurvedList"/>
    <dgm:cxn modelId="{5920DC11-4428-43CA-9EB2-A61F7B94413F}" srcId="{C5C2FB3B-44B9-4E23-9EFB-5F82EDAEE56E}" destId="{961690D7-188B-473F-897B-6793CC198264}" srcOrd="2" destOrd="0" parTransId="{55C4B20F-58B7-4CDA-9360-433856361029}" sibTransId="{FF0544DA-57D3-4752-863E-8F394868BB8E}"/>
    <dgm:cxn modelId="{0BBD1935-A06C-4588-9CD4-34EC63C17D61}" srcId="{C5C2FB3B-44B9-4E23-9EFB-5F82EDAEE56E}" destId="{FBED8DF4-40BC-4958-929B-8C312A466698}" srcOrd="1" destOrd="0" parTransId="{F59022EA-99D4-47A6-84D0-945D39E26B3B}" sibTransId="{0B811F29-D8DE-41CA-AD58-5A7BB7DB9202}"/>
    <dgm:cxn modelId="{A2E9E040-12A8-42BB-A48F-F3E1F234BA15}" type="presOf" srcId="{5E687570-A28A-4B4F-92F9-B73DE91D4A63}" destId="{A0601856-6787-4E3D-8C33-8F70E49A1726}" srcOrd="0" destOrd="0" presId="urn:microsoft.com/office/officeart/2008/layout/VerticalCurvedList"/>
    <dgm:cxn modelId="{573AA789-164B-449C-AC1A-39BA073A899B}" type="presOf" srcId="{C5C2FB3B-44B9-4E23-9EFB-5F82EDAEE56E}" destId="{60781EA6-1A29-4F2B-A549-D75022491BDA}" srcOrd="0" destOrd="0" presId="urn:microsoft.com/office/officeart/2008/layout/VerticalCurvedList"/>
    <dgm:cxn modelId="{2D7332F5-8B73-4692-B827-06B205442FFF}" srcId="{C5C2FB3B-44B9-4E23-9EFB-5F82EDAEE56E}" destId="{109D08B0-21CF-460C-9B0C-108F9B94B4A1}" srcOrd="0" destOrd="0" parTransId="{C7CBFEDE-ADDB-4671-9E07-DE483F482A62}" sibTransId="{90ADBF61-B430-4CEB-B128-44945757E041}"/>
    <dgm:cxn modelId="{9117908E-63FB-48D9-9019-00420D50BED5}" srcId="{C5C2FB3B-44B9-4E23-9EFB-5F82EDAEE56E}" destId="{5E687570-A28A-4B4F-92F9-B73DE91D4A63}" srcOrd="3" destOrd="0" parTransId="{5A762E38-2051-48D0-9E41-F1961F707413}" sibTransId="{25A91F97-9112-4627-BD8F-843C81C66DAF}"/>
    <dgm:cxn modelId="{EA263A6B-8138-4CD3-B41F-E0B79ABD1DF4}" srcId="{C5C2FB3B-44B9-4E23-9EFB-5F82EDAEE56E}" destId="{DF882B6E-43CF-4E02-B9F8-412138ADCCB1}" srcOrd="4" destOrd="0" parTransId="{42E88455-37EC-4671-A53F-9828374FABD2}" sibTransId="{174B9BBC-3CC3-4717-BE78-B08660AE2653}"/>
    <dgm:cxn modelId="{1A05CFDB-DA44-4EFB-95A9-9AFBFAF38D44}" type="presParOf" srcId="{60781EA6-1A29-4F2B-A549-D75022491BDA}" destId="{DE7B488B-5790-49DD-90ED-46EDBB29C734}" srcOrd="0" destOrd="0" presId="urn:microsoft.com/office/officeart/2008/layout/VerticalCurvedList"/>
    <dgm:cxn modelId="{11600DCA-4484-45FB-8F78-2985AA53F886}" type="presParOf" srcId="{DE7B488B-5790-49DD-90ED-46EDBB29C734}" destId="{A4D3E658-0F4B-4F81-A1DC-9B34136B08C8}" srcOrd="0" destOrd="0" presId="urn:microsoft.com/office/officeart/2008/layout/VerticalCurvedList"/>
    <dgm:cxn modelId="{DC5072FC-8F86-4561-86A7-3CE01780A578}" type="presParOf" srcId="{A4D3E658-0F4B-4F81-A1DC-9B34136B08C8}" destId="{501CED2C-5EEC-4CE5-8076-8371FD55252A}" srcOrd="0" destOrd="0" presId="urn:microsoft.com/office/officeart/2008/layout/VerticalCurvedList"/>
    <dgm:cxn modelId="{CEBDEF7B-70BC-49C9-A743-694B531CAD23}" type="presParOf" srcId="{A4D3E658-0F4B-4F81-A1DC-9B34136B08C8}" destId="{61E1AA78-5C05-471F-A000-EF8CD6B94AE7}" srcOrd="1" destOrd="0" presId="urn:microsoft.com/office/officeart/2008/layout/VerticalCurvedList"/>
    <dgm:cxn modelId="{8B11BE12-56E9-4D38-A4BC-F1AE99582F77}" type="presParOf" srcId="{A4D3E658-0F4B-4F81-A1DC-9B34136B08C8}" destId="{4AD32623-70A4-4823-88D1-33835BF8EB85}" srcOrd="2" destOrd="0" presId="urn:microsoft.com/office/officeart/2008/layout/VerticalCurvedList"/>
    <dgm:cxn modelId="{F41E7AD4-E2AC-44E3-9E7B-DBD8EEDF6930}" type="presParOf" srcId="{A4D3E658-0F4B-4F81-A1DC-9B34136B08C8}" destId="{827E514E-5929-4719-88B2-79FBEC0B9676}" srcOrd="3" destOrd="0" presId="urn:microsoft.com/office/officeart/2008/layout/VerticalCurvedList"/>
    <dgm:cxn modelId="{71C052B0-92F8-4C29-B75E-D3E62D937C56}" type="presParOf" srcId="{DE7B488B-5790-49DD-90ED-46EDBB29C734}" destId="{4B9AB502-BDF4-422F-8CF0-8A873881BA8C}" srcOrd="1" destOrd="0" presId="urn:microsoft.com/office/officeart/2008/layout/VerticalCurvedList"/>
    <dgm:cxn modelId="{7FFE1510-E2F7-4BD9-BAB9-E8FF17D017E6}" type="presParOf" srcId="{DE7B488B-5790-49DD-90ED-46EDBB29C734}" destId="{B687BE71-ED17-41E7-82AA-4C7EE06192CC}" srcOrd="2" destOrd="0" presId="urn:microsoft.com/office/officeart/2008/layout/VerticalCurvedList"/>
    <dgm:cxn modelId="{A8C8C7F0-C7D1-40B1-89E8-1327877A2299}" type="presParOf" srcId="{B687BE71-ED17-41E7-82AA-4C7EE06192CC}" destId="{88403843-0690-4A96-83F6-B55B0AD5ECB6}" srcOrd="0" destOrd="0" presId="urn:microsoft.com/office/officeart/2008/layout/VerticalCurvedList"/>
    <dgm:cxn modelId="{FF89D89E-C43C-4B43-8042-0C998EE630A3}" type="presParOf" srcId="{DE7B488B-5790-49DD-90ED-46EDBB29C734}" destId="{3A28B205-4F09-4DD8-9EF3-1ECA2D3A8044}" srcOrd="3" destOrd="0" presId="urn:microsoft.com/office/officeart/2008/layout/VerticalCurvedList"/>
    <dgm:cxn modelId="{CECAAC40-DD69-447F-A66F-C5CC7B53616D}" type="presParOf" srcId="{DE7B488B-5790-49DD-90ED-46EDBB29C734}" destId="{BE215B7B-031D-4533-B391-4EA5D8AE486E}" srcOrd="4" destOrd="0" presId="urn:microsoft.com/office/officeart/2008/layout/VerticalCurvedList"/>
    <dgm:cxn modelId="{6C6ECCA9-0357-428D-B244-72FF2724631B}" type="presParOf" srcId="{BE215B7B-031D-4533-B391-4EA5D8AE486E}" destId="{E296912D-2DFE-4123-88DC-FC6547353F1E}" srcOrd="0" destOrd="0" presId="urn:microsoft.com/office/officeart/2008/layout/VerticalCurvedList"/>
    <dgm:cxn modelId="{43E138BD-73A9-4D74-89AF-DF4634F2F986}" type="presParOf" srcId="{DE7B488B-5790-49DD-90ED-46EDBB29C734}" destId="{D7CC4E9E-5CFF-45C3-A25C-F6CF148A7227}" srcOrd="5" destOrd="0" presId="urn:microsoft.com/office/officeart/2008/layout/VerticalCurvedList"/>
    <dgm:cxn modelId="{E7DC123C-EC6E-4BFC-9781-0B8613BCFC35}" type="presParOf" srcId="{DE7B488B-5790-49DD-90ED-46EDBB29C734}" destId="{57332839-A6EC-40B6-9872-2DB825CFBB12}" srcOrd="6" destOrd="0" presId="urn:microsoft.com/office/officeart/2008/layout/VerticalCurvedList"/>
    <dgm:cxn modelId="{25763DB6-4569-40C0-AC32-5C5CA256D3CA}" type="presParOf" srcId="{57332839-A6EC-40B6-9872-2DB825CFBB12}" destId="{8D072C82-E669-4960-ADF8-6A1152DB5267}" srcOrd="0" destOrd="0" presId="urn:microsoft.com/office/officeart/2008/layout/VerticalCurvedList"/>
    <dgm:cxn modelId="{F99575FF-BA85-40AD-ADCE-6904A946649A}" type="presParOf" srcId="{DE7B488B-5790-49DD-90ED-46EDBB29C734}" destId="{A0601856-6787-4E3D-8C33-8F70E49A1726}" srcOrd="7" destOrd="0" presId="urn:microsoft.com/office/officeart/2008/layout/VerticalCurvedList"/>
    <dgm:cxn modelId="{6B1A31A1-42F2-423D-9BB3-BCDDE11BFEA1}" type="presParOf" srcId="{DE7B488B-5790-49DD-90ED-46EDBB29C734}" destId="{31867E8C-6D8E-4020-881B-995C49815D05}" srcOrd="8" destOrd="0" presId="urn:microsoft.com/office/officeart/2008/layout/VerticalCurvedList"/>
    <dgm:cxn modelId="{861332AD-DE7D-49C2-BC18-588113AFD1C4}" type="presParOf" srcId="{31867E8C-6D8E-4020-881B-995C49815D05}" destId="{D781DCB9-C7B0-4DE1-ADF7-BA073E4A9B2A}" srcOrd="0" destOrd="0" presId="urn:microsoft.com/office/officeart/2008/layout/VerticalCurvedList"/>
    <dgm:cxn modelId="{4AD336B4-0551-4D7E-AE0E-3BF0CE8D6D10}" type="presParOf" srcId="{DE7B488B-5790-49DD-90ED-46EDBB29C734}" destId="{2926CD81-8B8F-4775-88F8-EB1840E681CB}" srcOrd="9" destOrd="0" presId="urn:microsoft.com/office/officeart/2008/layout/VerticalCurvedList"/>
    <dgm:cxn modelId="{D58814BF-250C-4AC2-867E-C9F7AEA0294D}" type="presParOf" srcId="{DE7B488B-5790-49DD-90ED-46EDBB29C734}" destId="{6870DBCF-645D-4ED0-B103-680ED38EC00E}" srcOrd="10" destOrd="0" presId="urn:microsoft.com/office/officeart/2008/layout/VerticalCurvedList"/>
    <dgm:cxn modelId="{5BAD2E35-D94C-45EF-B71E-F425F3493C3F}" type="presParOf" srcId="{6870DBCF-645D-4ED0-B103-680ED38EC00E}" destId="{4425C4D9-BFB3-4CB5-BF9E-658A6F6D89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306BFD-EC49-4207-9635-18EF2CB3547E}" type="doc">
      <dgm:prSet loTypeId="urn:microsoft.com/office/officeart/2005/8/layout/list1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fi-FI"/>
        </a:p>
      </dgm:t>
    </dgm:pt>
    <dgm:pt modelId="{A4E9874E-FEEB-4BE8-B434-01034EBF0041}">
      <dgm:prSet phldrT="[Text]"/>
      <dgm:spPr/>
      <dgm:t>
        <a:bodyPr/>
        <a:lstStyle/>
        <a:p>
          <a:r>
            <a:rPr lang="fi-FI" dirty="0" err="1"/>
            <a:t>Purposeful</a:t>
          </a:r>
          <a:r>
            <a:rPr lang="fi-FI" dirty="0"/>
            <a:t>/</a:t>
          </a:r>
          <a:r>
            <a:rPr lang="fi-FI" dirty="0" err="1"/>
            <a:t>purposive</a:t>
          </a:r>
          <a:r>
            <a:rPr lang="fi-FI" dirty="0"/>
            <a:t> </a:t>
          </a:r>
          <a:r>
            <a:rPr lang="fi-FI" dirty="0" err="1"/>
            <a:t>sampling</a:t>
          </a:r>
          <a:endParaRPr lang="fi-FI" dirty="0"/>
        </a:p>
      </dgm:t>
    </dgm:pt>
    <dgm:pt modelId="{06717307-2508-449B-A479-DB355B71FF4C}" type="parTrans" cxnId="{66466F78-BFE3-4C11-95D8-56B263D2F2B2}">
      <dgm:prSet/>
      <dgm:spPr/>
      <dgm:t>
        <a:bodyPr/>
        <a:lstStyle/>
        <a:p>
          <a:endParaRPr lang="fi-FI"/>
        </a:p>
      </dgm:t>
    </dgm:pt>
    <dgm:pt modelId="{335CA756-B88F-4B2D-876E-333ECA300695}" type="sibTrans" cxnId="{66466F78-BFE3-4C11-95D8-56B263D2F2B2}">
      <dgm:prSet/>
      <dgm:spPr/>
      <dgm:t>
        <a:bodyPr/>
        <a:lstStyle/>
        <a:p>
          <a:endParaRPr lang="fi-FI"/>
        </a:p>
      </dgm:t>
    </dgm:pt>
    <dgm:pt modelId="{A25E3246-F36C-499A-85F6-AEDAA4C09DF8}">
      <dgm:prSet phldrT="[Text]"/>
      <dgm:spPr/>
      <dgm:t>
        <a:bodyPr/>
        <a:lstStyle/>
        <a:p>
          <a:r>
            <a:rPr lang="fi-FI" dirty="0" err="1"/>
            <a:t>Theoretical</a:t>
          </a:r>
          <a:r>
            <a:rPr lang="fi-FI" dirty="0"/>
            <a:t> </a:t>
          </a:r>
          <a:r>
            <a:rPr lang="fi-FI" dirty="0" err="1"/>
            <a:t>sampling</a:t>
          </a:r>
          <a:endParaRPr lang="fi-FI" dirty="0"/>
        </a:p>
      </dgm:t>
    </dgm:pt>
    <dgm:pt modelId="{D8700C6D-417A-49C4-A52A-FBC5EB920077}" type="parTrans" cxnId="{81FBB940-0780-4D0B-9F37-3541EC6DAB90}">
      <dgm:prSet/>
      <dgm:spPr/>
      <dgm:t>
        <a:bodyPr/>
        <a:lstStyle/>
        <a:p>
          <a:endParaRPr lang="fi-FI"/>
        </a:p>
      </dgm:t>
    </dgm:pt>
    <dgm:pt modelId="{69F6165F-F695-4892-A53D-7ABD46E7D3D3}" type="sibTrans" cxnId="{81FBB940-0780-4D0B-9F37-3541EC6DAB90}">
      <dgm:prSet/>
      <dgm:spPr/>
      <dgm:t>
        <a:bodyPr/>
        <a:lstStyle/>
        <a:p>
          <a:endParaRPr lang="fi-FI"/>
        </a:p>
      </dgm:t>
    </dgm:pt>
    <dgm:pt modelId="{D90A1E62-7B7D-4CB8-8CFE-956DB17742F6}">
      <dgm:prSet phldrT="[Text]"/>
      <dgm:spPr/>
      <dgm:t>
        <a:bodyPr/>
        <a:lstStyle/>
        <a:p>
          <a:r>
            <a:rPr lang="fi-FI" dirty="0" err="1"/>
            <a:t>Snowball</a:t>
          </a:r>
          <a:r>
            <a:rPr lang="fi-FI" dirty="0"/>
            <a:t> </a:t>
          </a:r>
          <a:r>
            <a:rPr lang="fi-FI" dirty="0" err="1"/>
            <a:t>sampling</a:t>
          </a:r>
          <a:endParaRPr lang="fi-FI" dirty="0"/>
        </a:p>
      </dgm:t>
    </dgm:pt>
    <dgm:pt modelId="{6C46CCCB-9775-471C-B233-30D0E052894B}" type="parTrans" cxnId="{B37560AC-04BA-4501-AAFC-0F5327BC36C5}">
      <dgm:prSet/>
      <dgm:spPr/>
      <dgm:t>
        <a:bodyPr/>
        <a:lstStyle/>
        <a:p>
          <a:endParaRPr lang="fi-FI"/>
        </a:p>
      </dgm:t>
    </dgm:pt>
    <dgm:pt modelId="{F46B82AC-24AC-49B2-A47D-4A9EB9E1739A}" type="sibTrans" cxnId="{B37560AC-04BA-4501-AAFC-0F5327BC36C5}">
      <dgm:prSet/>
      <dgm:spPr/>
      <dgm:t>
        <a:bodyPr/>
        <a:lstStyle/>
        <a:p>
          <a:endParaRPr lang="fi-FI"/>
        </a:p>
      </dgm:t>
    </dgm:pt>
    <dgm:pt modelId="{60338A2E-16A0-46E8-AAF9-E6377E96EBF8}">
      <dgm:prSet phldrT="[Text]"/>
      <dgm:spPr/>
      <dgm:t>
        <a:bodyPr/>
        <a:lstStyle/>
        <a:p>
          <a:r>
            <a:rPr lang="fi-FI" dirty="0" err="1"/>
            <a:t>Convenience</a:t>
          </a:r>
          <a:r>
            <a:rPr lang="fi-FI" dirty="0"/>
            <a:t> </a:t>
          </a:r>
          <a:r>
            <a:rPr lang="fi-FI" dirty="0" err="1"/>
            <a:t>sampling</a:t>
          </a:r>
          <a:endParaRPr lang="fi-FI" dirty="0"/>
        </a:p>
      </dgm:t>
    </dgm:pt>
    <dgm:pt modelId="{52F07C05-5CC9-4DE5-AA9B-FF3016F05BA5}" type="parTrans" cxnId="{69849E8E-2B71-4819-9286-8F88E6A42B85}">
      <dgm:prSet/>
      <dgm:spPr/>
      <dgm:t>
        <a:bodyPr/>
        <a:lstStyle/>
        <a:p>
          <a:endParaRPr lang="fi-FI"/>
        </a:p>
      </dgm:t>
    </dgm:pt>
    <dgm:pt modelId="{8256E77C-0E9F-4372-AC6F-74B4311D039D}" type="sibTrans" cxnId="{69849E8E-2B71-4819-9286-8F88E6A42B85}">
      <dgm:prSet/>
      <dgm:spPr/>
      <dgm:t>
        <a:bodyPr/>
        <a:lstStyle/>
        <a:p>
          <a:endParaRPr lang="fi-FI"/>
        </a:p>
      </dgm:t>
    </dgm:pt>
    <dgm:pt modelId="{0972EC57-0853-48F3-90DD-B416C188B90C}" type="pres">
      <dgm:prSet presAssocID="{54306BFD-EC49-4207-9635-18EF2CB354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A6E1A0C6-2FFE-4B34-AACE-6ED4C4A59835}" type="pres">
      <dgm:prSet presAssocID="{A4E9874E-FEEB-4BE8-B434-01034EBF0041}" presName="parentLin" presStyleCnt="0"/>
      <dgm:spPr/>
    </dgm:pt>
    <dgm:pt modelId="{58DB68F0-8F7A-4C97-94C5-921C35DF935D}" type="pres">
      <dgm:prSet presAssocID="{A4E9874E-FEEB-4BE8-B434-01034EBF0041}" presName="parentLeftMargin" presStyleLbl="node1" presStyleIdx="0" presStyleCnt="4"/>
      <dgm:spPr/>
      <dgm:t>
        <a:bodyPr/>
        <a:lstStyle/>
        <a:p>
          <a:endParaRPr lang="lt-LT"/>
        </a:p>
      </dgm:t>
    </dgm:pt>
    <dgm:pt modelId="{3BD56808-4E00-4B70-BDAE-8B15BAFEBA65}" type="pres">
      <dgm:prSet presAssocID="{A4E9874E-FEEB-4BE8-B434-01034EBF004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CE2B7F4-C334-4DFE-A6DE-01FBA9FC023D}" type="pres">
      <dgm:prSet presAssocID="{A4E9874E-FEEB-4BE8-B434-01034EBF0041}" presName="negativeSpace" presStyleCnt="0"/>
      <dgm:spPr/>
    </dgm:pt>
    <dgm:pt modelId="{20539A11-BEAF-44EB-9445-618D612E8701}" type="pres">
      <dgm:prSet presAssocID="{A4E9874E-FEEB-4BE8-B434-01034EBF0041}" presName="childText" presStyleLbl="conFgAcc1" presStyleIdx="0" presStyleCnt="4">
        <dgm:presLayoutVars>
          <dgm:bulletEnabled val="1"/>
        </dgm:presLayoutVars>
      </dgm:prSet>
      <dgm:spPr/>
    </dgm:pt>
    <dgm:pt modelId="{77454D5D-1D69-444A-9153-A698C258933D}" type="pres">
      <dgm:prSet presAssocID="{335CA756-B88F-4B2D-876E-333ECA300695}" presName="spaceBetweenRectangles" presStyleCnt="0"/>
      <dgm:spPr/>
    </dgm:pt>
    <dgm:pt modelId="{4BFAF73C-5E9F-4803-BD31-E4FB132431F9}" type="pres">
      <dgm:prSet presAssocID="{60338A2E-16A0-46E8-AAF9-E6377E96EBF8}" presName="parentLin" presStyleCnt="0"/>
      <dgm:spPr/>
    </dgm:pt>
    <dgm:pt modelId="{2B03D066-AEC1-428D-9028-DEB09221EFC5}" type="pres">
      <dgm:prSet presAssocID="{60338A2E-16A0-46E8-AAF9-E6377E96EBF8}" presName="parentLeftMargin" presStyleLbl="node1" presStyleIdx="0" presStyleCnt="4"/>
      <dgm:spPr/>
      <dgm:t>
        <a:bodyPr/>
        <a:lstStyle/>
        <a:p>
          <a:endParaRPr lang="lt-LT"/>
        </a:p>
      </dgm:t>
    </dgm:pt>
    <dgm:pt modelId="{D5DA9A81-89A6-49BE-BF6A-0DD4B76E1B66}" type="pres">
      <dgm:prSet presAssocID="{60338A2E-16A0-46E8-AAF9-E6377E96EBF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91D5E04-5B06-40A9-9C0E-61A68B1EE9AB}" type="pres">
      <dgm:prSet presAssocID="{60338A2E-16A0-46E8-AAF9-E6377E96EBF8}" presName="negativeSpace" presStyleCnt="0"/>
      <dgm:spPr/>
    </dgm:pt>
    <dgm:pt modelId="{301C95C2-364A-4C96-B222-26F377C5BD7F}" type="pres">
      <dgm:prSet presAssocID="{60338A2E-16A0-46E8-AAF9-E6377E96EBF8}" presName="childText" presStyleLbl="conFgAcc1" presStyleIdx="1" presStyleCnt="4">
        <dgm:presLayoutVars>
          <dgm:bulletEnabled val="1"/>
        </dgm:presLayoutVars>
      </dgm:prSet>
      <dgm:spPr/>
    </dgm:pt>
    <dgm:pt modelId="{A5BF6C7C-2CEF-4548-9A96-699D2740701C}" type="pres">
      <dgm:prSet presAssocID="{8256E77C-0E9F-4372-AC6F-74B4311D039D}" presName="spaceBetweenRectangles" presStyleCnt="0"/>
      <dgm:spPr/>
    </dgm:pt>
    <dgm:pt modelId="{F701DBB9-9829-44D3-BA03-33867F6CE872}" type="pres">
      <dgm:prSet presAssocID="{A25E3246-F36C-499A-85F6-AEDAA4C09DF8}" presName="parentLin" presStyleCnt="0"/>
      <dgm:spPr/>
    </dgm:pt>
    <dgm:pt modelId="{70DD5FE4-C971-4C5F-8E61-96B467D01019}" type="pres">
      <dgm:prSet presAssocID="{A25E3246-F36C-499A-85F6-AEDAA4C09DF8}" presName="parentLeftMargin" presStyleLbl="node1" presStyleIdx="1" presStyleCnt="4"/>
      <dgm:spPr/>
      <dgm:t>
        <a:bodyPr/>
        <a:lstStyle/>
        <a:p>
          <a:endParaRPr lang="lt-LT"/>
        </a:p>
      </dgm:t>
    </dgm:pt>
    <dgm:pt modelId="{E0A5CCAC-3335-4E44-A43D-A1F677747471}" type="pres">
      <dgm:prSet presAssocID="{A25E3246-F36C-499A-85F6-AEDAA4C09D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ABA32D9-4484-4543-ADED-85A43478E9F0}" type="pres">
      <dgm:prSet presAssocID="{A25E3246-F36C-499A-85F6-AEDAA4C09DF8}" presName="negativeSpace" presStyleCnt="0"/>
      <dgm:spPr/>
    </dgm:pt>
    <dgm:pt modelId="{63FB796D-6CFD-4275-A748-1976B703D200}" type="pres">
      <dgm:prSet presAssocID="{A25E3246-F36C-499A-85F6-AEDAA4C09DF8}" presName="childText" presStyleLbl="conFgAcc1" presStyleIdx="2" presStyleCnt="4">
        <dgm:presLayoutVars>
          <dgm:bulletEnabled val="1"/>
        </dgm:presLayoutVars>
      </dgm:prSet>
      <dgm:spPr/>
    </dgm:pt>
    <dgm:pt modelId="{41AAA52E-1D7B-4757-A14E-95A6521C282C}" type="pres">
      <dgm:prSet presAssocID="{69F6165F-F695-4892-A53D-7ABD46E7D3D3}" presName="spaceBetweenRectangles" presStyleCnt="0"/>
      <dgm:spPr/>
    </dgm:pt>
    <dgm:pt modelId="{1623A062-A6E0-4BE2-9C2F-B69058FCCAC9}" type="pres">
      <dgm:prSet presAssocID="{D90A1E62-7B7D-4CB8-8CFE-956DB17742F6}" presName="parentLin" presStyleCnt="0"/>
      <dgm:spPr/>
    </dgm:pt>
    <dgm:pt modelId="{85C630E6-7A01-4767-8BF3-C56588189BC2}" type="pres">
      <dgm:prSet presAssocID="{D90A1E62-7B7D-4CB8-8CFE-956DB17742F6}" presName="parentLeftMargin" presStyleLbl="node1" presStyleIdx="2" presStyleCnt="4"/>
      <dgm:spPr/>
      <dgm:t>
        <a:bodyPr/>
        <a:lstStyle/>
        <a:p>
          <a:endParaRPr lang="lt-LT"/>
        </a:p>
      </dgm:t>
    </dgm:pt>
    <dgm:pt modelId="{8779B3D5-DD18-4183-8253-A2219840A0AE}" type="pres">
      <dgm:prSet presAssocID="{D90A1E62-7B7D-4CB8-8CFE-956DB17742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3C3F10F-B948-4389-8837-FEC83B65692A}" type="pres">
      <dgm:prSet presAssocID="{D90A1E62-7B7D-4CB8-8CFE-956DB17742F6}" presName="negativeSpace" presStyleCnt="0"/>
      <dgm:spPr/>
    </dgm:pt>
    <dgm:pt modelId="{E9D895C8-5EFB-423A-A296-EF97171CB30A}" type="pres">
      <dgm:prSet presAssocID="{D90A1E62-7B7D-4CB8-8CFE-956DB17742F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1FBB940-0780-4D0B-9F37-3541EC6DAB90}" srcId="{54306BFD-EC49-4207-9635-18EF2CB3547E}" destId="{A25E3246-F36C-499A-85F6-AEDAA4C09DF8}" srcOrd="2" destOrd="0" parTransId="{D8700C6D-417A-49C4-A52A-FBC5EB920077}" sibTransId="{69F6165F-F695-4892-A53D-7ABD46E7D3D3}"/>
    <dgm:cxn modelId="{91D8B49D-292C-48FC-B8FB-90BA06485CD0}" type="presOf" srcId="{A4E9874E-FEEB-4BE8-B434-01034EBF0041}" destId="{58DB68F0-8F7A-4C97-94C5-921C35DF935D}" srcOrd="0" destOrd="0" presId="urn:microsoft.com/office/officeart/2005/8/layout/list1"/>
    <dgm:cxn modelId="{0335AD92-40B6-4592-A99B-CF24E5004195}" type="presOf" srcId="{A25E3246-F36C-499A-85F6-AEDAA4C09DF8}" destId="{E0A5CCAC-3335-4E44-A43D-A1F677747471}" srcOrd="1" destOrd="0" presId="urn:microsoft.com/office/officeart/2005/8/layout/list1"/>
    <dgm:cxn modelId="{216B3C26-4784-44C4-91B4-69345B2EEAB4}" type="presOf" srcId="{54306BFD-EC49-4207-9635-18EF2CB3547E}" destId="{0972EC57-0853-48F3-90DD-B416C188B90C}" srcOrd="0" destOrd="0" presId="urn:microsoft.com/office/officeart/2005/8/layout/list1"/>
    <dgm:cxn modelId="{E573283A-A923-415B-B618-147233787C46}" type="presOf" srcId="{D90A1E62-7B7D-4CB8-8CFE-956DB17742F6}" destId="{8779B3D5-DD18-4183-8253-A2219840A0AE}" srcOrd="1" destOrd="0" presId="urn:microsoft.com/office/officeart/2005/8/layout/list1"/>
    <dgm:cxn modelId="{ED878CF6-8CE0-4A5D-98AF-E0A5E544C9D8}" type="presOf" srcId="{A25E3246-F36C-499A-85F6-AEDAA4C09DF8}" destId="{70DD5FE4-C971-4C5F-8E61-96B467D01019}" srcOrd="0" destOrd="0" presId="urn:microsoft.com/office/officeart/2005/8/layout/list1"/>
    <dgm:cxn modelId="{69849E8E-2B71-4819-9286-8F88E6A42B85}" srcId="{54306BFD-EC49-4207-9635-18EF2CB3547E}" destId="{60338A2E-16A0-46E8-AAF9-E6377E96EBF8}" srcOrd="1" destOrd="0" parTransId="{52F07C05-5CC9-4DE5-AA9B-FF3016F05BA5}" sibTransId="{8256E77C-0E9F-4372-AC6F-74B4311D039D}"/>
    <dgm:cxn modelId="{6C493C4F-4014-42E4-BC50-A0E98469F3B3}" type="presOf" srcId="{60338A2E-16A0-46E8-AAF9-E6377E96EBF8}" destId="{2B03D066-AEC1-428D-9028-DEB09221EFC5}" srcOrd="0" destOrd="0" presId="urn:microsoft.com/office/officeart/2005/8/layout/list1"/>
    <dgm:cxn modelId="{66466F78-BFE3-4C11-95D8-56B263D2F2B2}" srcId="{54306BFD-EC49-4207-9635-18EF2CB3547E}" destId="{A4E9874E-FEEB-4BE8-B434-01034EBF0041}" srcOrd="0" destOrd="0" parTransId="{06717307-2508-449B-A479-DB355B71FF4C}" sibTransId="{335CA756-B88F-4B2D-876E-333ECA300695}"/>
    <dgm:cxn modelId="{DBFB4885-8D00-47ED-AB51-CFFCD4E4BB39}" type="presOf" srcId="{A4E9874E-FEEB-4BE8-B434-01034EBF0041}" destId="{3BD56808-4E00-4B70-BDAE-8B15BAFEBA65}" srcOrd="1" destOrd="0" presId="urn:microsoft.com/office/officeart/2005/8/layout/list1"/>
    <dgm:cxn modelId="{B37560AC-04BA-4501-AAFC-0F5327BC36C5}" srcId="{54306BFD-EC49-4207-9635-18EF2CB3547E}" destId="{D90A1E62-7B7D-4CB8-8CFE-956DB17742F6}" srcOrd="3" destOrd="0" parTransId="{6C46CCCB-9775-471C-B233-30D0E052894B}" sibTransId="{F46B82AC-24AC-49B2-A47D-4A9EB9E1739A}"/>
    <dgm:cxn modelId="{1FF258AD-6284-4D9F-9E38-E60812D7353B}" type="presOf" srcId="{60338A2E-16A0-46E8-AAF9-E6377E96EBF8}" destId="{D5DA9A81-89A6-49BE-BF6A-0DD4B76E1B66}" srcOrd="1" destOrd="0" presId="urn:microsoft.com/office/officeart/2005/8/layout/list1"/>
    <dgm:cxn modelId="{CE0DD167-9FA0-4BE3-BA53-A9A0DE59A4C5}" type="presOf" srcId="{D90A1E62-7B7D-4CB8-8CFE-956DB17742F6}" destId="{85C630E6-7A01-4767-8BF3-C56588189BC2}" srcOrd="0" destOrd="0" presId="urn:microsoft.com/office/officeart/2005/8/layout/list1"/>
    <dgm:cxn modelId="{60A7B64E-CCAB-453B-A61C-26980B0A36DB}" type="presParOf" srcId="{0972EC57-0853-48F3-90DD-B416C188B90C}" destId="{A6E1A0C6-2FFE-4B34-AACE-6ED4C4A59835}" srcOrd="0" destOrd="0" presId="urn:microsoft.com/office/officeart/2005/8/layout/list1"/>
    <dgm:cxn modelId="{0A8A7596-095D-4779-A694-910905332A36}" type="presParOf" srcId="{A6E1A0C6-2FFE-4B34-AACE-6ED4C4A59835}" destId="{58DB68F0-8F7A-4C97-94C5-921C35DF935D}" srcOrd="0" destOrd="0" presId="urn:microsoft.com/office/officeart/2005/8/layout/list1"/>
    <dgm:cxn modelId="{0B4593FD-63D3-40C5-96E1-269847A3F7AF}" type="presParOf" srcId="{A6E1A0C6-2FFE-4B34-AACE-6ED4C4A59835}" destId="{3BD56808-4E00-4B70-BDAE-8B15BAFEBA65}" srcOrd="1" destOrd="0" presId="urn:microsoft.com/office/officeart/2005/8/layout/list1"/>
    <dgm:cxn modelId="{CB65E533-6E18-4F91-97EE-E389CA0D0505}" type="presParOf" srcId="{0972EC57-0853-48F3-90DD-B416C188B90C}" destId="{ACE2B7F4-C334-4DFE-A6DE-01FBA9FC023D}" srcOrd="1" destOrd="0" presId="urn:microsoft.com/office/officeart/2005/8/layout/list1"/>
    <dgm:cxn modelId="{0C5938BF-FF46-4BC8-9CE3-3BFF98ACB4FC}" type="presParOf" srcId="{0972EC57-0853-48F3-90DD-B416C188B90C}" destId="{20539A11-BEAF-44EB-9445-618D612E8701}" srcOrd="2" destOrd="0" presId="urn:microsoft.com/office/officeart/2005/8/layout/list1"/>
    <dgm:cxn modelId="{A6670B31-FE41-4C04-BBD5-339897DB3770}" type="presParOf" srcId="{0972EC57-0853-48F3-90DD-B416C188B90C}" destId="{77454D5D-1D69-444A-9153-A698C258933D}" srcOrd="3" destOrd="0" presId="urn:microsoft.com/office/officeart/2005/8/layout/list1"/>
    <dgm:cxn modelId="{FC1D2463-BF40-4930-9D44-DFC514D7B8A0}" type="presParOf" srcId="{0972EC57-0853-48F3-90DD-B416C188B90C}" destId="{4BFAF73C-5E9F-4803-BD31-E4FB132431F9}" srcOrd="4" destOrd="0" presId="urn:microsoft.com/office/officeart/2005/8/layout/list1"/>
    <dgm:cxn modelId="{C72CCE54-7C91-43D9-9AF0-F1B83C888602}" type="presParOf" srcId="{4BFAF73C-5E9F-4803-BD31-E4FB132431F9}" destId="{2B03D066-AEC1-428D-9028-DEB09221EFC5}" srcOrd="0" destOrd="0" presId="urn:microsoft.com/office/officeart/2005/8/layout/list1"/>
    <dgm:cxn modelId="{17A67A75-83E6-4725-873C-1451F9751A40}" type="presParOf" srcId="{4BFAF73C-5E9F-4803-BD31-E4FB132431F9}" destId="{D5DA9A81-89A6-49BE-BF6A-0DD4B76E1B66}" srcOrd="1" destOrd="0" presId="urn:microsoft.com/office/officeart/2005/8/layout/list1"/>
    <dgm:cxn modelId="{E8DA655F-2E3A-42E9-B2C4-E377BFEB2DE8}" type="presParOf" srcId="{0972EC57-0853-48F3-90DD-B416C188B90C}" destId="{A91D5E04-5B06-40A9-9C0E-61A68B1EE9AB}" srcOrd="5" destOrd="0" presId="urn:microsoft.com/office/officeart/2005/8/layout/list1"/>
    <dgm:cxn modelId="{26DC1E92-5DF2-4976-9DA4-DEC5E0FC9B72}" type="presParOf" srcId="{0972EC57-0853-48F3-90DD-B416C188B90C}" destId="{301C95C2-364A-4C96-B222-26F377C5BD7F}" srcOrd="6" destOrd="0" presId="urn:microsoft.com/office/officeart/2005/8/layout/list1"/>
    <dgm:cxn modelId="{2E03C739-D14E-40B7-AD4A-D044752ED931}" type="presParOf" srcId="{0972EC57-0853-48F3-90DD-B416C188B90C}" destId="{A5BF6C7C-2CEF-4548-9A96-699D2740701C}" srcOrd="7" destOrd="0" presId="urn:microsoft.com/office/officeart/2005/8/layout/list1"/>
    <dgm:cxn modelId="{055CF7AE-AC62-4293-855C-1EAD47D620EF}" type="presParOf" srcId="{0972EC57-0853-48F3-90DD-B416C188B90C}" destId="{F701DBB9-9829-44D3-BA03-33867F6CE872}" srcOrd="8" destOrd="0" presId="urn:microsoft.com/office/officeart/2005/8/layout/list1"/>
    <dgm:cxn modelId="{3ABA0277-850E-4D47-BCCE-58197055A1C7}" type="presParOf" srcId="{F701DBB9-9829-44D3-BA03-33867F6CE872}" destId="{70DD5FE4-C971-4C5F-8E61-96B467D01019}" srcOrd="0" destOrd="0" presId="urn:microsoft.com/office/officeart/2005/8/layout/list1"/>
    <dgm:cxn modelId="{0F73C76F-80C1-4D86-8F68-BE49E1BF6C24}" type="presParOf" srcId="{F701DBB9-9829-44D3-BA03-33867F6CE872}" destId="{E0A5CCAC-3335-4E44-A43D-A1F677747471}" srcOrd="1" destOrd="0" presId="urn:microsoft.com/office/officeart/2005/8/layout/list1"/>
    <dgm:cxn modelId="{7D760D12-4E40-45C3-8BD0-1130E3D76613}" type="presParOf" srcId="{0972EC57-0853-48F3-90DD-B416C188B90C}" destId="{3ABA32D9-4484-4543-ADED-85A43478E9F0}" srcOrd="9" destOrd="0" presId="urn:microsoft.com/office/officeart/2005/8/layout/list1"/>
    <dgm:cxn modelId="{C7C33B6A-370F-483B-A1FB-59EC0FC5B14A}" type="presParOf" srcId="{0972EC57-0853-48F3-90DD-B416C188B90C}" destId="{63FB796D-6CFD-4275-A748-1976B703D200}" srcOrd="10" destOrd="0" presId="urn:microsoft.com/office/officeart/2005/8/layout/list1"/>
    <dgm:cxn modelId="{DB41A720-2078-47C1-A02D-648532324568}" type="presParOf" srcId="{0972EC57-0853-48F3-90DD-B416C188B90C}" destId="{41AAA52E-1D7B-4757-A14E-95A6521C282C}" srcOrd="11" destOrd="0" presId="urn:microsoft.com/office/officeart/2005/8/layout/list1"/>
    <dgm:cxn modelId="{48C21EDD-DF1B-483E-BAF0-C23A71CF8B01}" type="presParOf" srcId="{0972EC57-0853-48F3-90DD-B416C188B90C}" destId="{1623A062-A6E0-4BE2-9C2F-B69058FCCAC9}" srcOrd="12" destOrd="0" presId="urn:microsoft.com/office/officeart/2005/8/layout/list1"/>
    <dgm:cxn modelId="{8E286D71-E2FA-4E83-85C3-E2E71DB4E490}" type="presParOf" srcId="{1623A062-A6E0-4BE2-9C2F-B69058FCCAC9}" destId="{85C630E6-7A01-4767-8BF3-C56588189BC2}" srcOrd="0" destOrd="0" presId="urn:microsoft.com/office/officeart/2005/8/layout/list1"/>
    <dgm:cxn modelId="{2D8E3DA9-26CD-42D0-8A24-535CC7C36503}" type="presParOf" srcId="{1623A062-A6E0-4BE2-9C2F-B69058FCCAC9}" destId="{8779B3D5-DD18-4183-8253-A2219840A0AE}" srcOrd="1" destOrd="0" presId="urn:microsoft.com/office/officeart/2005/8/layout/list1"/>
    <dgm:cxn modelId="{FB963B23-34FE-4591-968A-8E6BAED5C550}" type="presParOf" srcId="{0972EC57-0853-48F3-90DD-B416C188B90C}" destId="{83C3F10F-B948-4389-8837-FEC83B65692A}" srcOrd="13" destOrd="0" presId="urn:microsoft.com/office/officeart/2005/8/layout/list1"/>
    <dgm:cxn modelId="{BC9B56A5-B7DE-4A27-A7C2-78F5752B13B3}" type="presParOf" srcId="{0972EC57-0853-48F3-90DD-B416C188B90C}" destId="{E9D895C8-5EFB-423A-A296-EF97171CB30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96A9EF-335E-494D-A33F-62EDA8A0E69C}" type="doc">
      <dgm:prSet loTypeId="urn:microsoft.com/office/officeart/2005/8/layout/pyramid2" loCatId="pyramid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i-FI"/>
        </a:p>
      </dgm:t>
    </dgm:pt>
    <dgm:pt modelId="{B57AC2AC-1D56-498D-B9B7-89180C8EBB94}">
      <dgm:prSet/>
      <dgm:spPr/>
      <dgm:t>
        <a:bodyPr/>
        <a:lstStyle/>
        <a:p>
          <a:r>
            <a:rPr lang="en-US" b="0" i="0" baseline="0" dirty="0"/>
            <a:t>It is a non-probability sampling technique used in qualitative research on the basis of </a:t>
          </a:r>
          <a:r>
            <a:rPr lang="en-US" b="1" i="0" u="sng" baseline="0" dirty="0"/>
            <a:t>characteristics of a population and the purpose </a:t>
          </a:r>
          <a:r>
            <a:rPr lang="fi-FI" b="0" i="0" baseline="0" dirty="0"/>
            <a:t>of </a:t>
          </a:r>
          <a:r>
            <a:rPr lang="fi-FI" b="0" i="0" baseline="0" dirty="0" err="1"/>
            <a:t>the</a:t>
          </a:r>
          <a:r>
            <a:rPr lang="fi-FI" b="0" i="0" baseline="0" dirty="0"/>
            <a:t> </a:t>
          </a:r>
          <a:r>
            <a:rPr lang="fi-FI" b="0" i="0" baseline="0" dirty="0" err="1"/>
            <a:t>study</a:t>
          </a:r>
          <a:r>
            <a:rPr lang="fi-FI" b="0" i="0" baseline="0" dirty="0"/>
            <a:t>.</a:t>
          </a:r>
          <a:endParaRPr lang="fi-FI" dirty="0"/>
        </a:p>
      </dgm:t>
    </dgm:pt>
    <dgm:pt modelId="{C73859A2-BC79-4430-8F96-E36153B6C774}" type="parTrans" cxnId="{6C63EC0A-67AA-4C7D-B162-03A276C80F19}">
      <dgm:prSet/>
      <dgm:spPr/>
      <dgm:t>
        <a:bodyPr/>
        <a:lstStyle/>
        <a:p>
          <a:endParaRPr lang="fi-FI"/>
        </a:p>
      </dgm:t>
    </dgm:pt>
    <dgm:pt modelId="{181AB552-873C-4CAB-B028-54D37841E2B1}" type="sibTrans" cxnId="{6C63EC0A-67AA-4C7D-B162-03A276C80F19}">
      <dgm:prSet/>
      <dgm:spPr/>
      <dgm:t>
        <a:bodyPr/>
        <a:lstStyle/>
        <a:p>
          <a:endParaRPr lang="fi-FI"/>
        </a:p>
      </dgm:t>
    </dgm:pt>
    <dgm:pt modelId="{6E5B9748-D68B-4AB3-B709-2B3BB34A0F9D}" type="pres">
      <dgm:prSet presAssocID="{CE96A9EF-335E-494D-A33F-62EDA8A0E69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lt-LT"/>
        </a:p>
      </dgm:t>
    </dgm:pt>
    <dgm:pt modelId="{7E05A93E-0B98-4ED7-AC63-B2C0F5728B59}" type="pres">
      <dgm:prSet presAssocID="{CE96A9EF-335E-494D-A33F-62EDA8A0E69C}" presName="pyramid" presStyleLbl="node1" presStyleIdx="0" presStyleCnt="1"/>
      <dgm:spPr/>
    </dgm:pt>
    <dgm:pt modelId="{F9B64ED6-FEF0-45AA-94D0-4B751046F0D7}" type="pres">
      <dgm:prSet presAssocID="{CE96A9EF-335E-494D-A33F-62EDA8A0E69C}" presName="theList" presStyleCnt="0"/>
      <dgm:spPr/>
    </dgm:pt>
    <dgm:pt modelId="{707BC879-5517-48FF-9C92-E125C4D38841}" type="pres">
      <dgm:prSet presAssocID="{B57AC2AC-1D56-498D-B9B7-89180C8EBB94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1DA1B80-F7EC-442F-B7A6-A2189CD62D24}" type="pres">
      <dgm:prSet presAssocID="{B57AC2AC-1D56-498D-B9B7-89180C8EBB94}" presName="aSpace" presStyleCnt="0"/>
      <dgm:spPr/>
    </dgm:pt>
  </dgm:ptLst>
  <dgm:cxnLst>
    <dgm:cxn modelId="{6C63EC0A-67AA-4C7D-B162-03A276C80F19}" srcId="{CE96A9EF-335E-494D-A33F-62EDA8A0E69C}" destId="{B57AC2AC-1D56-498D-B9B7-89180C8EBB94}" srcOrd="0" destOrd="0" parTransId="{C73859A2-BC79-4430-8F96-E36153B6C774}" sibTransId="{181AB552-873C-4CAB-B028-54D37841E2B1}"/>
    <dgm:cxn modelId="{4CF7644C-756F-40E8-9505-1B6E298DAA39}" type="presOf" srcId="{B57AC2AC-1D56-498D-B9B7-89180C8EBB94}" destId="{707BC879-5517-48FF-9C92-E125C4D38841}" srcOrd="0" destOrd="0" presId="urn:microsoft.com/office/officeart/2005/8/layout/pyramid2"/>
    <dgm:cxn modelId="{D04E029E-FF61-4998-96B4-3AD2F98B0ECC}" type="presOf" srcId="{CE96A9EF-335E-494D-A33F-62EDA8A0E69C}" destId="{6E5B9748-D68B-4AB3-B709-2B3BB34A0F9D}" srcOrd="0" destOrd="0" presId="urn:microsoft.com/office/officeart/2005/8/layout/pyramid2"/>
    <dgm:cxn modelId="{7C9B1A22-A15D-443F-A89B-D4D37A77D102}" type="presParOf" srcId="{6E5B9748-D68B-4AB3-B709-2B3BB34A0F9D}" destId="{7E05A93E-0B98-4ED7-AC63-B2C0F5728B59}" srcOrd="0" destOrd="0" presId="urn:microsoft.com/office/officeart/2005/8/layout/pyramid2"/>
    <dgm:cxn modelId="{A643871C-9033-43FE-9B1B-179A2D265EE4}" type="presParOf" srcId="{6E5B9748-D68B-4AB3-B709-2B3BB34A0F9D}" destId="{F9B64ED6-FEF0-45AA-94D0-4B751046F0D7}" srcOrd="1" destOrd="0" presId="urn:microsoft.com/office/officeart/2005/8/layout/pyramid2"/>
    <dgm:cxn modelId="{35B1C6AF-9352-4FFF-B0C9-DFF8FEBCBF4C}" type="presParOf" srcId="{F9B64ED6-FEF0-45AA-94D0-4B751046F0D7}" destId="{707BC879-5517-48FF-9C92-E125C4D38841}" srcOrd="0" destOrd="0" presId="urn:microsoft.com/office/officeart/2005/8/layout/pyramid2"/>
    <dgm:cxn modelId="{A333488E-27BE-4770-A667-95A623AF23B9}" type="presParOf" srcId="{F9B64ED6-FEF0-45AA-94D0-4B751046F0D7}" destId="{C1DA1B80-F7EC-442F-B7A6-A2189CD62D24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0899C9-81E7-454E-B5C4-E9EEB9DBBE61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0101A499-997D-4DB0-BF54-7E9D34869E81}">
      <dgm:prSet phldrT="[Text]"/>
      <dgm:spPr/>
      <dgm:t>
        <a:bodyPr/>
        <a:lstStyle/>
        <a:p>
          <a:r>
            <a:rPr lang="fi-FI" dirty="0" err="1"/>
            <a:t>Phenomenological</a:t>
          </a:r>
          <a:endParaRPr lang="fi-FI" dirty="0"/>
        </a:p>
      </dgm:t>
    </dgm:pt>
    <dgm:pt modelId="{4ADE32C0-0C9E-49B8-B399-9E9638022488}" type="parTrans" cxnId="{004929C6-53AC-456B-9EE4-EB5F77053F77}">
      <dgm:prSet/>
      <dgm:spPr/>
      <dgm:t>
        <a:bodyPr/>
        <a:lstStyle/>
        <a:p>
          <a:endParaRPr lang="fi-FI"/>
        </a:p>
      </dgm:t>
    </dgm:pt>
    <dgm:pt modelId="{A0C05109-920E-465F-909D-BFDDF654D28A}" type="sibTrans" cxnId="{004929C6-53AC-456B-9EE4-EB5F77053F77}">
      <dgm:prSet/>
      <dgm:spPr/>
      <dgm:t>
        <a:bodyPr/>
        <a:lstStyle/>
        <a:p>
          <a:endParaRPr lang="fi-FI"/>
        </a:p>
      </dgm:t>
    </dgm:pt>
    <dgm:pt modelId="{EC122277-5CF5-4B35-9D7F-EB89D1CDBC0A}">
      <dgm:prSet phldrT="[Text]"/>
      <dgm:spPr/>
      <dgm:t>
        <a:bodyPr/>
        <a:lstStyle/>
        <a:p>
          <a:r>
            <a:rPr lang="fi-FI" dirty="0" err="1"/>
            <a:t>Ethnographic</a:t>
          </a:r>
          <a:endParaRPr lang="fi-FI" dirty="0"/>
        </a:p>
      </dgm:t>
    </dgm:pt>
    <dgm:pt modelId="{34C4DBAB-21C2-41FD-9C71-9093E5765992}" type="parTrans" cxnId="{8F48599D-4B79-4099-BD4A-91EA8F2E73C2}">
      <dgm:prSet/>
      <dgm:spPr/>
      <dgm:t>
        <a:bodyPr/>
        <a:lstStyle/>
        <a:p>
          <a:endParaRPr lang="fi-FI"/>
        </a:p>
      </dgm:t>
    </dgm:pt>
    <dgm:pt modelId="{32723D3B-36EE-4ED2-9DDE-E23D0EAB528E}" type="sibTrans" cxnId="{8F48599D-4B79-4099-BD4A-91EA8F2E73C2}">
      <dgm:prSet/>
      <dgm:spPr/>
      <dgm:t>
        <a:bodyPr/>
        <a:lstStyle/>
        <a:p>
          <a:endParaRPr lang="fi-FI"/>
        </a:p>
      </dgm:t>
    </dgm:pt>
    <dgm:pt modelId="{4394500D-0CE7-4A1B-9345-E047F63EDA9C}">
      <dgm:prSet phldrT="[Text]"/>
      <dgm:spPr/>
      <dgm:t>
        <a:bodyPr/>
        <a:lstStyle/>
        <a:p>
          <a:r>
            <a:rPr lang="fi-FI" dirty="0" err="1"/>
            <a:t>Grounded</a:t>
          </a:r>
          <a:r>
            <a:rPr lang="fi-FI" dirty="0"/>
            <a:t> </a:t>
          </a:r>
          <a:r>
            <a:rPr lang="fi-FI" dirty="0" err="1"/>
            <a:t>theory</a:t>
          </a:r>
          <a:endParaRPr lang="fi-FI" dirty="0"/>
        </a:p>
      </dgm:t>
    </dgm:pt>
    <dgm:pt modelId="{B6E13943-41FE-426E-972D-39CE4744F8E7}" type="parTrans" cxnId="{2B442B59-7061-4149-939F-C4F54260F1AD}">
      <dgm:prSet/>
      <dgm:spPr/>
      <dgm:t>
        <a:bodyPr/>
        <a:lstStyle/>
        <a:p>
          <a:endParaRPr lang="fi-FI"/>
        </a:p>
      </dgm:t>
    </dgm:pt>
    <dgm:pt modelId="{820C6363-5C98-40E6-B437-48FE9E2C89A8}" type="sibTrans" cxnId="{2B442B59-7061-4149-939F-C4F54260F1AD}">
      <dgm:prSet/>
      <dgm:spPr/>
      <dgm:t>
        <a:bodyPr/>
        <a:lstStyle/>
        <a:p>
          <a:endParaRPr lang="fi-FI"/>
        </a:p>
      </dgm:t>
    </dgm:pt>
    <dgm:pt modelId="{A2909381-5167-49E3-BDBC-467868B2C49D}">
      <dgm:prSet/>
      <dgm:spPr/>
      <dgm:t>
        <a:bodyPr/>
        <a:lstStyle/>
        <a:p>
          <a:r>
            <a:rPr lang="fi-FI" dirty="0" err="1"/>
            <a:t>Historical</a:t>
          </a:r>
          <a:endParaRPr lang="fi-FI" dirty="0"/>
        </a:p>
      </dgm:t>
    </dgm:pt>
    <dgm:pt modelId="{737BB76F-5D32-4FCA-A214-26F2C6F09803}" type="parTrans" cxnId="{0D975A0C-042F-46A3-AF6B-1E687859C686}">
      <dgm:prSet/>
      <dgm:spPr/>
      <dgm:t>
        <a:bodyPr/>
        <a:lstStyle/>
        <a:p>
          <a:endParaRPr lang="fi-FI"/>
        </a:p>
      </dgm:t>
    </dgm:pt>
    <dgm:pt modelId="{E1B96E72-5249-484E-B92A-B3A388BA0138}" type="sibTrans" cxnId="{0D975A0C-042F-46A3-AF6B-1E687859C686}">
      <dgm:prSet/>
      <dgm:spPr/>
      <dgm:t>
        <a:bodyPr/>
        <a:lstStyle/>
        <a:p>
          <a:endParaRPr lang="fi-FI"/>
        </a:p>
      </dgm:t>
    </dgm:pt>
    <dgm:pt modelId="{603C120B-641B-44EF-85A7-5B902A950F74}">
      <dgm:prSet/>
      <dgm:spPr/>
      <dgm:t>
        <a:bodyPr/>
        <a:lstStyle/>
        <a:p>
          <a:r>
            <a:rPr lang="fi-FI" dirty="0"/>
            <a:t>Case </a:t>
          </a:r>
          <a:r>
            <a:rPr lang="fi-FI" dirty="0" err="1"/>
            <a:t>study</a:t>
          </a:r>
          <a:endParaRPr lang="fi-FI" dirty="0"/>
        </a:p>
      </dgm:t>
    </dgm:pt>
    <dgm:pt modelId="{3BBC6ED4-72FD-44C6-A15B-19A0B96ECD09}" type="parTrans" cxnId="{B78FDD3A-56AA-4A97-B406-55C4A9A6A1CC}">
      <dgm:prSet/>
      <dgm:spPr/>
      <dgm:t>
        <a:bodyPr/>
        <a:lstStyle/>
        <a:p>
          <a:endParaRPr lang="fi-FI"/>
        </a:p>
      </dgm:t>
    </dgm:pt>
    <dgm:pt modelId="{B1EAD13F-4758-42A2-B73B-9C34E9F569E2}" type="sibTrans" cxnId="{B78FDD3A-56AA-4A97-B406-55C4A9A6A1CC}">
      <dgm:prSet/>
      <dgm:spPr/>
      <dgm:t>
        <a:bodyPr/>
        <a:lstStyle/>
        <a:p>
          <a:endParaRPr lang="fi-FI"/>
        </a:p>
      </dgm:t>
    </dgm:pt>
    <dgm:pt modelId="{9828CF12-B421-4732-AFD1-2BDB10C108C9}">
      <dgm:prSet/>
      <dgm:spPr/>
      <dgm:t>
        <a:bodyPr/>
        <a:lstStyle/>
        <a:p>
          <a:r>
            <a:rPr lang="fi-FI" dirty="0"/>
            <a:t>Action </a:t>
          </a:r>
          <a:r>
            <a:rPr lang="fi-FI" dirty="0" err="1"/>
            <a:t>research</a:t>
          </a:r>
          <a:endParaRPr lang="fi-FI" dirty="0"/>
        </a:p>
      </dgm:t>
    </dgm:pt>
    <dgm:pt modelId="{59C35709-3027-4CA9-84D3-ADE8988FF472}" type="parTrans" cxnId="{16B19EDA-7598-4DCD-B9EE-20D1398665BA}">
      <dgm:prSet/>
      <dgm:spPr/>
      <dgm:t>
        <a:bodyPr/>
        <a:lstStyle/>
        <a:p>
          <a:endParaRPr lang="fi-FI"/>
        </a:p>
      </dgm:t>
    </dgm:pt>
    <dgm:pt modelId="{07C816D7-114A-4740-B709-F2EF0850689E}" type="sibTrans" cxnId="{16B19EDA-7598-4DCD-B9EE-20D1398665BA}">
      <dgm:prSet/>
      <dgm:spPr/>
      <dgm:t>
        <a:bodyPr/>
        <a:lstStyle/>
        <a:p>
          <a:endParaRPr lang="fi-FI"/>
        </a:p>
      </dgm:t>
    </dgm:pt>
    <dgm:pt modelId="{B1AEB28C-7F1D-48E4-92F8-3AEF8126EACB}" type="pres">
      <dgm:prSet presAssocID="{240899C9-81E7-454E-B5C4-E9EEB9DBBE61}" presName="linearFlow" presStyleCnt="0">
        <dgm:presLayoutVars>
          <dgm:dir/>
          <dgm:resizeHandles val="exact"/>
        </dgm:presLayoutVars>
      </dgm:prSet>
      <dgm:spPr/>
    </dgm:pt>
    <dgm:pt modelId="{5E178FC9-DC29-4B1C-95F1-ECA1F59E87FE}" type="pres">
      <dgm:prSet presAssocID="{0101A499-997D-4DB0-BF54-7E9D34869E81}" presName="composite" presStyleCnt="0"/>
      <dgm:spPr/>
    </dgm:pt>
    <dgm:pt modelId="{ED0885A9-8F81-4016-BD69-7C2EC029B518}" type="pres">
      <dgm:prSet presAssocID="{0101A499-997D-4DB0-BF54-7E9D34869E81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 and gear with solid fill"/>
        </a:ext>
      </dgm:extLst>
    </dgm:pt>
    <dgm:pt modelId="{27118186-DC0E-4DBF-A4A0-4AA9566D3F36}" type="pres">
      <dgm:prSet presAssocID="{0101A499-997D-4DB0-BF54-7E9D34869E81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8B99AE0-08F6-46A3-AB7A-FE9DB55A7916}" type="pres">
      <dgm:prSet presAssocID="{A0C05109-920E-465F-909D-BFDDF654D28A}" presName="spacing" presStyleCnt="0"/>
      <dgm:spPr/>
    </dgm:pt>
    <dgm:pt modelId="{04230E47-9347-43F9-861A-51FEA63A06C5}" type="pres">
      <dgm:prSet presAssocID="{EC122277-5CF5-4B35-9D7F-EB89D1CDBC0A}" presName="composite" presStyleCnt="0"/>
      <dgm:spPr/>
    </dgm:pt>
    <dgm:pt modelId="{D5BBB33A-5AAD-4FB3-B95B-568F21C83D39}" type="pres">
      <dgm:prSet presAssocID="{EC122277-5CF5-4B35-9D7F-EB89D1CDBC0A}" presName="imgShp" presStyleLbl="fgImgPlac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ress Book with solid fill"/>
        </a:ext>
      </dgm:extLst>
    </dgm:pt>
    <dgm:pt modelId="{5657B7C5-6049-415A-BBD4-974C312AE5F9}" type="pres">
      <dgm:prSet presAssocID="{EC122277-5CF5-4B35-9D7F-EB89D1CDBC0A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35662FB-FFF2-45AF-BC19-0CAB75DC653A}" type="pres">
      <dgm:prSet presAssocID="{32723D3B-36EE-4ED2-9DDE-E23D0EAB528E}" presName="spacing" presStyleCnt="0"/>
      <dgm:spPr/>
    </dgm:pt>
    <dgm:pt modelId="{A91FEDAB-F682-4CFB-AAC1-A39D4B9DFB64}" type="pres">
      <dgm:prSet presAssocID="{4394500D-0CE7-4A1B-9345-E047F63EDA9C}" presName="composite" presStyleCnt="0"/>
      <dgm:spPr/>
    </dgm:pt>
    <dgm:pt modelId="{C2507997-33CB-4BA6-9758-300ABC984E3B}" type="pres">
      <dgm:prSet presAssocID="{4394500D-0CE7-4A1B-9345-E047F63EDA9C}" presName="imgShp" presStyleLbl="fgImgPlac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with solid fill"/>
        </a:ext>
      </dgm:extLst>
    </dgm:pt>
    <dgm:pt modelId="{FCD84DC4-C797-493D-A0E2-96CF02A32C11}" type="pres">
      <dgm:prSet presAssocID="{4394500D-0CE7-4A1B-9345-E047F63EDA9C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26E5805-8EF8-40C8-9FA3-F523C6CD8A49}" type="pres">
      <dgm:prSet presAssocID="{820C6363-5C98-40E6-B437-48FE9E2C89A8}" presName="spacing" presStyleCnt="0"/>
      <dgm:spPr/>
    </dgm:pt>
    <dgm:pt modelId="{03CA98D6-0640-453C-813C-9938758F133A}" type="pres">
      <dgm:prSet presAssocID="{A2909381-5167-49E3-BDBC-467868B2C49D}" presName="composite" presStyleCnt="0"/>
      <dgm:spPr/>
    </dgm:pt>
    <dgm:pt modelId="{EBCD9203-B7F0-4275-878E-ED50688D0EE0}" type="pres">
      <dgm:prSet presAssocID="{A2909381-5167-49E3-BDBC-467868B2C49D}" presName="imgShp" presStyleLbl="fgImgPlac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terations &amp; Tailoring with solid fill"/>
        </a:ext>
      </dgm:extLst>
    </dgm:pt>
    <dgm:pt modelId="{B60B63C5-6377-4E7D-B01A-D9E8142573C4}" type="pres">
      <dgm:prSet presAssocID="{A2909381-5167-49E3-BDBC-467868B2C49D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B70E6C7-0DDF-4F5A-9FB5-C80E94B96B3F}" type="pres">
      <dgm:prSet presAssocID="{E1B96E72-5249-484E-B92A-B3A388BA0138}" presName="spacing" presStyleCnt="0"/>
      <dgm:spPr/>
    </dgm:pt>
    <dgm:pt modelId="{69F42927-C79C-4F8C-A723-08C120CAB77A}" type="pres">
      <dgm:prSet presAssocID="{603C120B-641B-44EF-85A7-5B902A950F74}" presName="composite" presStyleCnt="0"/>
      <dgm:spPr/>
    </dgm:pt>
    <dgm:pt modelId="{BE71603F-EC59-4C67-8430-8DC2B8EDAF13}" type="pres">
      <dgm:prSet presAssocID="{603C120B-641B-44EF-85A7-5B902A950F74}" presName="imgShp" presStyleLbl="fgImgPlac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rvous face outline with solid fill"/>
        </a:ext>
      </dgm:extLst>
    </dgm:pt>
    <dgm:pt modelId="{B7798CB4-82CA-42DE-8D67-D8281AA600D9}" type="pres">
      <dgm:prSet presAssocID="{603C120B-641B-44EF-85A7-5B902A950F7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9419BB6-CF7B-44C3-AFD0-4A6C28514CE5}" type="pres">
      <dgm:prSet presAssocID="{B1EAD13F-4758-42A2-B73B-9C34E9F569E2}" presName="spacing" presStyleCnt="0"/>
      <dgm:spPr/>
    </dgm:pt>
    <dgm:pt modelId="{6B60219F-C078-43A5-8FC0-27CF47DA2780}" type="pres">
      <dgm:prSet presAssocID="{9828CF12-B421-4732-AFD1-2BDB10C108C9}" presName="composite" presStyleCnt="0"/>
      <dgm:spPr/>
    </dgm:pt>
    <dgm:pt modelId="{3C095FF3-09B3-4774-9356-E34545007C76}" type="pres">
      <dgm:prSet presAssocID="{9828CF12-B421-4732-AFD1-2BDB10C108C9}" presName="imgShp" presStyleLbl="fgImgPlac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piration outline"/>
        </a:ext>
      </dgm:extLst>
    </dgm:pt>
    <dgm:pt modelId="{12C41F04-E70D-4A81-86F8-AA1DC677E744}" type="pres">
      <dgm:prSet presAssocID="{9828CF12-B421-4732-AFD1-2BDB10C108C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00ED0432-206F-45A6-BBDC-2E0765E90C14}" type="presOf" srcId="{4394500D-0CE7-4A1B-9345-E047F63EDA9C}" destId="{FCD84DC4-C797-493D-A0E2-96CF02A32C11}" srcOrd="0" destOrd="0" presId="urn:microsoft.com/office/officeart/2005/8/layout/vList3"/>
    <dgm:cxn modelId="{16B19EDA-7598-4DCD-B9EE-20D1398665BA}" srcId="{240899C9-81E7-454E-B5C4-E9EEB9DBBE61}" destId="{9828CF12-B421-4732-AFD1-2BDB10C108C9}" srcOrd="5" destOrd="0" parTransId="{59C35709-3027-4CA9-84D3-ADE8988FF472}" sibTransId="{07C816D7-114A-4740-B709-F2EF0850689E}"/>
    <dgm:cxn modelId="{96A7CD30-F36E-481B-9549-FC6934D07672}" type="presOf" srcId="{240899C9-81E7-454E-B5C4-E9EEB9DBBE61}" destId="{B1AEB28C-7F1D-48E4-92F8-3AEF8126EACB}" srcOrd="0" destOrd="0" presId="urn:microsoft.com/office/officeart/2005/8/layout/vList3"/>
    <dgm:cxn modelId="{B12DD72A-B154-4D81-A3E9-731B594FFE47}" type="presOf" srcId="{0101A499-997D-4DB0-BF54-7E9D34869E81}" destId="{27118186-DC0E-4DBF-A4A0-4AA9566D3F36}" srcOrd="0" destOrd="0" presId="urn:microsoft.com/office/officeart/2005/8/layout/vList3"/>
    <dgm:cxn modelId="{AADFAF8E-2BB7-490A-B4DB-CA5AEFE2680E}" type="presOf" srcId="{603C120B-641B-44EF-85A7-5B902A950F74}" destId="{B7798CB4-82CA-42DE-8D67-D8281AA600D9}" srcOrd="0" destOrd="0" presId="urn:microsoft.com/office/officeart/2005/8/layout/vList3"/>
    <dgm:cxn modelId="{B78FDD3A-56AA-4A97-B406-55C4A9A6A1CC}" srcId="{240899C9-81E7-454E-B5C4-E9EEB9DBBE61}" destId="{603C120B-641B-44EF-85A7-5B902A950F74}" srcOrd="4" destOrd="0" parTransId="{3BBC6ED4-72FD-44C6-A15B-19A0B96ECD09}" sibTransId="{B1EAD13F-4758-42A2-B73B-9C34E9F569E2}"/>
    <dgm:cxn modelId="{9B00922A-BE23-40F2-B1A3-D8FC5E9A241D}" type="presOf" srcId="{9828CF12-B421-4732-AFD1-2BDB10C108C9}" destId="{12C41F04-E70D-4A81-86F8-AA1DC677E744}" srcOrd="0" destOrd="0" presId="urn:microsoft.com/office/officeart/2005/8/layout/vList3"/>
    <dgm:cxn modelId="{F9CFE75D-033A-4B00-A024-ED1D159FEFFC}" type="presOf" srcId="{A2909381-5167-49E3-BDBC-467868B2C49D}" destId="{B60B63C5-6377-4E7D-B01A-D9E8142573C4}" srcOrd="0" destOrd="0" presId="urn:microsoft.com/office/officeart/2005/8/layout/vList3"/>
    <dgm:cxn modelId="{2B442B59-7061-4149-939F-C4F54260F1AD}" srcId="{240899C9-81E7-454E-B5C4-E9EEB9DBBE61}" destId="{4394500D-0CE7-4A1B-9345-E047F63EDA9C}" srcOrd="2" destOrd="0" parTransId="{B6E13943-41FE-426E-972D-39CE4744F8E7}" sibTransId="{820C6363-5C98-40E6-B437-48FE9E2C89A8}"/>
    <dgm:cxn modelId="{D560FD7C-3E40-44ED-AEFA-CFF94DCF6C20}" type="presOf" srcId="{EC122277-5CF5-4B35-9D7F-EB89D1CDBC0A}" destId="{5657B7C5-6049-415A-BBD4-974C312AE5F9}" srcOrd="0" destOrd="0" presId="urn:microsoft.com/office/officeart/2005/8/layout/vList3"/>
    <dgm:cxn modelId="{004929C6-53AC-456B-9EE4-EB5F77053F77}" srcId="{240899C9-81E7-454E-B5C4-E9EEB9DBBE61}" destId="{0101A499-997D-4DB0-BF54-7E9D34869E81}" srcOrd="0" destOrd="0" parTransId="{4ADE32C0-0C9E-49B8-B399-9E9638022488}" sibTransId="{A0C05109-920E-465F-909D-BFDDF654D28A}"/>
    <dgm:cxn modelId="{8F48599D-4B79-4099-BD4A-91EA8F2E73C2}" srcId="{240899C9-81E7-454E-B5C4-E9EEB9DBBE61}" destId="{EC122277-5CF5-4B35-9D7F-EB89D1CDBC0A}" srcOrd="1" destOrd="0" parTransId="{34C4DBAB-21C2-41FD-9C71-9093E5765992}" sibTransId="{32723D3B-36EE-4ED2-9DDE-E23D0EAB528E}"/>
    <dgm:cxn modelId="{0D975A0C-042F-46A3-AF6B-1E687859C686}" srcId="{240899C9-81E7-454E-B5C4-E9EEB9DBBE61}" destId="{A2909381-5167-49E3-BDBC-467868B2C49D}" srcOrd="3" destOrd="0" parTransId="{737BB76F-5D32-4FCA-A214-26F2C6F09803}" sibTransId="{E1B96E72-5249-484E-B92A-B3A388BA0138}"/>
    <dgm:cxn modelId="{2DE66F48-DBDA-424D-A0C4-5C9E1245C42B}" type="presParOf" srcId="{B1AEB28C-7F1D-48E4-92F8-3AEF8126EACB}" destId="{5E178FC9-DC29-4B1C-95F1-ECA1F59E87FE}" srcOrd="0" destOrd="0" presId="urn:microsoft.com/office/officeart/2005/8/layout/vList3"/>
    <dgm:cxn modelId="{69812DAF-23CA-4AA0-AB48-C054049086EB}" type="presParOf" srcId="{5E178FC9-DC29-4B1C-95F1-ECA1F59E87FE}" destId="{ED0885A9-8F81-4016-BD69-7C2EC029B518}" srcOrd="0" destOrd="0" presId="urn:microsoft.com/office/officeart/2005/8/layout/vList3"/>
    <dgm:cxn modelId="{5A6A4D83-DC98-482F-B7FA-A0E7180BC444}" type="presParOf" srcId="{5E178FC9-DC29-4B1C-95F1-ECA1F59E87FE}" destId="{27118186-DC0E-4DBF-A4A0-4AA9566D3F36}" srcOrd="1" destOrd="0" presId="urn:microsoft.com/office/officeart/2005/8/layout/vList3"/>
    <dgm:cxn modelId="{D940C166-21AF-4562-B369-068572D54EB1}" type="presParOf" srcId="{B1AEB28C-7F1D-48E4-92F8-3AEF8126EACB}" destId="{28B99AE0-08F6-46A3-AB7A-FE9DB55A7916}" srcOrd="1" destOrd="0" presId="urn:microsoft.com/office/officeart/2005/8/layout/vList3"/>
    <dgm:cxn modelId="{A0D31944-205F-49A2-BE5D-7C563F12AF44}" type="presParOf" srcId="{B1AEB28C-7F1D-48E4-92F8-3AEF8126EACB}" destId="{04230E47-9347-43F9-861A-51FEA63A06C5}" srcOrd="2" destOrd="0" presId="urn:microsoft.com/office/officeart/2005/8/layout/vList3"/>
    <dgm:cxn modelId="{EA10E392-4558-40D0-9860-CD277C74B1A8}" type="presParOf" srcId="{04230E47-9347-43F9-861A-51FEA63A06C5}" destId="{D5BBB33A-5AAD-4FB3-B95B-568F21C83D39}" srcOrd="0" destOrd="0" presId="urn:microsoft.com/office/officeart/2005/8/layout/vList3"/>
    <dgm:cxn modelId="{65A5922C-E901-4CD7-8CCA-68CC980311AA}" type="presParOf" srcId="{04230E47-9347-43F9-861A-51FEA63A06C5}" destId="{5657B7C5-6049-415A-BBD4-974C312AE5F9}" srcOrd="1" destOrd="0" presId="urn:microsoft.com/office/officeart/2005/8/layout/vList3"/>
    <dgm:cxn modelId="{164E1402-6853-499F-9DEC-AF5E8298D2B3}" type="presParOf" srcId="{B1AEB28C-7F1D-48E4-92F8-3AEF8126EACB}" destId="{E35662FB-FFF2-45AF-BC19-0CAB75DC653A}" srcOrd="3" destOrd="0" presId="urn:microsoft.com/office/officeart/2005/8/layout/vList3"/>
    <dgm:cxn modelId="{8EF54429-FB54-4C84-97B5-F0B342E54299}" type="presParOf" srcId="{B1AEB28C-7F1D-48E4-92F8-3AEF8126EACB}" destId="{A91FEDAB-F682-4CFB-AAC1-A39D4B9DFB64}" srcOrd="4" destOrd="0" presId="urn:microsoft.com/office/officeart/2005/8/layout/vList3"/>
    <dgm:cxn modelId="{153D4254-2A0C-46A4-AE15-B64BF2E6C695}" type="presParOf" srcId="{A91FEDAB-F682-4CFB-AAC1-A39D4B9DFB64}" destId="{C2507997-33CB-4BA6-9758-300ABC984E3B}" srcOrd="0" destOrd="0" presId="urn:microsoft.com/office/officeart/2005/8/layout/vList3"/>
    <dgm:cxn modelId="{21559149-D0AE-4F03-861A-C08D7EE33AD4}" type="presParOf" srcId="{A91FEDAB-F682-4CFB-AAC1-A39D4B9DFB64}" destId="{FCD84DC4-C797-493D-A0E2-96CF02A32C11}" srcOrd="1" destOrd="0" presId="urn:microsoft.com/office/officeart/2005/8/layout/vList3"/>
    <dgm:cxn modelId="{A4BF1B81-B404-43B1-9CD7-9A9DC48FFF36}" type="presParOf" srcId="{B1AEB28C-7F1D-48E4-92F8-3AEF8126EACB}" destId="{B26E5805-8EF8-40C8-9FA3-F523C6CD8A49}" srcOrd="5" destOrd="0" presId="urn:microsoft.com/office/officeart/2005/8/layout/vList3"/>
    <dgm:cxn modelId="{2934F6A8-C7FF-4E42-8814-1F0E01FE57E8}" type="presParOf" srcId="{B1AEB28C-7F1D-48E4-92F8-3AEF8126EACB}" destId="{03CA98D6-0640-453C-813C-9938758F133A}" srcOrd="6" destOrd="0" presId="urn:microsoft.com/office/officeart/2005/8/layout/vList3"/>
    <dgm:cxn modelId="{153E9168-2BE1-45AB-99E1-87CF64A9CABA}" type="presParOf" srcId="{03CA98D6-0640-453C-813C-9938758F133A}" destId="{EBCD9203-B7F0-4275-878E-ED50688D0EE0}" srcOrd="0" destOrd="0" presId="urn:microsoft.com/office/officeart/2005/8/layout/vList3"/>
    <dgm:cxn modelId="{86DC7280-C079-4D8A-9CFE-AE9D40F42B3B}" type="presParOf" srcId="{03CA98D6-0640-453C-813C-9938758F133A}" destId="{B60B63C5-6377-4E7D-B01A-D9E8142573C4}" srcOrd="1" destOrd="0" presId="urn:microsoft.com/office/officeart/2005/8/layout/vList3"/>
    <dgm:cxn modelId="{B2970E70-7FBE-4D22-A0BC-B644BFF0A93A}" type="presParOf" srcId="{B1AEB28C-7F1D-48E4-92F8-3AEF8126EACB}" destId="{9B70E6C7-0DDF-4F5A-9FB5-C80E94B96B3F}" srcOrd="7" destOrd="0" presId="urn:microsoft.com/office/officeart/2005/8/layout/vList3"/>
    <dgm:cxn modelId="{F2BDEE7C-05BF-4262-88CE-BB7A73DDBC34}" type="presParOf" srcId="{B1AEB28C-7F1D-48E4-92F8-3AEF8126EACB}" destId="{69F42927-C79C-4F8C-A723-08C120CAB77A}" srcOrd="8" destOrd="0" presId="urn:microsoft.com/office/officeart/2005/8/layout/vList3"/>
    <dgm:cxn modelId="{E5A950C5-C34D-47A7-9A30-3C9112BB0B96}" type="presParOf" srcId="{69F42927-C79C-4F8C-A723-08C120CAB77A}" destId="{BE71603F-EC59-4C67-8430-8DC2B8EDAF13}" srcOrd="0" destOrd="0" presId="urn:microsoft.com/office/officeart/2005/8/layout/vList3"/>
    <dgm:cxn modelId="{4A08AECD-ED50-46D4-AB38-DF0FF6D508C8}" type="presParOf" srcId="{69F42927-C79C-4F8C-A723-08C120CAB77A}" destId="{B7798CB4-82CA-42DE-8D67-D8281AA600D9}" srcOrd="1" destOrd="0" presId="urn:microsoft.com/office/officeart/2005/8/layout/vList3"/>
    <dgm:cxn modelId="{91B0A77D-C77E-4909-BA60-3395165C6D59}" type="presParOf" srcId="{B1AEB28C-7F1D-48E4-92F8-3AEF8126EACB}" destId="{39419BB6-CF7B-44C3-AFD0-4A6C28514CE5}" srcOrd="9" destOrd="0" presId="urn:microsoft.com/office/officeart/2005/8/layout/vList3"/>
    <dgm:cxn modelId="{A1650542-A5EB-45C9-BE98-AF3B15A34B45}" type="presParOf" srcId="{B1AEB28C-7F1D-48E4-92F8-3AEF8126EACB}" destId="{6B60219F-C078-43A5-8FC0-27CF47DA2780}" srcOrd="10" destOrd="0" presId="urn:microsoft.com/office/officeart/2005/8/layout/vList3"/>
    <dgm:cxn modelId="{14D77AF1-C41F-48AC-A1AF-0671B43BC0D9}" type="presParOf" srcId="{6B60219F-C078-43A5-8FC0-27CF47DA2780}" destId="{3C095FF3-09B3-4774-9356-E34545007C76}" srcOrd="0" destOrd="0" presId="urn:microsoft.com/office/officeart/2005/8/layout/vList3"/>
    <dgm:cxn modelId="{67C273DA-D074-4104-85F3-2FF1A5049DB7}" type="presParOf" srcId="{6B60219F-C078-43A5-8FC0-27CF47DA2780}" destId="{12C41F04-E70D-4A81-86F8-AA1DC677E7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5E7EED-468B-4307-97DA-981E677A6D08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i-FI"/>
        </a:p>
      </dgm:t>
    </dgm:pt>
    <dgm:pt modelId="{EE54E73E-0A43-46D4-8A4E-3582BA275E1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r>
            <a:rPr lang="fi-FI" sz="2400" b="1" dirty="0" err="1"/>
            <a:t>Standards</a:t>
          </a:r>
          <a:r>
            <a:rPr lang="fi-FI" sz="2400" b="1" dirty="0"/>
            <a:t> for </a:t>
          </a:r>
          <a:r>
            <a:rPr lang="fi-FI" sz="2400" b="1" dirty="0" err="1"/>
            <a:t>reporting</a:t>
          </a:r>
          <a:r>
            <a:rPr lang="fi-FI" sz="2400" b="1" dirty="0"/>
            <a:t> </a:t>
          </a:r>
          <a:r>
            <a:rPr lang="fi-FI" sz="2400" b="1" dirty="0" err="1"/>
            <a:t>qualitative</a:t>
          </a:r>
          <a:r>
            <a:rPr lang="fi-FI" sz="2400" b="1" dirty="0"/>
            <a:t> </a:t>
          </a:r>
          <a:r>
            <a:rPr lang="fi-FI" sz="2400" b="1" dirty="0" err="1"/>
            <a:t>research</a:t>
          </a:r>
          <a:r>
            <a:rPr lang="fi-FI" sz="2400" b="1" dirty="0"/>
            <a:t/>
          </a:r>
          <a:br>
            <a:rPr lang="fi-FI" sz="2400" b="1" dirty="0"/>
          </a:br>
          <a:r>
            <a:rPr lang="fi-FI" sz="2400" b="1" dirty="0"/>
            <a:t/>
          </a:r>
          <a:br>
            <a:rPr lang="fi-FI" sz="2400" b="1" dirty="0"/>
          </a:br>
          <a:r>
            <a:rPr lang="fi-FI" sz="2400" b="1" dirty="0"/>
            <a:t>https://www.equator-network.org/reporting-guidelines/srqr/</a:t>
          </a:r>
        </a:p>
      </dgm:t>
    </dgm:pt>
    <dgm:pt modelId="{7AB58D8C-15B4-440E-8B49-6DA6E3103971}" type="parTrans" cxnId="{B07BCEE8-C124-4A14-A3F6-E48F1039D0ED}">
      <dgm:prSet/>
      <dgm:spPr/>
      <dgm:t>
        <a:bodyPr/>
        <a:lstStyle/>
        <a:p>
          <a:endParaRPr lang="fi-FI"/>
        </a:p>
      </dgm:t>
    </dgm:pt>
    <dgm:pt modelId="{14F610E5-B284-43B9-9F4D-8244B8ED6CAA}" type="sibTrans" cxnId="{B07BCEE8-C124-4A14-A3F6-E48F1039D0ED}">
      <dgm:prSet/>
      <dgm:spPr/>
      <dgm:t>
        <a:bodyPr/>
        <a:lstStyle/>
        <a:p>
          <a:endParaRPr lang="fi-FI"/>
        </a:p>
      </dgm:t>
    </dgm:pt>
    <dgm:pt modelId="{7E60C972-C97D-48FE-ABBE-105F6E43ACE5}">
      <dgm:prSet phldrT="[Text]" custT="1"/>
      <dgm:spPr/>
      <dgm:t>
        <a:bodyPr/>
        <a:lstStyle/>
        <a:p>
          <a:r>
            <a:rPr lang="fi-FI" sz="2400" b="1" dirty="0"/>
            <a:t>SRQR </a:t>
          </a:r>
          <a:r>
            <a:rPr lang="fi-FI" sz="2400" b="1" dirty="0" err="1"/>
            <a:t>guideline</a:t>
          </a:r>
          <a:endParaRPr lang="fi-FI" sz="2400" b="1" dirty="0"/>
        </a:p>
      </dgm:t>
    </dgm:pt>
    <dgm:pt modelId="{AE6219EF-5CAC-4B6C-9C6E-34260CBB619A}" type="parTrans" cxnId="{B8A132FB-BF40-4D2F-AB3F-86D396801D9F}">
      <dgm:prSet/>
      <dgm:spPr/>
      <dgm:t>
        <a:bodyPr/>
        <a:lstStyle/>
        <a:p>
          <a:endParaRPr lang="fi-FI"/>
        </a:p>
      </dgm:t>
    </dgm:pt>
    <dgm:pt modelId="{AB7BDDF6-1E6E-45BC-89A5-A908677F614D}" type="sibTrans" cxnId="{B8A132FB-BF40-4D2F-AB3F-86D396801D9F}">
      <dgm:prSet/>
      <dgm:spPr/>
      <dgm:t>
        <a:bodyPr/>
        <a:lstStyle/>
        <a:p>
          <a:endParaRPr lang="fi-FI"/>
        </a:p>
      </dgm:t>
    </dgm:pt>
    <dgm:pt modelId="{8972D67B-1FE7-4632-BABD-D19C804D7E88}">
      <dgm:prSet phldrT="[Text]" custT="1"/>
      <dgm:spPr/>
      <dgm:t>
        <a:bodyPr/>
        <a:lstStyle/>
        <a:p>
          <a:r>
            <a:rPr lang="fi-FI" sz="2400" b="1" dirty="0"/>
            <a:t>COREQ </a:t>
          </a:r>
          <a:r>
            <a:rPr lang="fi-FI" sz="2400" b="1" dirty="0" err="1"/>
            <a:t>guideline</a:t>
          </a:r>
          <a:endParaRPr lang="fi-FI" sz="2400" b="1" dirty="0"/>
        </a:p>
      </dgm:t>
    </dgm:pt>
    <dgm:pt modelId="{12529CF1-F457-40AD-A8A4-B90B6A18F237}" type="parTrans" cxnId="{9919F302-0391-41AB-9C0A-CD80C0FB0BCB}">
      <dgm:prSet/>
      <dgm:spPr/>
      <dgm:t>
        <a:bodyPr/>
        <a:lstStyle/>
        <a:p>
          <a:endParaRPr lang="fi-FI"/>
        </a:p>
      </dgm:t>
    </dgm:pt>
    <dgm:pt modelId="{80EBE731-9302-48A1-879B-E7C28FB4A2CE}" type="sibTrans" cxnId="{9919F302-0391-41AB-9C0A-CD80C0FB0BCB}">
      <dgm:prSet/>
      <dgm:spPr/>
      <dgm:t>
        <a:bodyPr/>
        <a:lstStyle/>
        <a:p>
          <a:endParaRPr lang="fi-FI"/>
        </a:p>
      </dgm:t>
    </dgm:pt>
    <dgm:pt modelId="{C32533DC-BA69-4905-A8AE-1A3DAAC75227}">
      <dgm:prSet phldrT="[Text]" custT="1"/>
      <dgm:spPr/>
      <dgm:t>
        <a:bodyPr/>
        <a:lstStyle/>
        <a:p>
          <a:r>
            <a:rPr lang="fi-FI" sz="2400" b="1" dirty="0" err="1"/>
            <a:t>Criteria</a:t>
          </a:r>
          <a:r>
            <a:rPr lang="fi-FI" sz="2400" b="1" dirty="0"/>
            <a:t> of </a:t>
          </a:r>
          <a:r>
            <a:rPr lang="fi-FI" sz="2400" b="1" dirty="0" err="1"/>
            <a:t>individual</a:t>
          </a:r>
          <a:r>
            <a:rPr lang="fi-FI" sz="2400" b="1" dirty="0"/>
            <a:t> </a:t>
          </a:r>
          <a:r>
            <a:rPr lang="fi-FI" sz="2400" b="1" dirty="0" err="1"/>
            <a:t>scholarly</a:t>
          </a:r>
          <a:r>
            <a:rPr lang="fi-FI" sz="2400" b="1" dirty="0"/>
            <a:t> </a:t>
          </a:r>
          <a:r>
            <a:rPr lang="fi-FI" sz="2400" b="1" dirty="0" err="1"/>
            <a:t>journals</a:t>
          </a:r>
          <a:r>
            <a:rPr lang="fi-FI" sz="2400" b="1" dirty="0"/>
            <a:t> on </a:t>
          </a:r>
          <a:r>
            <a:rPr lang="fi-FI" sz="2400" b="1" dirty="0" err="1"/>
            <a:t>how</a:t>
          </a:r>
          <a:r>
            <a:rPr lang="fi-FI" sz="2400" b="1" dirty="0"/>
            <a:t> to </a:t>
          </a:r>
          <a:r>
            <a:rPr lang="fi-FI" sz="2400" b="1" dirty="0" err="1"/>
            <a:t>report</a:t>
          </a:r>
          <a:r>
            <a:rPr lang="fi-FI" sz="2400" b="1" dirty="0"/>
            <a:t> </a:t>
          </a:r>
          <a:r>
            <a:rPr lang="fi-FI" sz="2400" b="1" dirty="0" err="1"/>
            <a:t>sampling</a:t>
          </a:r>
          <a:r>
            <a:rPr lang="fi-FI" sz="2400" b="1" dirty="0"/>
            <a:t> </a:t>
          </a:r>
          <a:r>
            <a:rPr lang="fi-FI" sz="2400" b="1" dirty="0" err="1"/>
            <a:t>inqualitative</a:t>
          </a:r>
          <a:r>
            <a:rPr lang="fi-FI" sz="2400" b="1" dirty="0"/>
            <a:t> </a:t>
          </a:r>
          <a:r>
            <a:rPr lang="fi-FI" sz="2400" b="1" dirty="0" err="1"/>
            <a:t>research</a:t>
          </a:r>
          <a:r>
            <a:rPr lang="fi-FI" sz="2400" b="1" dirty="0"/>
            <a:t> </a:t>
          </a:r>
          <a:r>
            <a:rPr lang="fi-FI" sz="1900" b="1" dirty="0"/>
            <a:t/>
          </a:r>
          <a:br>
            <a:rPr lang="fi-FI" sz="1900" b="1" dirty="0"/>
          </a:br>
          <a:r>
            <a:rPr lang="fi-FI" sz="1900" b="1" dirty="0"/>
            <a:t>(</a:t>
          </a:r>
          <a:r>
            <a:rPr lang="fi-FI" sz="1900" b="1" dirty="0" err="1"/>
            <a:t>e.g</a:t>
          </a:r>
          <a:r>
            <a:rPr lang="fi-FI" sz="1900" b="1" dirty="0"/>
            <a:t>., JAN, JCN)</a:t>
          </a:r>
        </a:p>
      </dgm:t>
    </dgm:pt>
    <dgm:pt modelId="{65D2E993-2D07-4D18-81CD-FAFB249375FB}" type="parTrans" cxnId="{19BA5AF9-55D9-46AD-BCF4-391825064EEB}">
      <dgm:prSet/>
      <dgm:spPr/>
      <dgm:t>
        <a:bodyPr/>
        <a:lstStyle/>
        <a:p>
          <a:endParaRPr lang="fi-FI"/>
        </a:p>
      </dgm:t>
    </dgm:pt>
    <dgm:pt modelId="{B6A418AB-9008-45CA-8A3B-68AD2CD158D8}" type="sibTrans" cxnId="{19BA5AF9-55D9-46AD-BCF4-391825064EEB}">
      <dgm:prSet/>
      <dgm:spPr/>
      <dgm:t>
        <a:bodyPr/>
        <a:lstStyle/>
        <a:p>
          <a:endParaRPr lang="fi-FI"/>
        </a:p>
      </dgm:t>
    </dgm:pt>
    <dgm:pt modelId="{DEC7B389-BE5F-4A66-8960-BD482F883EAF}" type="pres">
      <dgm:prSet presAssocID="{485E7EED-468B-4307-97DA-981E677A6D08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lt-LT"/>
        </a:p>
      </dgm:t>
    </dgm:pt>
    <dgm:pt modelId="{D54EEDBB-BD5E-413E-BF7E-FD3A2440468A}" type="pres">
      <dgm:prSet presAssocID="{EE54E73E-0A43-46D4-8A4E-3582BA275E18}" presName="Parent" presStyleLbl="node1" presStyleIdx="0" presStyleCnt="2" custScaleX="186466" custScaleY="165291" custLinFactNeighborX="-18816" custLinFactNeighborY="4951">
        <dgm:presLayoutVars>
          <dgm:chMax val="4"/>
          <dgm:chPref val="3"/>
        </dgm:presLayoutVars>
      </dgm:prSet>
      <dgm:spPr/>
      <dgm:t>
        <a:bodyPr/>
        <a:lstStyle/>
        <a:p>
          <a:endParaRPr lang="lt-LT"/>
        </a:p>
      </dgm:t>
    </dgm:pt>
    <dgm:pt modelId="{EF7889BA-35EF-4E89-AC6E-4E8CC26FAAA7}" type="pres">
      <dgm:prSet presAssocID="{7E60C972-C97D-48FE-ABBE-105F6E43ACE5}" presName="Accent" presStyleLbl="node1" presStyleIdx="1" presStyleCnt="2"/>
      <dgm:spPr/>
    </dgm:pt>
    <dgm:pt modelId="{0EF85C08-F11C-4993-BAF8-935737151F94}" type="pres">
      <dgm:prSet presAssocID="{7E60C972-C97D-48FE-ABBE-105F6E43ACE5}" presName="Image1" presStyleLbl="fgImgPlace1" presStyleIdx="0" presStyleCnt="3" custScaleX="77454" custScaleY="890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  <dgm:extLst>
        <a:ext uri="{E40237B7-FDA0-4F09-8148-C483321AD2D9}">
          <dgm14:cNvPr xmlns:dgm14="http://schemas.microsoft.com/office/drawing/2010/diagram" id="0" name="" descr="Clipboard with solid fill"/>
        </a:ext>
      </dgm:extLst>
    </dgm:pt>
    <dgm:pt modelId="{833F3AFA-DEF2-48E6-A2BA-C80F14B2C9B6}" type="pres">
      <dgm:prSet presAssocID="{7E60C972-C97D-48FE-ABBE-105F6E43ACE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DCF4DD5-E3DB-4AEE-B9BB-7526163D0026}" type="pres">
      <dgm:prSet presAssocID="{8972D67B-1FE7-4632-BABD-D19C804D7E88}" presName="Image2" presStyleCnt="0"/>
      <dgm:spPr/>
    </dgm:pt>
    <dgm:pt modelId="{34C03259-C3DC-43A4-82AE-855DB67A63FB}" type="pres">
      <dgm:prSet presAssocID="{8972D67B-1FE7-4632-BABD-D19C804D7E88}" presName="Image" presStyleLbl="fgImgPlace1" presStyleIdx="1" presStyleCnt="3" custScaleX="77454" custScaleY="890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7F200BC4-C38B-4565-979D-C85CB67EFD73}" type="pres">
      <dgm:prSet presAssocID="{8972D67B-1FE7-4632-BABD-D19C804D7E88}" presName="Child2" presStyleLbl="revTx" presStyleIdx="1" presStyleCnt="3" custScaleX="134629" custLinFactNeighborX="8946" custLinFactNeighborY="1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3B06D0F-70A6-4844-BEE0-544AE11CF7C8}" type="pres">
      <dgm:prSet presAssocID="{C32533DC-BA69-4905-A8AE-1A3DAAC75227}" presName="Image3" presStyleCnt="0"/>
      <dgm:spPr/>
    </dgm:pt>
    <dgm:pt modelId="{FE0B6842-EAA5-485E-AEFA-6054788A0F74}" type="pres">
      <dgm:prSet presAssocID="{C32533DC-BA69-4905-A8AE-1A3DAAC75227}" presName="Image" presStyleLbl="fgImgPlace1" presStyleIdx="2" presStyleCnt="3" custScaleX="77454" custScaleY="8907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lt-LT"/>
        </a:p>
      </dgm:t>
      <dgm:extLst>
        <a:ext uri="{E40237B7-FDA0-4F09-8148-C483321AD2D9}">
          <dgm14:cNvPr xmlns:dgm14="http://schemas.microsoft.com/office/drawing/2010/diagram" id="0" name="" descr="Climbing with solid fill"/>
        </a:ext>
      </dgm:extLst>
    </dgm:pt>
    <dgm:pt modelId="{84785245-83F6-47FD-A759-6CC90ACEE2E7}" type="pres">
      <dgm:prSet presAssocID="{C32533DC-BA69-4905-A8AE-1A3DAAC75227}" presName="Child3" presStyleLbl="revTx" presStyleIdx="2" presStyleCnt="3" custScaleX="143913" custLinFactNeighborX="22580" custLinFactNeighborY="114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47DB766A-DA37-4241-A6C5-613C19265791}" type="presOf" srcId="{7E60C972-C97D-48FE-ABBE-105F6E43ACE5}" destId="{833F3AFA-DEF2-48E6-A2BA-C80F14B2C9B6}" srcOrd="0" destOrd="0" presId="urn:microsoft.com/office/officeart/2011/layout/RadialPictureList"/>
    <dgm:cxn modelId="{F01147C2-8C4F-451E-9AFE-38FAC198DE47}" type="presOf" srcId="{C32533DC-BA69-4905-A8AE-1A3DAAC75227}" destId="{84785245-83F6-47FD-A759-6CC90ACEE2E7}" srcOrd="0" destOrd="0" presId="urn:microsoft.com/office/officeart/2011/layout/RadialPictureList"/>
    <dgm:cxn modelId="{19BA5AF9-55D9-46AD-BCF4-391825064EEB}" srcId="{EE54E73E-0A43-46D4-8A4E-3582BA275E18}" destId="{C32533DC-BA69-4905-A8AE-1A3DAAC75227}" srcOrd="2" destOrd="0" parTransId="{65D2E993-2D07-4D18-81CD-FAFB249375FB}" sibTransId="{B6A418AB-9008-45CA-8A3B-68AD2CD158D8}"/>
    <dgm:cxn modelId="{B8A132FB-BF40-4D2F-AB3F-86D396801D9F}" srcId="{EE54E73E-0A43-46D4-8A4E-3582BA275E18}" destId="{7E60C972-C97D-48FE-ABBE-105F6E43ACE5}" srcOrd="0" destOrd="0" parTransId="{AE6219EF-5CAC-4B6C-9C6E-34260CBB619A}" sibTransId="{AB7BDDF6-1E6E-45BC-89A5-A908677F614D}"/>
    <dgm:cxn modelId="{5E5CECDF-D20E-4993-B97F-F7D4814D45E6}" type="presOf" srcId="{8972D67B-1FE7-4632-BABD-D19C804D7E88}" destId="{7F200BC4-C38B-4565-979D-C85CB67EFD73}" srcOrd="0" destOrd="0" presId="urn:microsoft.com/office/officeart/2011/layout/RadialPictureList"/>
    <dgm:cxn modelId="{D91C1C3C-B023-405E-95DF-3EBDD63D05FD}" type="presOf" srcId="{EE54E73E-0A43-46D4-8A4E-3582BA275E18}" destId="{D54EEDBB-BD5E-413E-BF7E-FD3A2440468A}" srcOrd="0" destOrd="0" presId="urn:microsoft.com/office/officeart/2011/layout/RadialPictureList"/>
    <dgm:cxn modelId="{B07BCEE8-C124-4A14-A3F6-E48F1039D0ED}" srcId="{485E7EED-468B-4307-97DA-981E677A6D08}" destId="{EE54E73E-0A43-46D4-8A4E-3582BA275E18}" srcOrd="0" destOrd="0" parTransId="{7AB58D8C-15B4-440E-8B49-6DA6E3103971}" sibTransId="{14F610E5-B284-43B9-9F4D-8244B8ED6CAA}"/>
    <dgm:cxn modelId="{9919F302-0391-41AB-9C0A-CD80C0FB0BCB}" srcId="{EE54E73E-0A43-46D4-8A4E-3582BA275E18}" destId="{8972D67B-1FE7-4632-BABD-D19C804D7E88}" srcOrd="1" destOrd="0" parTransId="{12529CF1-F457-40AD-A8A4-B90B6A18F237}" sibTransId="{80EBE731-9302-48A1-879B-E7C28FB4A2CE}"/>
    <dgm:cxn modelId="{D5539F60-A455-4E7A-8B6D-DDC15B61ECB0}" type="presOf" srcId="{485E7EED-468B-4307-97DA-981E677A6D08}" destId="{DEC7B389-BE5F-4A66-8960-BD482F883EAF}" srcOrd="0" destOrd="0" presId="urn:microsoft.com/office/officeart/2011/layout/RadialPictureList"/>
    <dgm:cxn modelId="{41242F0B-BA22-4EDA-AAB4-787C36E11414}" type="presParOf" srcId="{DEC7B389-BE5F-4A66-8960-BD482F883EAF}" destId="{D54EEDBB-BD5E-413E-BF7E-FD3A2440468A}" srcOrd="0" destOrd="0" presId="urn:microsoft.com/office/officeart/2011/layout/RadialPictureList"/>
    <dgm:cxn modelId="{589A575D-F0FE-47BB-A639-DD860FF3A9DB}" type="presParOf" srcId="{DEC7B389-BE5F-4A66-8960-BD482F883EAF}" destId="{EF7889BA-35EF-4E89-AC6E-4E8CC26FAAA7}" srcOrd="1" destOrd="0" presId="urn:microsoft.com/office/officeart/2011/layout/RadialPictureList"/>
    <dgm:cxn modelId="{F111C521-0B2F-4D0C-9A80-5C0B8ADE79CB}" type="presParOf" srcId="{DEC7B389-BE5F-4A66-8960-BD482F883EAF}" destId="{0EF85C08-F11C-4993-BAF8-935737151F94}" srcOrd="2" destOrd="0" presId="urn:microsoft.com/office/officeart/2011/layout/RadialPictureList"/>
    <dgm:cxn modelId="{FB540875-51A3-48D7-9187-B4C8EC327B30}" type="presParOf" srcId="{DEC7B389-BE5F-4A66-8960-BD482F883EAF}" destId="{833F3AFA-DEF2-48E6-A2BA-C80F14B2C9B6}" srcOrd="3" destOrd="0" presId="urn:microsoft.com/office/officeart/2011/layout/RadialPictureList"/>
    <dgm:cxn modelId="{A560A44A-097B-4F0A-B9B1-62C55A9E39F5}" type="presParOf" srcId="{DEC7B389-BE5F-4A66-8960-BD482F883EAF}" destId="{3DCF4DD5-E3DB-4AEE-B9BB-7526163D0026}" srcOrd="4" destOrd="0" presId="urn:microsoft.com/office/officeart/2011/layout/RadialPictureList"/>
    <dgm:cxn modelId="{FD141EB1-20FE-44A3-93EB-2BE5488DD829}" type="presParOf" srcId="{3DCF4DD5-E3DB-4AEE-B9BB-7526163D0026}" destId="{34C03259-C3DC-43A4-82AE-855DB67A63FB}" srcOrd="0" destOrd="0" presId="urn:microsoft.com/office/officeart/2011/layout/RadialPictureList"/>
    <dgm:cxn modelId="{1E6F17D2-D48A-4323-BADA-12EDD42BBBB6}" type="presParOf" srcId="{DEC7B389-BE5F-4A66-8960-BD482F883EAF}" destId="{7F200BC4-C38B-4565-979D-C85CB67EFD73}" srcOrd="5" destOrd="0" presId="urn:microsoft.com/office/officeart/2011/layout/RadialPictureList"/>
    <dgm:cxn modelId="{0C605811-2DF5-4667-A5F9-B4AE374C597E}" type="presParOf" srcId="{DEC7B389-BE5F-4A66-8960-BD482F883EAF}" destId="{A3B06D0F-70A6-4844-BEE0-544AE11CF7C8}" srcOrd="6" destOrd="0" presId="urn:microsoft.com/office/officeart/2011/layout/RadialPictureList"/>
    <dgm:cxn modelId="{A92A259C-E300-405F-A6E7-07A6A2484E3C}" type="presParOf" srcId="{A3B06D0F-70A6-4844-BEE0-544AE11CF7C8}" destId="{FE0B6842-EAA5-485E-AEFA-6054788A0F74}" srcOrd="0" destOrd="0" presId="urn:microsoft.com/office/officeart/2011/layout/RadialPictureList"/>
    <dgm:cxn modelId="{A0D097A4-0508-478C-A689-D27160C7602E}" type="presParOf" srcId="{DEC7B389-BE5F-4A66-8960-BD482F883EAF}" destId="{84785245-83F6-47FD-A759-6CC90ACEE2E7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A1C3B-E13F-43E4-9138-F12DCA4BB5C3}">
      <dsp:nvSpPr>
        <dsp:cNvPr id="0" name=""/>
        <dsp:cNvSpPr/>
      </dsp:nvSpPr>
      <dsp:spPr>
        <a:xfrm rot="10800000">
          <a:off x="2106402" y="2108"/>
          <a:ext cx="7723508" cy="64403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00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 err="1"/>
            <a:t>Definitions</a:t>
          </a:r>
          <a:r>
            <a:rPr lang="fi-FI" sz="2600" b="1" kern="1200" dirty="0"/>
            <a:t> of </a:t>
          </a:r>
          <a:r>
            <a:rPr lang="fi-FI" sz="2600" b="1" kern="1200" dirty="0" err="1"/>
            <a:t>sampling</a:t>
          </a:r>
          <a:r>
            <a:rPr lang="fi-FI" sz="2600" b="1" kern="1200" dirty="0"/>
            <a:t> in </a:t>
          </a:r>
          <a:r>
            <a:rPr lang="fi-FI" sz="2600" b="1" kern="1200" dirty="0" err="1"/>
            <a:t>qualitative</a:t>
          </a:r>
          <a:r>
            <a:rPr lang="fi-FI" sz="2600" b="1" kern="1200" dirty="0"/>
            <a:t> </a:t>
          </a:r>
          <a:r>
            <a:rPr lang="fi-FI" sz="2600" b="1" kern="1200" dirty="0" err="1"/>
            <a:t>research</a:t>
          </a:r>
          <a:endParaRPr lang="fi-FI" sz="2600" b="1" kern="1200" dirty="0"/>
        </a:p>
      </dsp:txBody>
      <dsp:txXfrm rot="10800000">
        <a:off x="2267410" y="2108"/>
        <a:ext cx="7562500" cy="644032"/>
      </dsp:txXfrm>
    </dsp:sp>
    <dsp:sp modelId="{02A04B5C-4C1C-4A3F-A561-90E94F81D724}">
      <dsp:nvSpPr>
        <dsp:cNvPr id="0" name=""/>
        <dsp:cNvSpPr/>
      </dsp:nvSpPr>
      <dsp:spPr>
        <a:xfrm>
          <a:off x="1784386" y="2108"/>
          <a:ext cx="644032" cy="6440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8ECB61F-65EB-4F47-8938-40F3DD76ABB8}">
      <dsp:nvSpPr>
        <dsp:cNvPr id="0" name=""/>
        <dsp:cNvSpPr/>
      </dsp:nvSpPr>
      <dsp:spPr>
        <a:xfrm rot="10800000">
          <a:off x="2106402" y="838388"/>
          <a:ext cx="7723508" cy="64403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00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>
              <a:solidFill>
                <a:schemeClr val="tx1"/>
              </a:solidFill>
            </a:rPr>
            <a:t>Non-</a:t>
          </a:r>
          <a:r>
            <a:rPr lang="fi-FI" sz="2600" b="1" kern="1200" dirty="0" err="1">
              <a:solidFill>
                <a:schemeClr val="tx1"/>
              </a:solidFill>
            </a:rPr>
            <a:t>probability</a:t>
          </a:r>
          <a:r>
            <a:rPr lang="fi-FI" sz="2600" b="1" kern="1200" dirty="0">
              <a:solidFill>
                <a:schemeClr val="tx1"/>
              </a:solidFill>
            </a:rPr>
            <a:t> </a:t>
          </a:r>
          <a:r>
            <a:rPr lang="fi-FI" sz="2600" b="1" kern="1200" dirty="0" err="1">
              <a:solidFill>
                <a:schemeClr val="tx1"/>
              </a:solidFill>
            </a:rPr>
            <a:t>sampling</a:t>
          </a:r>
          <a:r>
            <a:rPr lang="fi-FI" sz="2600" b="1" kern="1200" dirty="0">
              <a:solidFill>
                <a:schemeClr val="tx1"/>
              </a:solidFill>
            </a:rPr>
            <a:t> and </a:t>
          </a:r>
          <a:r>
            <a:rPr lang="fi-FI" sz="2600" b="1" kern="1200" dirty="0" err="1">
              <a:solidFill>
                <a:schemeClr val="tx1"/>
              </a:solidFill>
            </a:rPr>
            <a:t>probability</a:t>
          </a:r>
          <a:r>
            <a:rPr lang="fi-FI" sz="2600" b="1" kern="1200" dirty="0">
              <a:solidFill>
                <a:schemeClr val="tx1"/>
              </a:solidFill>
            </a:rPr>
            <a:t> </a:t>
          </a:r>
          <a:r>
            <a:rPr lang="fi-FI" sz="2600" b="1" kern="1200" dirty="0" err="1">
              <a:solidFill>
                <a:schemeClr val="tx1"/>
              </a:solidFill>
            </a:rPr>
            <a:t>sampling</a:t>
          </a:r>
          <a:endParaRPr lang="fi-FI" sz="2600" kern="1200" dirty="0"/>
        </a:p>
      </dsp:txBody>
      <dsp:txXfrm rot="10800000">
        <a:off x="2267410" y="838388"/>
        <a:ext cx="7562500" cy="644032"/>
      </dsp:txXfrm>
    </dsp:sp>
    <dsp:sp modelId="{634EC051-BFD7-43D1-9F2F-38F2288ED8DB}">
      <dsp:nvSpPr>
        <dsp:cNvPr id="0" name=""/>
        <dsp:cNvSpPr/>
      </dsp:nvSpPr>
      <dsp:spPr>
        <a:xfrm>
          <a:off x="1784386" y="838388"/>
          <a:ext cx="644032" cy="64403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348106-A63D-4E61-B18D-08DB1250E9ED}">
      <dsp:nvSpPr>
        <dsp:cNvPr id="0" name=""/>
        <dsp:cNvSpPr/>
      </dsp:nvSpPr>
      <dsp:spPr>
        <a:xfrm rot="10800000">
          <a:off x="2106402" y="1674669"/>
          <a:ext cx="7723508" cy="64403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00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 err="1">
              <a:solidFill>
                <a:schemeClr val="tx1"/>
              </a:solidFill>
            </a:rPr>
            <a:t>Simple</a:t>
          </a:r>
          <a:r>
            <a:rPr lang="fi-FI" sz="2600" b="1" kern="1200" dirty="0">
              <a:solidFill>
                <a:schemeClr val="tx1"/>
              </a:solidFill>
            </a:rPr>
            <a:t> </a:t>
          </a:r>
          <a:r>
            <a:rPr lang="fi-FI" sz="2600" b="1" kern="1200" dirty="0" err="1">
              <a:solidFill>
                <a:schemeClr val="tx1"/>
              </a:solidFill>
            </a:rPr>
            <a:t>size</a:t>
          </a:r>
          <a:r>
            <a:rPr lang="fi-FI" sz="2600" b="1" kern="1200" dirty="0">
              <a:solidFill>
                <a:schemeClr val="tx1"/>
              </a:solidFill>
            </a:rPr>
            <a:t>, </a:t>
          </a:r>
          <a:r>
            <a:rPr lang="fi-FI" sz="2600" b="1" kern="1200" dirty="0" err="1">
              <a:solidFill>
                <a:schemeClr val="tx1"/>
              </a:solidFill>
            </a:rPr>
            <a:t>sampling</a:t>
          </a:r>
          <a:r>
            <a:rPr lang="fi-FI" sz="2600" b="1" kern="1200" dirty="0">
              <a:solidFill>
                <a:schemeClr val="tx1"/>
              </a:solidFill>
            </a:rPr>
            <a:t> </a:t>
          </a:r>
          <a:r>
            <a:rPr lang="fi-FI" sz="2600" b="1" kern="1200" dirty="0" err="1">
              <a:solidFill>
                <a:schemeClr val="tx1"/>
              </a:solidFill>
            </a:rPr>
            <a:t>units</a:t>
          </a:r>
          <a:endParaRPr lang="fi-FI" sz="2600" kern="1200" dirty="0"/>
        </a:p>
      </dsp:txBody>
      <dsp:txXfrm rot="10800000">
        <a:off x="2267410" y="1674669"/>
        <a:ext cx="7562500" cy="644032"/>
      </dsp:txXfrm>
    </dsp:sp>
    <dsp:sp modelId="{A04EACB8-11F1-482D-8EAA-383507E7C26B}">
      <dsp:nvSpPr>
        <dsp:cNvPr id="0" name=""/>
        <dsp:cNvSpPr/>
      </dsp:nvSpPr>
      <dsp:spPr>
        <a:xfrm>
          <a:off x="1784386" y="1674669"/>
          <a:ext cx="644032" cy="64403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39A06A-EAB9-4A3E-A7CF-F0C9075764E9}">
      <dsp:nvSpPr>
        <dsp:cNvPr id="0" name=""/>
        <dsp:cNvSpPr/>
      </dsp:nvSpPr>
      <dsp:spPr>
        <a:xfrm rot="10800000">
          <a:off x="2106402" y="2510949"/>
          <a:ext cx="7723508" cy="64403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00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 err="1">
              <a:solidFill>
                <a:schemeClr val="tx1"/>
              </a:solidFill>
            </a:rPr>
            <a:t>Different</a:t>
          </a:r>
          <a:r>
            <a:rPr lang="fi-FI" sz="2600" b="1" kern="1200" dirty="0">
              <a:solidFill>
                <a:schemeClr val="tx1"/>
              </a:solidFill>
            </a:rPr>
            <a:t> </a:t>
          </a:r>
          <a:r>
            <a:rPr lang="fi-FI" sz="2600" b="1" kern="1200" dirty="0" err="1">
              <a:solidFill>
                <a:schemeClr val="tx1"/>
              </a:solidFill>
            </a:rPr>
            <a:t>sampling</a:t>
          </a:r>
          <a:r>
            <a:rPr lang="fi-FI" sz="2600" b="1" kern="1200" dirty="0">
              <a:solidFill>
                <a:schemeClr val="tx1"/>
              </a:solidFill>
            </a:rPr>
            <a:t> </a:t>
          </a:r>
          <a:r>
            <a:rPr lang="fi-FI" sz="2600" b="1" kern="1200" dirty="0" err="1">
              <a:solidFill>
                <a:schemeClr val="tx1"/>
              </a:solidFill>
            </a:rPr>
            <a:t>strategies</a:t>
          </a:r>
          <a:r>
            <a:rPr lang="fi-FI" sz="2600" b="1" kern="1200" dirty="0">
              <a:solidFill>
                <a:schemeClr val="tx1"/>
              </a:solidFill>
            </a:rPr>
            <a:t>, </a:t>
          </a:r>
          <a:r>
            <a:rPr lang="fi-FI" sz="2600" b="1" kern="1200" dirty="0" err="1">
              <a:solidFill>
                <a:schemeClr val="tx1"/>
              </a:solidFill>
            </a:rPr>
            <a:t>tehcniques</a:t>
          </a:r>
          <a:endParaRPr lang="fi-FI" sz="2600" kern="1200" dirty="0"/>
        </a:p>
      </dsp:txBody>
      <dsp:txXfrm rot="10800000">
        <a:off x="2267410" y="2510949"/>
        <a:ext cx="7562500" cy="644032"/>
      </dsp:txXfrm>
    </dsp:sp>
    <dsp:sp modelId="{001A18D3-F94E-4385-A8DD-7A97AA068510}">
      <dsp:nvSpPr>
        <dsp:cNvPr id="0" name=""/>
        <dsp:cNvSpPr/>
      </dsp:nvSpPr>
      <dsp:spPr>
        <a:xfrm>
          <a:off x="1784386" y="2510949"/>
          <a:ext cx="644032" cy="64403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F391F2-8093-49BB-AA4F-04EFF80717FC}">
      <dsp:nvSpPr>
        <dsp:cNvPr id="0" name=""/>
        <dsp:cNvSpPr/>
      </dsp:nvSpPr>
      <dsp:spPr>
        <a:xfrm rot="10800000">
          <a:off x="2106402" y="3347230"/>
          <a:ext cx="7723508" cy="64403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00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 err="1">
              <a:solidFill>
                <a:schemeClr val="tx1"/>
              </a:solidFill>
            </a:rPr>
            <a:t>Variations</a:t>
          </a:r>
          <a:r>
            <a:rPr lang="fi-FI" sz="2600" b="1" kern="1200" dirty="0">
              <a:solidFill>
                <a:schemeClr val="tx1"/>
              </a:solidFill>
            </a:rPr>
            <a:t> </a:t>
          </a:r>
          <a:r>
            <a:rPr lang="fi-FI" sz="2600" b="1" kern="1200" dirty="0" err="1">
              <a:solidFill>
                <a:schemeClr val="tx1"/>
              </a:solidFill>
            </a:rPr>
            <a:t>by</a:t>
          </a:r>
          <a:r>
            <a:rPr lang="fi-FI" sz="2600" b="1" kern="1200" dirty="0">
              <a:solidFill>
                <a:schemeClr val="tx1"/>
              </a:solidFill>
            </a:rPr>
            <a:t> </a:t>
          </a:r>
          <a:r>
            <a:rPr lang="fi-FI" sz="2600" b="1" kern="1200" dirty="0" err="1">
              <a:solidFill>
                <a:schemeClr val="tx1"/>
              </a:solidFill>
            </a:rPr>
            <a:t>research</a:t>
          </a:r>
          <a:r>
            <a:rPr lang="fi-FI" sz="2600" b="1" kern="1200" dirty="0">
              <a:solidFill>
                <a:schemeClr val="tx1"/>
              </a:solidFill>
            </a:rPr>
            <a:t> tradition</a:t>
          </a:r>
          <a:endParaRPr lang="fi-FI" sz="2600" kern="1200" dirty="0"/>
        </a:p>
      </dsp:txBody>
      <dsp:txXfrm rot="10800000">
        <a:off x="2267410" y="3347230"/>
        <a:ext cx="7562500" cy="644032"/>
      </dsp:txXfrm>
    </dsp:sp>
    <dsp:sp modelId="{43049D8F-AD96-48B3-83CC-FBBD95D6F1B0}">
      <dsp:nvSpPr>
        <dsp:cNvPr id="0" name=""/>
        <dsp:cNvSpPr/>
      </dsp:nvSpPr>
      <dsp:spPr>
        <a:xfrm>
          <a:off x="1784386" y="3347230"/>
          <a:ext cx="644032" cy="64403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3012B6-6E6E-4951-8918-01C0BD5676EB}">
      <dsp:nvSpPr>
        <dsp:cNvPr id="0" name=""/>
        <dsp:cNvSpPr/>
      </dsp:nvSpPr>
      <dsp:spPr>
        <a:xfrm rot="10800000">
          <a:off x="2106402" y="4183510"/>
          <a:ext cx="7723508" cy="64403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00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>
              <a:solidFill>
                <a:schemeClr val="tx1"/>
              </a:solidFill>
            </a:rPr>
            <a:t>Data </a:t>
          </a:r>
          <a:r>
            <a:rPr lang="fi-FI" sz="2600" b="1" kern="1200" dirty="0" err="1">
              <a:solidFill>
                <a:schemeClr val="tx1"/>
              </a:solidFill>
            </a:rPr>
            <a:t>saturation</a:t>
          </a:r>
          <a:r>
            <a:rPr lang="fi-FI" sz="2600" b="1" kern="1200" dirty="0">
              <a:solidFill>
                <a:schemeClr val="tx1"/>
              </a:solidFill>
            </a:rPr>
            <a:t>, </a:t>
          </a:r>
          <a:r>
            <a:rPr lang="fi-FI" sz="2600" b="1" kern="1200" dirty="0" err="1">
              <a:solidFill>
                <a:schemeClr val="tx1"/>
              </a:solidFill>
            </a:rPr>
            <a:t>t</a:t>
          </a:r>
          <a:r>
            <a:rPr lang="fi-FI" sz="2600" b="1" i="0" u="none" strike="noStrike" kern="1200" baseline="0" dirty="0" err="1">
              <a:solidFill>
                <a:schemeClr val="tx1"/>
              </a:solidFill>
            </a:rPr>
            <a:t>iming</a:t>
          </a:r>
          <a:r>
            <a:rPr lang="fi-FI" sz="2600" b="1" i="0" u="none" strike="noStrike" kern="1200" baseline="0" dirty="0">
              <a:solidFill>
                <a:schemeClr val="tx1"/>
              </a:solidFill>
            </a:rPr>
            <a:t> of </a:t>
          </a:r>
          <a:r>
            <a:rPr lang="fi-FI" sz="2600" b="1" i="0" u="none" strike="noStrike" kern="1200" baseline="0" dirty="0" err="1">
              <a:solidFill>
                <a:schemeClr val="tx1"/>
              </a:solidFill>
            </a:rPr>
            <a:t>sampling</a:t>
          </a:r>
          <a:r>
            <a:rPr lang="fi-FI" sz="2600" b="1" i="0" u="none" strike="noStrike" kern="1200" baseline="0" dirty="0">
              <a:solidFill>
                <a:schemeClr val="tx1"/>
              </a:solidFill>
            </a:rPr>
            <a:t> </a:t>
          </a:r>
          <a:r>
            <a:rPr lang="fi-FI" sz="2600" b="1" i="0" u="none" strike="noStrike" kern="1200" baseline="0" dirty="0" err="1">
              <a:solidFill>
                <a:schemeClr val="tx1"/>
              </a:solidFill>
            </a:rPr>
            <a:t>decisions</a:t>
          </a:r>
          <a:endParaRPr lang="fi-FI" sz="2600" kern="1200" dirty="0"/>
        </a:p>
      </dsp:txBody>
      <dsp:txXfrm rot="10800000">
        <a:off x="2267410" y="4183510"/>
        <a:ext cx="7562500" cy="644032"/>
      </dsp:txXfrm>
    </dsp:sp>
    <dsp:sp modelId="{854B17D5-C918-4C43-A634-608D9CF60634}">
      <dsp:nvSpPr>
        <dsp:cNvPr id="0" name=""/>
        <dsp:cNvSpPr/>
      </dsp:nvSpPr>
      <dsp:spPr>
        <a:xfrm>
          <a:off x="1784386" y="4183510"/>
          <a:ext cx="644032" cy="64403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3170B-7D45-4620-B7ED-19CCCC4C269D}">
      <dsp:nvSpPr>
        <dsp:cNvPr id="0" name=""/>
        <dsp:cNvSpPr/>
      </dsp:nvSpPr>
      <dsp:spPr>
        <a:xfrm>
          <a:off x="2095500" y="493540"/>
          <a:ext cx="1845468" cy="12309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random selection of elements from the population</a:t>
          </a:r>
          <a:endParaRPr lang="fi-FI" sz="1200" kern="1200" dirty="0"/>
        </a:p>
      </dsp:txBody>
      <dsp:txXfrm>
        <a:off x="2390775" y="493540"/>
        <a:ext cx="1550193" cy="1230927"/>
      </dsp:txXfrm>
    </dsp:sp>
    <dsp:sp modelId="{8696E0F6-DE8E-4EB5-B5A9-7887DCF3874D}">
      <dsp:nvSpPr>
        <dsp:cNvPr id="0" name=""/>
        <dsp:cNvSpPr/>
      </dsp:nvSpPr>
      <dsp:spPr>
        <a:xfrm>
          <a:off x="2095500" y="1724468"/>
          <a:ext cx="1845468" cy="12309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each element of the population has an equal and independent chance of being included in the sample. </a:t>
          </a:r>
          <a:endParaRPr lang="fi-FI" sz="1200" kern="1200" dirty="0"/>
        </a:p>
      </dsp:txBody>
      <dsp:txXfrm>
        <a:off x="2390775" y="1724468"/>
        <a:ext cx="1550193" cy="1230927"/>
      </dsp:txXfrm>
    </dsp:sp>
    <dsp:sp modelId="{90CC1564-42DF-4177-91B2-D8D2567C1162}">
      <dsp:nvSpPr>
        <dsp:cNvPr id="0" name=""/>
        <dsp:cNvSpPr/>
      </dsp:nvSpPr>
      <dsp:spPr>
        <a:xfrm>
          <a:off x="2095500" y="2955396"/>
          <a:ext cx="1845468" cy="12309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decreases  the  likelihood of selection  bias</a:t>
          </a:r>
          <a:endParaRPr lang="fi-FI" sz="1200" kern="1200" dirty="0"/>
        </a:p>
      </dsp:txBody>
      <dsp:txXfrm>
        <a:off x="2390775" y="2955396"/>
        <a:ext cx="1550193" cy="1230927"/>
      </dsp:txXfrm>
    </dsp:sp>
    <dsp:sp modelId="{CCC1DB21-424A-47D3-9785-C0D45642A35C}">
      <dsp:nvSpPr>
        <dsp:cNvPr id="0" name=""/>
        <dsp:cNvSpPr/>
      </dsp:nvSpPr>
      <dsp:spPr>
        <a:xfrm>
          <a:off x="2095500" y="4186323"/>
          <a:ext cx="1845468" cy="12309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minimizes the potential for skewed results.</a:t>
          </a:r>
          <a:endParaRPr lang="fi-FI" sz="1200" kern="1200" dirty="0"/>
        </a:p>
      </dsp:txBody>
      <dsp:txXfrm>
        <a:off x="2390775" y="4186323"/>
        <a:ext cx="1550193" cy="1230927"/>
      </dsp:txXfrm>
    </dsp:sp>
    <dsp:sp modelId="{42981E30-9BF2-4697-8F58-C5D4D9F11EDE}">
      <dsp:nvSpPr>
        <dsp:cNvPr id="0" name=""/>
        <dsp:cNvSpPr/>
      </dsp:nvSpPr>
      <dsp:spPr>
        <a:xfrm>
          <a:off x="1111249" y="1415"/>
          <a:ext cx="1230312" cy="1230312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err="1"/>
            <a:t>Probability</a:t>
          </a:r>
          <a:r>
            <a:rPr lang="fi-FI" sz="1400" b="1" kern="1200" dirty="0"/>
            <a:t> </a:t>
          </a:r>
          <a:r>
            <a:rPr lang="fi-FI" sz="1400" b="1" kern="1200" dirty="0" err="1"/>
            <a:t>sampling</a:t>
          </a:r>
          <a:endParaRPr lang="fi-FI" sz="1400" b="1" kern="1200" dirty="0"/>
        </a:p>
      </dsp:txBody>
      <dsp:txXfrm>
        <a:off x="1291424" y="181590"/>
        <a:ext cx="869962" cy="869962"/>
      </dsp:txXfrm>
    </dsp:sp>
    <dsp:sp modelId="{6F4A2565-63F8-4377-B9AF-91CDECCE150B}">
      <dsp:nvSpPr>
        <dsp:cNvPr id="0" name=""/>
        <dsp:cNvSpPr/>
      </dsp:nvSpPr>
      <dsp:spPr>
        <a:xfrm>
          <a:off x="5171281" y="493540"/>
          <a:ext cx="1845468" cy="12309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elements are chosen through non-random methods for inclusion into the research study </a:t>
          </a:r>
          <a:endParaRPr lang="fi-FI" sz="1200" kern="1200" dirty="0"/>
        </a:p>
      </dsp:txBody>
      <dsp:txXfrm>
        <a:off x="5466556" y="493540"/>
        <a:ext cx="1550193" cy="1230927"/>
      </dsp:txXfrm>
    </dsp:sp>
    <dsp:sp modelId="{CD7E576F-D1AE-4CFF-B075-1DFB1EF4019A}">
      <dsp:nvSpPr>
        <dsp:cNvPr id="0" name=""/>
        <dsp:cNvSpPr/>
      </dsp:nvSpPr>
      <dsp:spPr>
        <a:xfrm>
          <a:off x="5171281" y="1724468"/>
          <a:ext cx="1845468" cy="12309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research results cannot be gen</a:t>
          </a:r>
          <a:r>
            <a:rPr lang="fi-FI" sz="1200" kern="1200" dirty="0" err="1"/>
            <a:t>eralized</a:t>
          </a:r>
          <a:r>
            <a:rPr lang="fi-FI" sz="1200" kern="1200" dirty="0"/>
            <a:t> to </a:t>
          </a:r>
          <a:r>
            <a:rPr lang="fi-FI" sz="1200" kern="1200" dirty="0" err="1"/>
            <a:t>entire</a:t>
          </a:r>
          <a:r>
            <a:rPr lang="fi-FI" sz="1200" kern="1200" dirty="0"/>
            <a:t> </a:t>
          </a:r>
          <a:r>
            <a:rPr lang="fi-FI" sz="1200" kern="1200" dirty="0" err="1"/>
            <a:t>populations</a:t>
          </a:r>
          <a:r>
            <a:rPr lang="fi-FI" sz="1200" kern="1200" dirty="0"/>
            <a:t> </a:t>
          </a:r>
        </a:p>
      </dsp:txBody>
      <dsp:txXfrm>
        <a:off x="5466556" y="1724468"/>
        <a:ext cx="1550193" cy="1230927"/>
      </dsp:txXfrm>
    </dsp:sp>
    <dsp:sp modelId="{E41AA811-F35A-4623-9E59-4AB17A4452F9}">
      <dsp:nvSpPr>
        <dsp:cNvPr id="0" name=""/>
        <dsp:cNvSpPr/>
      </dsp:nvSpPr>
      <dsp:spPr>
        <a:xfrm>
          <a:off x="5171281" y="2955396"/>
          <a:ext cx="1845468" cy="12309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advantages and disadvantages must be considered critically</a:t>
          </a:r>
          <a:endParaRPr lang="fi-FI" sz="1200" kern="1200" dirty="0"/>
        </a:p>
      </dsp:txBody>
      <dsp:txXfrm>
        <a:off x="5466556" y="2955396"/>
        <a:ext cx="1550193" cy="1230927"/>
      </dsp:txXfrm>
    </dsp:sp>
    <dsp:sp modelId="{5BEE925C-1A35-4ED9-B460-4F3901365251}">
      <dsp:nvSpPr>
        <dsp:cNvPr id="0" name=""/>
        <dsp:cNvSpPr/>
      </dsp:nvSpPr>
      <dsp:spPr>
        <a:xfrm>
          <a:off x="4187031" y="1415"/>
          <a:ext cx="1230312" cy="1230312"/>
        </a:xfrm>
        <a:prstGeom prst="ellipse">
          <a:avLst/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b="1" kern="1200" dirty="0"/>
            <a:t>Non-</a:t>
          </a:r>
          <a:r>
            <a:rPr lang="fi-FI" sz="1500" b="1" kern="1200" dirty="0" err="1"/>
            <a:t>probability</a:t>
          </a:r>
          <a:r>
            <a:rPr lang="fi-FI" sz="1500" b="1" kern="1200" dirty="0"/>
            <a:t> </a:t>
          </a:r>
          <a:r>
            <a:rPr lang="fi-FI" sz="1500" b="1" kern="1200" dirty="0" err="1"/>
            <a:t>sampling</a:t>
          </a:r>
          <a:endParaRPr lang="fi-FI" sz="1500" b="1" kern="1200" dirty="0"/>
        </a:p>
      </dsp:txBody>
      <dsp:txXfrm>
        <a:off x="4367206" y="181590"/>
        <a:ext cx="869962" cy="869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A66B8-9155-4145-B55C-9764AF655A4C}">
      <dsp:nvSpPr>
        <dsp:cNvPr id="0" name=""/>
        <dsp:cNvSpPr/>
      </dsp:nvSpPr>
      <dsp:spPr>
        <a:xfrm>
          <a:off x="2924641" y="559"/>
          <a:ext cx="4386962" cy="218263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highlight>
                <a:srgbClr val="FFFF00"/>
              </a:highlight>
            </a:rPr>
            <a:t>QUALITATIVE RESEARCH:</a:t>
          </a:r>
          <a:r>
            <a:rPr lang="en-US" sz="1500" kern="1200" dirty="0"/>
            <a:t/>
          </a:r>
          <a:br>
            <a:rPr lang="en-US" sz="1500" kern="1200" dirty="0"/>
          </a:br>
          <a:r>
            <a:rPr lang="en-US" sz="1500" kern="1200" dirty="0"/>
            <a:t>samples are selected subjectively according to the purpose of the study</a:t>
          </a:r>
          <a:endParaRPr lang="fi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QUANTITIVE RESEARCH: </a:t>
          </a:r>
          <a:br>
            <a:rPr lang="en-US" sz="1500" kern="1200" dirty="0"/>
          </a:br>
          <a:r>
            <a:rPr lang="en-US" sz="1500" kern="1200" dirty="0"/>
            <a:t>probability sampling technique are used to select respondents.</a:t>
          </a:r>
          <a:endParaRPr lang="fi-FI" sz="1500" kern="1200" dirty="0"/>
        </a:p>
      </dsp:txBody>
      <dsp:txXfrm>
        <a:off x="2924641" y="273389"/>
        <a:ext cx="3568472" cy="1636979"/>
      </dsp:txXfrm>
    </dsp:sp>
    <dsp:sp modelId="{3E64CB52-4518-4B40-B1E5-C35CDF98E13F}">
      <dsp:nvSpPr>
        <dsp:cNvPr id="0" name=""/>
        <dsp:cNvSpPr/>
      </dsp:nvSpPr>
      <dsp:spPr>
        <a:xfrm>
          <a:off x="0" y="559"/>
          <a:ext cx="2924641" cy="2182639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baseline="0" dirty="0"/>
            <a:t>How sampling in qualitative research varies from the sampling in quantitative</a:t>
          </a:r>
          <a:br>
            <a:rPr lang="en-US" sz="2200" b="1" i="0" kern="1200" baseline="0" dirty="0"/>
          </a:br>
          <a:r>
            <a:rPr lang="fi-FI" sz="2200" b="1" i="0" kern="1200" baseline="0" dirty="0" err="1"/>
            <a:t>research</a:t>
          </a:r>
          <a:r>
            <a:rPr lang="fi-FI" sz="2200" b="1" i="0" kern="1200" baseline="0" dirty="0"/>
            <a:t>?</a:t>
          </a:r>
          <a:endParaRPr lang="fi-FI" sz="2200" b="1" kern="1200" dirty="0"/>
        </a:p>
      </dsp:txBody>
      <dsp:txXfrm>
        <a:off x="106548" y="107107"/>
        <a:ext cx="2711545" cy="1969543"/>
      </dsp:txXfrm>
    </dsp:sp>
    <dsp:sp modelId="{F35F1AAD-7406-4C2B-B767-0A47041DF058}">
      <dsp:nvSpPr>
        <dsp:cNvPr id="0" name=""/>
        <dsp:cNvSpPr/>
      </dsp:nvSpPr>
      <dsp:spPr>
        <a:xfrm>
          <a:off x="2924641" y="2401462"/>
          <a:ext cx="4386962" cy="218263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highlight>
                <a:srgbClr val="FFFF00"/>
              </a:highlight>
            </a:rPr>
            <a:t>QUALITATIVE RESEARCH:</a:t>
          </a:r>
          <a:r>
            <a:rPr lang="en-US" sz="1500" kern="1200" dirty="0"/>
            <a:t/>
          </a:r>
          <a:br>
            <a:rPr lang="en-US" sz="1500" kern="1200" dirty="0"/>
          </a:br>
          <a:r>
            <a:rPr lang="en-US" sz="1500" kern="1200" dirty="0"/>
            <a:t>depends on data saturation and data sufficiency -&gt; </a:t>
          </a:r>
          <a:br>
            <a:rPr lang="en-US" sz="1500" kern="1200" dirty="0"/>
          </a:br>
          <a:r>
            <a:rPr lang="en-US" sz="1500" kern="1200" dirty="0"/>
            <a:t>-the collected data is sufficient to capture the themes and theories of the study and</a:t>
          </a:r>
          <a:br>
            <a:rPr lang="en-US" sz="1500" kern="1200" dirty="0"/>
          </a:br>
          <a:r>
            <a:rPr lang="en-US" sz="1500" kern="1200" dirty="0"/>
            <a:t>-no new information or theme is emerging from the data.</a:t>
          </a:r>
          <a:endParaRPr lang="fi-FI" sz="1500" kern="1200" dirty="0"/>
        </a:p>
      </dsp:txBody>
      <dsp:txXfrm>
        <a:off x="2924641" y="2674292"/>
        <a:ext cx="3568472" cy="1636979"/>
      </dsp:txXfrm>
    </dsp:sp>
    <dsp:sp modelId="{2E778A05-C92A-4104-B68D-E891B57D0BE1}">
      <dsp:nvSpPr>
        <dsp:cNvPr id="0" name=""/>
        <dsp:cNvSpPr/>
      </dsp:nvSpPr>
      <dsp:spPr>
        <a:xfrm>
          <a:off x="0" y="2401462"/>
          <a:ext cx="2924641" cy="2182639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How is sample size estimated in qualitative techniques?</a:t>
          </a:r>
          <a:endParaRPr lang="fi-FI" sz="2200" b="1" kern="1200" dirty="0"/>
        </a:p>
      </dsp:txBody>
      <dsp:txXfrm>
        <a:off x="106548" y="2508010"/>
        <a:ext cx="2711545" cy="1969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0488-29D4-4B0F-8FFB-AFA3883C4788}">
      <dsp:nvSpPr>
        <dsp:cNvPr id="0" name=""/>
        <dsp:cNvSpPr/>
      </dsp:nvSpPr>
      <dsp:spPr>
        <a:xfrm>
          <a:off x="2965740" y="80909"/>
          <a:ext cx="5668450" cy="4505607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21F30-89C7-43D9-A9CC-EDCB0A2C08E5}">
      <dsp:nvSpPr>
        <dsp:cNvPr id="0" name=""/>
        <dsp:cNvSpPr/>
      </dsp:nvSpPr>
      <dsp:spPr>
        <a:xfrm>
          <a:off x="3909658" y="443405"/>
          <a:ext cx="1820296" cy="1820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A</a:t>
          </a:r>
          <a:r>
            <a:rPr lang="fi-FI" sz="1400" b="0" i="0" kern="1200" baseline="0" dirty="0"/>
            <a:t> </a:t>
          </a:r>
          <a:r>
            <a:rPr lang="fi-FI" sz="1400" b="0" i="0" kern="1200" baseline="0" dirty="0" err="1"/>
            <a:t>random</a:t>
          </a:r>
          <a:r>
            <a:rPr lang="fi-FI" sz="1400" b="0" i="0" kern="1200" baseline="0" dirty="0"/>
            <a:t> </a:t>
          </a:r>
          <a:r>
            <a:rPr lang="en-US" sz="1400" b="0" i="0" kern="1200" baseline="0" dirty="0"/>
            <a:t>sample appropriate to </a:t>
          </a:r>
          <a:r>
            <a:rPr lang="en-US" sz="1400" b="0" i="0" u="sng" kern="1200" baseline="0" dirty="0"/>
            <a:t>generalize</a:t>
          </a:r>
          <a:r>
            <a:rPr lang="en-US" sz="1400" b="0" i="0" kern="1200" baseline="0" dirty="0"/>
            <a:t> the findings -&gt; </a:t>
          </a:r>
          <a:r>
            <a:rPr lang="en-US" sz="1400" b="1" i="0" kern="1200" baseline="0" dirty="0"/>
            <a:t>QUANTITATIVE RESEARCH</a:t>
          </a:r>
          <a:endParaRPr lang="fi-FI" sz="1400" b="1" kern="1200" dirty="0"/>
        </a:p>
      </dsp:txBody>
      <dsp:txXfrm>
        <a:off x="3998518" y="532265"/>
        <a:ext cx="1642576" cy="1642576"/>
      </dsp:txXfrm>
    </dsp:sp>
    <dsp:sp modelId="{375D8452-E703-4CCB-9A32-FBBB9D5E972E}">
      <dsp:nvSpPr>
        <dsp:cNvPr id="0" name=""/>
        <dsp:cNvSpPr/>
      </dsp:nvSpPr>
      <dsp:spPr>
        <a:xfrm>
          <a:off x="5869977" y="443405"/>
          <a:ext cx="1820296" cy="1820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highlight>
                <a:srgbClr val="FFFF00"/>
              </a:highlight>
            </a:rPr>
            <a:t>QUALITATIVE RESEARCH </a:t>
          </a:r>
          <a:r>
            <a:rPr lang="en-US" sz="1400" kern="1200" dirty="0"/>
            <a:t>has no rigorous rules regarding the sample size - &gt; depends on the purpose of the study</a:t>
          </a:r>
          <a:endParaRPr lang="fi-FI" sz="1400" kern="1200" dirty="0"/>
        </a:p>
      </dsp:txBody>
      <dsp:txXfrm>
        <a:off x="5958837" y="532265"/>
        <a:ext cx="1642576" cy="1642576"/>
      </dsp:txXfrm>
    </dsp:sp>
    <dsp:sp modelId="{B2A0FF18-AE67-4A31-82C0-078DBC50D152}">
      <dsp:nvSpPr>
        <dsp:cNvPr id="0" name=""/>
        <dsp:cNvSpPr/>
      </dsp:nvSpPr>
      <dsp:spPr>
        <a:xfrm>
          <a:off x="3909658" y="2403724"/>
          <a:ext cx="1820296" cy="1820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highlight>
                <a:srgbClr val="FFFF00"/>
              </a:highlight>
            </a:rPr>
            <a:t>QUALITATIVE RESEARCH </a:t>
          </a:r>
          <a:r>
            <a:rPr lang="en-US" sz="1400" kern="1200" dirty="0"/>
            <a:t>is considered meaningful if the sample selected is </a:t>
          </a:r>
          <a:r>
            <a:rPr lang="en-US" sz="1400" u="sng" kern="1200" dirty="0"/>
            <a:t>information-rich</a:t>
          </a:r>
          <a:r>
            <a:rPr lang="en-US" sz="1400" kern="1200" dirty="0"/>
            <a:t> and…</a:t>
          </a:r>
          <a:endParaRPr lang="fi-FI" sz="1400" kern="1200" dirty="0"/>
        </a:p>
      </dsp:txBody>
      <dsp:txXfrm>
        <a:off x="3998518" y="2492584"/>
        <a:ext cx="1642576" cy="1642576"/>
      </dsp:txXfrm>
    </dsp:sp>
    <dsp:sp modelId="{B89B4533-AF8B-49D7-B47D-B5C370CBCC54}">
      <dsp:nvSpPr>
        <dsp:cNvPr id="0" name=""/>
        <dsp:cNvSpPr/>
      </dsp:nvSpPr>
      <dsp:spPr>
        <a:xfrm>
          <a:off x="5869977" y="2403724"/>
          <a:ext cx="1820296" cy="1820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highlight>
                <a:srgbClr val="FFFF00"/>
              </a:highlight>
            </a:rPr>
            <a:t>QUALITATIVE RESEARCH</a:t>
          </a:r>
          <a:r>
            <a:rPr lang="en-US" sz="1400" kern="1200" dirty="0"/>
            <a:t/>
          </a:r>
          <a:br>
            <a:rPr lang="en-US" sz="1400" kern="1200" dirty="0"/>
          </a:br>
          <a:r>
            <a:rPr lang="en-US" sz="1400" kern="1200" dirty="0"/>
            <a:t> </a:t>
          </a:r>
          <a:br>
            <a:rPr lang="en-US" sz="1400" kern="1200" dirty="0"/>
          </a:br>
          <a:r>
            <a:rPr lang="en-US" sz="1400" kern="1200" dirty="0"/>
            <a:t>…the </a:t>
          </a:r>
          <a:r>
            <a:rPr lang="en-US" sz="1400" u="sng" kern="1200" dirty="0"/>
            <a:t>analytical capabilities of the researcher are high</a:t>
          </a:r>
          <a:r>
            <a:rPr lang="en-US" sz="1400" kern="1200" dirty="0"/>
            <a:t>.</a:t>
          </a:r>
          <a:endParaRPr lang="fi-FI" sz="1400" kern="1200" dirty="0"/>
        </a:p>
      </dsp:txBody>
      <dsp:txXfrm>
        <a:off x="5958837" y="2492584"/>
        <a:ext cx="1642576" cy="16425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1AA78-5C05-471F-A000-EF8CD6B94AE7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AB502-BDF4-422F-8CF0-8A873881BA8C}">
      <dsp:nvSpPr>
        <dsp:cNvPr id="0" name=""/>
        <dsp:cNvSpPr/>
      </dsp:nvSpPr>
      <dsp:spPr>
        <a:xfrm>
          <a:off x="380724" y="251339"/>
          <a:ext cx="9061334" cy="503001"/>
        </a:xfrm>
        <a:prstGeom prst="rect">
          <a:avLst/>
        </a:prstGeom>
        <a:solidFill>
          <a:srgbClr val="F7CFFB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25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err="1"/>
            <a:t>Several</a:t>
          </a:r>
          <a:r>
            <a:rPr lang="fi-FI" sz="1500" kern="1200" dirty="0"/>
            <a:t> </a:t>
          </a:r>
          <a:r>
            <a:rPr lang="fi-FI" sz="1500" kern="1200" dirty="0" err="1"/>
            <a:t>approaches</a:t>
          </a:r>
          <a:r>
            <a:rPr lang="fi-FI" sz="1500" kern="1200" dirty="0"/>
            <a:t> to </a:t>
          </a:r>
          <a:r>
            <a:rPr lang="fi-FI" sz="1500" kern="1200" dirty="0" err="1"/>
            <a:t>sampling</a:t>
          </a:r>
          <a:r>
            <a:rPr lang="fi-FI" sz="1500" kern="1200" dirty="0"/>
            <a:t> in </a:t>
          </a:r>
          <a:r>
            <a:rPr lang="fi-FI" sz="1500" kern="1200" dirty="0" err="1"/>
            <a:t>qualitative</a:t>
          </a:r>
          <a:r>
            <a:rPr lang="fi-FI" sz="1500" kern="1200" dirty="0"/>
            <a:t> </a:t>
          </a:r>
          <a:r>
            <a:rPr lang="fi-FI" sz="1500" kern="1200" dirty="0" err="1"/>
            <a:t>research</a:t>
          </a:r>
          <a:r>
            <a:rPr lang="fi-FI" sz="1500" kern="1200" dirty="0"/>
            <a:t> –&gt; </a:t>
          </a:r>
          <a:r>
            <a:rPr lang="fi-FI" sz="1500" kern="1200" dirty="0" err="1"/>
            <a:t>each</a:t>
          </a:r>
          <a:r>
            <a:rPr lang="fi-FI" sz="1500" kern="1200" dirty="0"/>
            <a:t> </a:t>
          </a:r>
          <a:r>
            <a:rPr lang="fi-FI" sz="1500" kern="1200" dirty="0" err="1"/>
            <a:t>approach</a:t>
          </a:r>
          <a:r>
            <a:rPr lang="fi-FI" sz="1500" kern="1200" dirty="0"/>
            <a:t> </a:t>
          </a:r>
          <a:r>
            <a:rPr lang="fi-FI" sz="1500" kern="1200" dirty="0" err="1"/>
            <a:t>has</a:t>
          </a:r>
          <a:r>
            <a:rPr lang="fi-FI" sz="1500" kern="1200" dirty="0"/>
            <a:t> a </a:t>
          </a:r>
          <a:r>
            <a:rPr lang="fi-FI" sz="1500" kern="1200" dirty="0" err="1"/>
            <a:t>different</a:t>
          </a:r>
          <a:r>
            <a:rPr lang="fi-FI" sz="1500" kern="1200" dirty="0"/>
            <a:t> </a:t>
          </a:r>
          <a:r>
            <a:rPr lang="fi-FI" sz="1500" kern="1200" dirty="0" err="1"/>
            <a:t>purpose</a:t>
          </a:r>
          <a:r>
            <a:rPr lang="fi-FI" sz="1500" kern="1200" dirty="0"/>
            <a:t>.</a:t>
          </a:r>
        </a:p>
      </dsp:txBody>
      <dsp:txXfrm>
        <a:off x="380724" y="251339"/>
        <a:ext cx="9061334" cy="503001"/>
      </dsp:txXfrm>
    </dsp:sp>
    <dsp:sp modelId="{88403843-0690-4A96-83F6-B55B0AD5ECB6}">
      <dsp:nvSpPr>
        <dsp:cNvPr id="0" name=""/>
        <dsp:cNvSpPr/>
      </dsp:nvSpPr>
      <dsp:spPr>
        <a:xfrm>
          <a:off x="66348" y="188464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28B205-4F09-4DD8-9EF3-1ECA2D3A8044}">
      <dsp:nvSpPr>
        <dsp:cNvPr id="0" name=""/>
        <dsp:cNvSpPr/>
      </dsp:nvSpPr>
      <dsp:spPr>
        <a:xfrm>
          <a:off x="741160" y="1005600"/>
          <a:ext cx="8700897" cy="503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25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More than one sampling strategy can be employed in the same study.</a:t>
          </a:r>
          <a:endParaRPr lang="fi-FI" sz="1500" kern="1200" dirty="0"/>
        </a:p>
      </dsp:txBody>
      <dsp:txXfrm>
        <a:off x="741160" y="1005600"/>
        <a:ext cx="8700897" cy="503001"/>
      </dsp:txXfrm>
    </dsp:sp>
    <dsp:sp modelId="{E296912D-2DFE-4123-88DC-FC6547353F1E}">
      <dsp:nvSpPr>
        <dsp:cNvPr id="0" name=""/>
        <dsp:cNvSpPr/>
      </dsp:nvSpPr>
      <dsp:spPr>
        <a:xfrm>
          <a:off x="426784" y="942725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CC4E9E-5CFF-45C3-A25C-F6CF148A7227}">
      <dsp:nvSpPr>
        <dsp:cNvPr id="0" name=""/>
        <dsp:cNvSpPr/>
      </dsp:nvSpPr>
      <dsp:spPr>
        <a:xfrm>
          <a:off x="851785" y="1759861"/>
          <a:ext cx="8590273" cy="503001"/>
        </a:xfrm>
        <a:prstGeom prst="rect">
          <a:avLst/>
        </a:prstGeom>
        <a:solidFill>
          <a:srgbClr val="F7CFFB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25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Crucial to collect information-rich cases -&gt; are significant for the study and can be </a:t>
          </a:r>
          <a:r>
            <a:rPr lang="fi-FI" sz="1500" kern="1200" dirty="0" err="1"/>
            <a:t>analysed</a:t>
          </a:r>
          <a:r>
            <a:rPr lang="fi-FI" sz="1500" kern="1200" dirty="0"/>
            <a:t> in-</a:t>
          </a:r>
          <a:r>
            <a:rPr lang="fi-FI" sz="1500" kern="1200" dirty="0" err="1"/>
            <a:t>depth</a:t>
          </a:r>
          <a:r>
            <a:rPr lang="fi-FI" sz="1500" kern="1200" dirty="0"/>
            <a:t>.</a:t>
          </a:r>
        </a:p>
      </dsp:txBody>
      <dsp:txXfrm>
        <a:off x="851785" y="1759861"/>
        <a:ext cx="8590273" cy="503001"/>
      </dsp:txXfrm>
    </dsp:sp>
    <dsp:sp modelId="{8D072C82-E669-4960-ADF8-6A1152DB5267}">
      <dsp:nvSpPr>
        <dsp:cNvPr id="0" name=""/>
        <dsp:cNvSpPr/>
      </dsp:nvSpPr>
      <dsp:spPr>
        <a:xfrm>
          <a:off x="537409" y="1696986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01856-6787-4E3D-8C33-8F70E49A1726}">
      <dsp:nvSpPr>
        <dsp:cNvPr id="0" name=""/>
        <dsp:cNvSpPr/>
      </dsp:nvSpPr>
      <dsp:spPr>
        <a:xfrm>
          <a:off x="741160" y="2514122"/>
          <a:ext cx="8700897" cy="503001"/>
        </a:xfrm>
        <a:prstGeom prst="rect">
          <a:avLst/>
        </a:prstGeom>
        <a:solidFill>
          <a:srgbClr val="F7CFFB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25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err="1"/>
            <a:t>Sampling</a:t>
          </a:r>
          <a:r>
            <a:rPr lang="fi-FI" sz="1500" kern="1200" dirty="0"/>
            <a:t> </a:t>
          </a:r>
          <a:r>
            <a:rPr lang="fi-FI" sz="1500" kern="1200" dirty="0" err="1"/>
            <a:t>strategy</a:t>
          </a:r>
          <a:r>
            <a:rPr lang="fi-FI" sz="1500" kern="1200" dirty="0"/>
            <a:t> </a:t>
          </a:r>
          <a:r>
            <a:rPr lang="fi-FI" sz="1500" kern="1200" dirty="0" err="1"/>
            <a:t>should</a:t>
          </a:r>
          <a:r>
            <a:rPr lang="fi-FI" sz="1500" kern="1200" dirty="0"/>
            <a:t> </a:t>
          </a:r>
          <a:r>
            <a:rPr lang="fi-FI" sz="1500" kern="1200" dirty="0" err="1"/>
            <a:t>fit</a:t>
          </a:r>
          <a:r>
            <a:rPr lang="fi-FI" sz="1500" kern="1200" dirty="0"/>
            <a:t> </a:t>
          </a:r>
          <a:r>
            <a:rPr lang="en-US" sz="1500" kern="1200" dirty="0"/>
            <a:t>the objectives of the study and within the resources of the researcher/research group.</a:t>
          </a:r>
          <a:endParaRPr lang="fi-FI" sz="1500" kern="1200" dirty="0"/>
        </a:p>
      </dsp:txBody>
      <dsp:txXfrm>
        <a:off x="741160" y="2514122"/>
        <a:ext cx="8700897" cy="503001"/>
      </dsp:txXfrm>
    </dsp:sp>
    <dsp:sp modelId="{D781DCB9-C7B0-4DE1-ADF7-BA073E4A9B2A}">
      <dsp:nvSpPr>
        <dsp:cNvPr id="0" name=""/>
        <dsp:cNvSpPr/>
      </dsp:nvSpPr>
      <dsp:spPr>
        <a:xfrm>
          <a:off x="426784" y="2451247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6CD81-8B8F-4775-88F8-EB1840E681CB}">
      <dsp:nvSpPr>
        <dsp:cNvPr id="0" name=""/>
        <dsp:cNvSpPr/>
      </dsp:nvSpPr>
      <dsp:spPr>
        <a:xfrm>
          <a:off x="380724" y="3268383"/>
          <a:ext cx="9061334" cy="503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25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err="1"/>
            <a:t>Researcher</a:t>
          </a:r>
          <a:r>
            <a:rPr lang="fi-FI" sz="1500" kern="1200" dirty="0"/>
            <a:t>/</a:t>
          </a:r>
          <a:r>
            <a:rPr lang="fi-FI" sz="1500" kern="1200" dirty="0" err="1"/>
            <a:t>research</a:t>
          </a:r>
          <a:r>
            <a:rPr lang="fi-FI" sz="1500" kern="1200" dirty="0"/>
            <a:t> </a:t>
          </a:r>
          <a:r>
            <a:rPr lang="fi-FI" sz="1500" kern="1200" dirty="0" err="1"/>
            <a:t>group</a:t>
          </a:r>
          <a:r>
            <a:rPr lang="fi-FI" sz="1500" kern="1200" dirty="0"/>
            <a:t> </a:t>
          </a:r>
          <a:r>
            <a:rPr lang="en-US" sz="1500" kern="1200" dirty="0"/>
            <a:t>evaluates the best sampling strategy considering the relevance and credibility of </a:t>
          </a:r>
          <a:r>
            <a:rPr lang="fi-FI" sz="1500" kern="1200" dirty="0" err="1"/>
            <a:t>the</a:t>
          </a:r>
          <a:r>
            <a:rPr lang="fi-FI" sz="1500" kern="1200" dirty="0"/>
            <a:t> </a:t>
          </a:r>
          <a:r>
            <a:rPr lang="fi-FI" sz="1500" kern="1200" dirty="0" err="1"/>
            <a:t>study</a:t>
          </a:r>
          <a:r>
            <a:rPr lang="fi-FI" sz="1500" kern="1200" dirty="0"/>
            <a:t>.</a:t>
          </a:r>
        </a:p>
      </dsp:txBody>
      <dsp:txXfrm>
        <a:off x="380724" y="3268383"/>
        <a:ext cx="9061334" cy="503001"/>
      </dsp:txXfrm>
    </dsp:sp>
    <dsp:sp modelId="{4425C4D9-BFB3-4CB5-BF9E-658A6F6D89AB}">
      <dsp:nvSpPr>
        <dsp:cNvPr id="0" name=""/>
        <dsp:cNvSpPr/>
      </dsp:nvSpPr>
      <dsp:spPr>
        <a:xfrm>
          <a:off x="66348" y="3205508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39A11-BEAF-44EB-9445-618D612E8701}">
      <dsp:nvSpPr>
        <dsp:cNvPr id="0" name=""/>
        <dsp:cNvSpPr/>
      </dsp:nvSpPr>
      <dsp:spPr>
        <a:xfrm>
          <a:off x="0" y="341139"/>
          <a:ext cx="6993467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D56808-4E00-4B70-BDAE-8B15BAFEBA65}">
      <dsp:nvSpPr>
        <dsp:cNvPr id="0" name=""/>
        <dsp:cNvSpPr/>
      </dsp:nvSpPr>
      <dsp:spPr>
        <a:xfrm>
          <a:off x="349673" y="31179"/>
          <a:ext cx="4895426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5035" tIns="0" rIns="1850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err="1"/>
            <a:t>Purposeful</a:t>
          </a:r>
          <a:r>
            <a:rPr lang="fi-FI" sz="2100" kern="1200" dirty="0"/>
            <a:t>/</a:t>
          </a:r>
          <a:r>
            <a:rPr lang="fi-FI" sz="2100" kern="1200" dirty="0" err="1"/>
            <a:t>purposive</a:t>
          </a:r>
          <a:r>
            <a:rPr lang="fi-FI" sz="2100" kern="1200" dirty="0"/>
            <a:t> </a:t>
          </a:r>
          <a:r>
            <a:rPr lang="fi-FI" sz="2100" kern="1200" dirty="0" err="1"/>
            <a:t>sampling</a:t>
          </a:r>
          <a:endParaRPr lang="fi-FI" sz="2100" kern="1200" dirty="0"/>
        </a:p>
      </dsp:txBody>
      <dsp:txXfrm>
        <a:off x="379935" y="61441"/>
        <a:ext cx="4834902" cy="559396"/>
      </dsp:txXfrm>
    </dsp:sp>
    <dsp:sp modelId="{301C95C2-364A-4C96-B222-26F377C5BD7F}">
      <dsp:nvSpPr>
        <dsp:cNvPr id="0" name=""/>
        <dsp:cNvSpPr/>
      </dsp:nvSpPr>
      <dsp:spPr>
        <a:xfrm>
          <a:off x="0" y="1293699"/>
          <a:ext cx="6993467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DA9A81-89A6-49BE-BF6A-0DD4B76E1B66}">
      <dsp:nvSpPr>
        <dsp:cNvPr id="0" name=""/>
        <dsp:cNvSpPr/>
      </dsp:nvSpPr>
      <dsp:spPr>
        <a:xfrm>
          <a:off x="349673" y="983739"/>
          <a:ext cx="4895426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5035" tIns="0" rIns="1850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err="1"/>
            <a:t>Convenience</a:t>
          </a:r>
          <a:r>
            <a:rPr lang="fi-FI" sz="2100" kern="1200" dirty="0"/>
            <a:t> </a:t>
          </a:r>
          <a:r>
            <a:rPr lang="fi-FI" sz="2100" kern="1200" dirty="0" err="1"/>
            <a:t>sampling</a:t>
          </a:r>
          <a:endParaRPr lang="fi-FI" sz="2100" kern="1200" dirty="0"/>
        </a:p>
      </dsp:txBody>
      <dsp:txXfrm>
        <a:off x="379935" y="1014001"/>
        <a:ext cx="4834902" cy="559396"/>
      </dsp:txXfrm>
    </dsp:sp>
    <dsp:sp modelId="{63FB796D-6CFD-4275-A748-1976B703D200}">
      <dsp:nvSpPr>
        <dsp:cNvPr id="0" name=""/>
        <dsp:cNvSpPr/>
      </dsp:nvSpPr>
      <dsp:spPr>
        <a:xfrm>
          <a:off x="0" y="2246260"/>
          <a:ext cx="6993467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A5CCAC-3335-4E44-A43D-A1F677747471}">
      <dsp:nvSpPr>
        <dsp:cNvPr id="0" name=""/>
        <dsp:cNvSpPr/>
      </dsp:nvSpPr>
      <dsp:spPr>
        <a:xfrm>
          <a:off x="349673" y="1936299"/>
          <a:ext cx="4895426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5035" tIns="0" rIns="1850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err="1"/>
            <a:t>Theoretical</a:t>
          </a:r>
          <a:r>
            <a:rPr lang="fi-FI" sz="2100" kern="1200" dirty="0"/>
            <a:t> </a:t>
          </a:r>
          <a:r>
            <a:rPr lang="fi-FI" sz="2100" kern="1200" dirty="0" err="1"/>
            <a:t>sampling</a:t>
          </a:r>
          <a:endParaRPr lang="fi-FI" sz="2100" kern="1200" dirty="0"/>
        </a:p>
      </dsp:txBody>
      <dsp:txXfrm>
        <a:off x="379935" y="1966561"/>
        <a:ext cx="4834902" cy="559396"/>
      </dsp:txXfrm>
    </dsp:sp>
    <dsp:sp modelId="{E9D895C8-5EFB-423A-A296-EF97171CB30A}">
      <dsp:nvSpPr>
        <dsp:cNvPr id="0" name=""/>
        <dsp:cNvSpPr/>
      </dsp:nvSpPr>
      <dsp:spPr>
        <a:xfrm>
          <a:off x="0" y="3198820"/>
          <a:ext cx="6993467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79B3D5-DD18-4183-8253-A2219840A0AE}">
      <dsp:nvSpPr>
        <dsp:cNvPr id="0" name=""/>
        <dsp:cNvSpPr/>
      </dsp:nvSpPr>
      <dsp:spPr>
        <a:xfrm>
          <a:off x="349673" y="2888860"/>
          <a:ext cx="4895426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5035" tIns="0" rIns="18503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err="1"/>
            <a:t>Snowball</a:t>
          </a:r>
          <a:r>
            <a:rPr lang="fi-FI" sz="2100" kern="1200" dirty="0"/>
            <a:t> </a:t>
          </a:r>
          <a:r>
            <a:rPr lang="fi-FI" sz="2100" kern="1200" dirty="0" err="1"/>
            <a:t>sampling</a:t>
          </a:r>
          <a:endParaRPr lang="fi-FI" sz="2100" kern="1200" dirty="0"/>
        </a:p>
      </dsp:txBody>
      <dsp:txXfrm>
        <a:off x="379935" y="2919122"/>
        <a:ext cx="4834902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5A93E-0B98-4ED7-AC63-B2C0F5728B59}">
      <dsp:nvSpPr>
        <dsp:cNvPr id="0" name=""/>
        <dsp:cNvSpPr/>
      </dsp:nvSpPr>
      <dsp:spPr>
        <a:xfrm>
          <a:off x="3325367" y="0"/>
          <a:ext cx="4023360" cy="402336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BC879-5517-48FF-9C92-E125C4D38841}">
      <dsp:nvSpPr>
        <dsp:cNvPr id="0" name=""/>
        <dsp:cNvSpPr/>
      </dsp:nvSpPr>
      <dsp:spPr>
        <a:xfrm>
          <a:off x="5337047" y="402728"/>
          <a:ext cx="2615184" cy="2860357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/>
            <a:t>It is a non-probability sampling technique used in qualitative research on the basis of </a:t>
          </a:r>
          <a:r>
            <a:rPr lang="en-US" sz="2000" b="1" i="0" u="sng" kern="1200" baseline="0" dirty="0"/>
            <a:t>characteristics of a population and the purpose </a:t>
          </a:r>
          <a:r>
            <a:rPr lang="fi-FI" sz="2000" b="0" i="0" kern="1200" baseline="0" dirty="0"/>
            <a:t>of </a:t>
          </a:r>
          <a:r>
            <a:rPr lang="fi-FI" sz="2000" b="0" i="0" kern="1200" baseline="0" dirty="0" err="1"/>
            <a:t>the</a:t>
          </a:r>
          <a:r>
            <a:rPr lang="fi-FI" sz="2000" b="0" i="0" kern="1200" baseline="0" dirty="0"/>
            <a:t> </a:t>
          </a:r>
          <a:r>
            <a:rPr lang="fi-FI" sz="2000" b="0" i="0" kern="1200" baseline="0" dirty="0" err="1"/>
            <a:t>study</a:t>
          </a:r>
          <a:r>
            <a:rPr lang="fi-FI" sz="2000" b="0" i="0" kern="1200" baseline="0" dirty="0"/>
            <a:t>.</a:t>
          </a:r>
          <a:endParaRPr lang="fi-FI" sz="2000" kern="1200" dirty="0"/>
        </a:p>
      </dsp:txBody>
      <dsp:txXfrm>
        <a:off x="5464710" y="530391"/>
        <a:ext cx="2359858" cy="26050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18186-DC0E-4DBF-A4A0-4AA9566D3F36}">
      <dsp:nvSpPr>
        <dsp:cNvPr id="0" name=""/>
        <dsp:cNvSpPr/>
      </dsp:nvSpPr>
      <dsp:spPr>
        <a:xfrm rot="10800000">
          <a:off x="2025968" y="3104"/>
          <a:ext cx="7499604" cy="5478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kern="1200" dirty="0" err="1"/>
            <a:t>Phenomenological</a:t>
          </a:r>
          <a:endParaRPr lang="fi-FI" sz="2500" kern="1200" dirty="0"/>
        </a:p>
      </dsp:txBody>
      <dsp:txXfrm rot="10800000">
        <a:off x="2162939" y="3104"/>
        <a:ext cx="7362633" cy="547883"/>
      </dsp:txXfrm>
    </dsp:sp>
    <dsp:sp modelId="{ED0885A9-8F81-4016-BD69-7C2EC029B518}">
      <dsp:nvSpPr>
        <dsp:cNvPr id="0" name=""/>
        <dsp:cNvSpPr/>
      </dsp:nvSpPr>
      <dsp:spPr>
        <a:xfrm>
          <a:off x="1752027" y="3104"/>
          <a:ext cx="547883" cy="547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7B7C5-6049-415A-BBD4-974C312AE5F9}">
      <dsp:nvSpPr>
        <dsp:cNvPr id="0" name=""/>
        <dsp:cNvSpPr/>
      </dsp:nvSpPr>
      <dsp:spPr>
        <a:xfrm rot="10800000">
          <a:off x="2025968" y="696830"/>
          <a:ext cx="7499604" cy="5478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kern="1200" dirty="0" err="1"/>
            <a:t>Ethnographic</a:t>
          </a:r>
          <a:endParaRPr lang="fi-FI" sz="2500" kern="1200" dirty="0"/>
        </a:p>
      </dsp:txBody>
      <dsp:txXfrm rot="10800000">
        <a:off x="2162939" y="696830"/>
        <a:ext cx="7362633" cy="547883"/>
      </dsp:txXfrm>
    </dsp:sp>
    <dsp:sp modelId="{D5BBB33A-5AAD-4FB3-B95B-568F21C83D39}">
      <dsp:nvSpPr>
        <dsp:cNvPr id="0" name=""/>
        <dsp:cNvSpPr/>
      </dsp:nvSpPr>
      <dsp:spPr>
        <a:xfrm>
          <a:off x="1752027" y="696830"/>
          <a:ext cx="547883" cy="5478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84DC4-C797-493D-A0E2-96CF02A32C11}">
      <dsp:nvSpPr>
        <dsp:cNvPr id="0" name=""/>
        <dsp:cNvSpPr/>
      </dsp:nvSpPr>
      <dsp:spPr>
        <a:xfrm rot="10800000">
          <a:off x="2025968" y="1390557"/>
          <a:ext cx="7499604" cy="5478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kern="1200" dirty="0" err="1"/>
            <a:t>Grounded</a:t>
          </a:r>
          <a:r>
            <a:rPr lang="fi-FI" sz="2500" kern="1200" dirty="0"/>
            <a:t> </a:t>
          </a:r>
          <a:r>
            <a:rPr lang="fi-FI" sz="2500" kern="1200" dirty="0" err="1"/>
            <a:t>theory</a:t>
          </a:r>
          <a:endParaRPr lang="fi-FI" sz="2500" kern="1200" dirty="0"/>
        </a:p>
      </dsp:txBody>
      <dsp:txXfrm rot="10800000">
        <a:off x="2162939" y="1390557"/>
        <a:ext cx="7362633" cy="547883"/>
      </dsp:txXfrm>
    </dsp:sp>
    <dsp:sp modelId="{C2507997-33CB-4BA6-9758-300ABC984E3B}">
      <dsp:nvSpPr>
        <dsp:cNvPr id="0" name=""/>
        <dsp:cNvSpPr/>
      </dsp:nvSpPr>
      <dsp:spPr>
        <a:xfrm>
          <a:off x="1752027" y="1390557"/>
          <a:ext cx="547883" cy="54788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B63C5-6377-4E7D-B01A-D9E8142573C4}">
      <dsp:nvSpPr>
        <dsp:cNvPr id="0" name=""/>
        <dsp:cNvSpPr/>
      </dsp:nvSpPr>
      <dsp:spPr>
        <a:xfrm rot="10800000">
          <a:off x="2025968" y="2084284"/>
          <a:ext cx="7499604" cy="5478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kern="1200" dirty="0" err="1"/>
            <a:t>Historical</a:t>
          </a:r>
          <a:endParaRPr lang="fi-FI" sz="2500" kern="1200" dirty="0"/>
        </a:p>
      </dsp:txBody>
      <dsp:txXfrm rot="10800000">
        <a:off x="2162939" y="2084284"/>
        <a:ext cx="7362633" cy="547883"/>
      </dsp:txXfrm>
    </dsp:sp>
    <dsp:sp modelId="{EBCD9203-B7F0-4275-878E-ED50688D0EE0}">
      <dsp:nvSpPr>
        <dsp:cNvPr id="0" name=""/>
        <dsp:cNvSpPr/>
      </dsp:nvSpPr>
      <dsp:spPr>
        <a:xfrm>
          <a:off x="1752027" y="2084284"/>
          <a:ext cx="547883" cy="547883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98CB4-82CA-42DE-8D67-D8281AA600D9}">
      <dsp:nvSpPr>
        <dsp:cNvPr id="0" name=""/>
        <dsp:cNvSpPr/>
      </dsp:nvSpPr>
      <dsp:spPr>
        <a:xfrm rot="10800000">
          <a:off x="2025968" y="2778010"/>
          <a:ext cx="7499604" cy="5478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kern="1200" dirty="0"/>
            <a:t>Case </a:t>
          </a:r>
          <a:r>
            <a:rPr lang="fi-FI" sz="2500" kern="1200" dirty="0" err="1"/>
            <a:t>study</a:t>
          </a:r>
          <a:endParaRPr lang="fi-FI" sz="2500" kern="1200" dirty="0"/>
        </a:p>
      </dsp:txBody>
      <dsp:txXfrm rot="10800000">
        <a:off x="2162939" y="2778010"/>
        <a:ext cx="7362633" cy="547883"/>
      </dsp:txXfrm>
    </dsp:sp>
    <dsp:sp modelId="{BE71603F-EC59-4C67-8430-8DC2B8EDAF13}">
      <dsp:nvSpPr>
        <dsp:cNvPr id="0" name=""/>
        <dsp:cNvSpPr/>
      </dsp:nvSpPr>
      <dsp:spPr>
        <a:xfrm>
          <a:off x="1752027" y="2778010"/>
          <a:ext cx="547883" cy="547883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41F04-E70D-4A81-86F8-AA1DC677E744}">
      <dsp:nvSpPr>
        <dsp:cNvPr id="0" name=""/>
        <dsp:cNvSpPr/>
      </dsp:nvSpPr>
      <dsp:spPr>
        <a:xfrm rot="10800000">
          <a:off x="2025968" y="3471737"/>
          <a:ext cx="7499604" cy="5478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kern="1200" dirty="0"/>
            <a:t>Action </a:t>
          </a:r>
          <a:r>
            <a:rPr lang="fi-FI" sz="2500" kern="1200" dirty="0" err="1"/>
            <a:t>research</a:t>
          </a:r>
          <a:endParaRPr lang="fi-FI" sz="2500" kern="1200" dirty="0"/>
        </a:p>
      </dsp:txBody>
      <dsp:txXfrm rot="10800000">
        <a:off x="2162939" y="3471737"/>
        <a:ext cx="7362633" cy="547883"/>
      </dsp:txXfrm>
    </dsp:sp>
    <dsp:sp modelId="{3C095FF3-09B3-4774-9356-E34545007C76}">
      <dsp:nvSpPr>
        <dsp:cNvPr id="0" name=""/>
        <dsp:cNvSpPr/>
      </dsp:nvSpPr>
      <dsp:spPr>
        <a:xfrm>
          <a:off x="1752027" y="3471737"/>
          <a:ext cx="547883" cy="547883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EEDBB-BD5E-413E-BF7E-FD3A2440468A}">
      <dsp:nvSpPr>
        <dsp:cNvPr id="0" name=""/>
        <dsp:cNvSpPr/>
      </dsp:nvSpPr>
      <dsp:spPr>
        <a:xfrm>
          <a:off x="452317" y="786341"/>
          <a:ext cx="5254128" cy="4657702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762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err="1"/>
            <a:t>Standards</a:t>
          </a:r>
          <a:r>
            <a:rPr lang="fi-FI" sz="2400" b="1" kern="1200" dirty="0"/>
            <a:t> for </a:t>
          </a:r>
          <a:r>
            <a:rPr lang="fi-FI" sz="2400" b="1" kern="1200" dirty="0" err="1"/>
            <a:t>reporting</a:t>
          </a:r>
          <a:r>
            <a:rPr lang="fi-FI" sz="2400" b="1" kern="1200" dirty="0"/>
            <a:t> </a:t>
          </a:r>
          <a:r>
            <a:rPr lang="fi-FI" sz="2400" b="1" kern="1200" dirty="0" err="1"/>
            <a:t>qualitative</a:t>
          </a:r>
          <a:r>
            <a:rPr lang="fi-FI" sz="2400" b="1" kern="1200" dirty="0"/>
            <a:t> </a:t>
          </a:r>
          <a:r>
            <a:rPr lang="fi-FI" sz="2400" b="1" kern="1200" dirty="0" err="1"/>
            <a:t>research</a:t>
          </a:r>
          <a:r>
            <a:rPr lang="fi-FI" sz="2400" b="1" kern="1200" dirty="0"/>
            <a:t/>
          </a:r>
          <a:br>
            <a:rPr lang="fi-FI" sz="2400" b="1" kern="1200" dirty="0"/>
          </a:br>
          <a:r>
            <a:rPr lang="fi-FI" sz="2400" b="1" kern="1200" dirty="0"/>
            <a:t/>
          </a:r>
          <a:br>
            <a:rPr lang="fi-FI" sz="2400" b="1" kern="1200" dirty="0"/>
          </a:br>
          <a:r>
            <a:rPr lang="fi-FI" sz="2400" b="1" kern="1200" dirty="0"/>
            <a:t>https://www.equator-network.org/reporting-guidelines/srqr/</a:t>
          </a:r>
        </a:p>
      </dsp:txBody>
      <dsp:txXfrm>
        <a:off x="1221766" y="1468446"/>
        <a:ext cx="3715230" cy="3293492"/>
      </dsp:txXfrm>
    </dsp:sp>
    <dsp:sp modelId="{EF7889BA-35EF-4E89-AC6E-4E8CC26FAAA7}">
      <dsp:nvSpPr>
        <dsp:cNvPr id="0" name=""/>
        <dsp:cNvSpPr/>
      </dsp:nvSpPr>
      <dsp:spPr>
        <a:xfrm>
          <a:off x="747629" y="0"/>
          <a:ext cx="5680100" cy="592116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85C08-F11C-4993-BAF8-935737151F94}">
      <dsp:nvSpPr>
        <dsp:cNvPr id="0" name=""/>
        <dsp:cNvSpPr/>
      </dsp:nvSpPr>
      <dsp:spPr>
        <a:xfrm>
          <a:off x="5100204" y="581624"/>
          <a:ext cx="1169147" cy="13449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F3AFA-DEF2-48E6-A2BA-C80F14B2C9B6}">
      <dsp:nvSpPr>
        <dsp:cNvPr id="0" name=""/>
        <dsp:cNvSpPr/>
      </dsp:nvSpPr>
      <dsp:spPr>
        <a:xfrm>
          <a:off x="6554010" y="523430"/>
          <a:ext cx="2020489" cy="146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fi-FI" sz="2400" b="1" kern="1200" dirty="0"/>
            <a:t>SRQR </a:t>
          </a:r>
          <a:r>
            <a:rPr lang="fi-FI" sz="2400" b="1" kern="1200" dirty="0" err="1"/>
            <a:t>guideline</a:t>
          </a:r>
          <a:endParaRPr lang="fi-FI" sz="2400" b="1" kern="1200" dirty="0"/>
        </a:p>
      </dsp:txBody>
      <dsp:txXfrm>
        <a:off x="6554010" y="523430"/>
        <a:ext cx="2020489" cy="1461342"/>
      </dsp:txXfrm>
    </dsp:sp>
    <dsp:sp modelId="{34C03259-C3DC-43A4-82AE-855DB67A63FB}">
      <dsp:nvSpPr>
        <dsp:cNvPr id="0" name=""/>
        <dsp:cNvSpPr/>
      </dsp:nvSpPr>
      <dsp:spPr>
        <a:xfrm>
          <a:off x="5683621" y="2299352"/>
          <a:ext cx="1169147" cy="13449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00BC4-C38B-4565-979D-C85CB67EFD73}">
      <dsp:nvSpPr>
        <dsp:cNvPr id="0" name=""/>
        <dsp:cNvSpPr/>
      </dsp:nvSpPr>
      <dsp:spPr>
        <a:xfrm>
          <a:off x="6976760" y="2259461"/>
          <a:ext cx="2720164" cy="146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fi-FI" sz="2400" b="1" kern="1200" dirty="0"/>
            <a:t>COREQ </a:t>
          </a:r>
          <a:r>
            <a:rPr lang="fi-FI" sz="2400" b="1" kern="1200" dirty="0" err="1"/>
            <a:t>guideline</a:t>
          </a:r>
          <a:endParaRPr lang="fi-FI" sz="2400" b="1" kern="1200" dirty="0"/>
        </a:p>
      </dsp:txBody>
      <dsp:txXfrm>
        <a:off x="6976760" y="2259461"/>
        <a:ext cx="2720164" cy="1461342"/>
      </dsp:txXfrm>
    </dsp:sp>
    <dsp:sp modelId="{FE0B6842-EAA5-485E-AEFA-6054788A0F74}">
      <dsp:nvSpPr>
        <dsp:cNvPr id="0" name=""/>
        <dsp:cNvSpPr/>
      </dsp:nvSpPr>
      <dsp:spPr>
        <a:xfrm>
          <a:off x="5100204" y="4041358"/>
          <a:ext cx="1169147" cy="134495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85245-83F6-47FD-A759-6CC90ACEE2E7}">
      <dsp:nvSpPr>
        <dsp:cNvPr id="0" name=""/>
        <dsp:cNvSpPr/>
      </dsp:nvSpPr>
      <dsp:spPr>
        <a:xfrm>
          <a:off x="6566607" y="4157118"/>
          <a:ext cx="2907746" cy="146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fi-FI" sz="2400" b="1" kern="1200" dirty="0" err="1"/>
            <a:t>Criteria</a:t>
          </a:r>
          <a:r>
            <a:rPr lang="fi-FI" sz="2400" b="1" kern="1200" dirty="0"/>
            <a:t> of </a:t>
          </a:r>
          <a:r>
            <a:rPr lang="fi-FI" sz="2400" b="1" kern="1200" dirty="0" err="1"/>
            <a:t>individual</a:t>
          </a:r>
          <a:r>
            <a:rPr lang="fi-FI" sz="2400" b="1" kern="1200" dirty="0"/>
            <a:t> </a:t>
          </a:r>
          <a:r>
            <a:rPr lang="fi-FI" sz="2400" b="1" kern="1200" dirty="0" err="1"/>
            <a:t>scholarly</a:t>
          </a:r>
          <a:r>
            <a:rPr lang="fi-FI" sz="2400" b="1" kern="1200" dirty="0"/>
            <a:t> </a:t>
          </a:r>
          <a:r>
            <a:rPr lang="fi-FI" sz="2400" b="1" kern="1200" dirty="0" err="1"/>
            <a:t>journals</a:t>
          </a:r>
          <a:r>
            <a:rPr lang="fi-FI" sz="2400" b="1" kern="1200" dirty="0"/>
            <a:t> on </a:t>
          </a:r>
          <a:r>
            <a:rPr lang="fi-FI" sz="2400" b="1" kern="1200" dirty="0" err="1"/>
            <a:t>how</a:t>
          </a:r>
          <a:r>
            <a:rPr lang="fi-FI" sz="2400" b="1" kern="1200" dirty="0"/>
            <a:t> to </a:t>
          </a:r>
          <a:r>
            <a:rPr lang="fi-FI" sz="2400" b="1" kern="1200" dirty="0" err="1"/>
            <a:t>report</a:t>
          </a:r>
          <a:r>
            <a:rPr lang="fi-FI" sz="2400" b="1" kern="1200" dirty="0"/>
            <a:t> </a:t>
          </a:r>
          <a:r>
            <a:rPr lang="fi-FI" sz="2400" b="1" kern="1200" dirty="0" err="1"/>
            <a:t>sampling</a:t>
          </a:r>
          <a:r>
            <a:rPr lang="fi-FI" sz="2400" b="1" kern="1200" dirty="0"/>
            <a:t> </a:t>
          </a:r>
          <a:r>
            <a:rPr lang="fi-FI" sz="2400" b="1" kern="1200" dirty="0" err="1"/>
            <a:t>inqualitative</a:t>
          </a:r>
          <a:r>
            <a:rPr lang="fi-FI" sz="2400" b="1" kern="1200" dirty="0"/>
            <a:t> </a:t>
          </a:r>
          <a:r>
            <a:rPr lang="fi-FI" sz="2400" b="1" kern="1200" dirty="0" err="1"/>
            <a:t>research</a:t>
          </a:r>
          <a:r>
            <a:rPr lang="fi-FI" sz="2400" b="1" kern="1200" dirty="0"/>
            <a:t> </a:t>
          </a:r>
          <a:r>
            <a:rPr lang="fi-FI" sz="1900" b="1" kern="1200" dirty="0"/>
            <a:t/>
          </a:r>
          <a:br>
            <a:rPr lang="fi-FI" sz="1900" b="1" kern="1200" dirty="0"/>
          </a:br>
          <a:r>
            <a:rPr lang="fi-FI" sz="1900" b="1" kern="1200" dirty="0"/>
            <a:t>(</a:t>
          </a:r>
          <a:r>
            <a:rPr lang="fi-FI" sz="1900" b="1" kern="1200" dirty="0" err="1"/>
            <a:t>e.g</a:t>
          </a:r>
          <a:r>
            <a:rPr lang="fi-FI" sz="1900" b="1" kern="1200" dirty="0"/>
            <a:t>., JAN, JCN)</a:t>
          </a:r>
        </a:p>
      </dsp:txBody>
      <dsp:txXfrm>
        <a:off x="6566607" y="4157118"/>
        <a:ext cx="2907746" cy="1461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E4EA-A592-4B3C-84B8-EB43BD280C8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53B9C-3A07-45FE-922C-29F3E73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6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557225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" y="161322"/>
            <a:ext cx="3352799" cy="71497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91A6DE-4906-4E8E-B059-08E1ACFD3D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2959" y="159116"/>
            <a:ext cx="1330982" cy="7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016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720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277600" cy="808963"/>
          </a:xfrm>
        </p:spPr>
        <p:txBody>
          <a:bodyPr/>
          <a:lstStyle>
            <a:lvl1pPr marL="0" algn="ctr">
              <a:defRPr sz="44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46052"/>
            <a:ext cx="573024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619388"/>
            <a:ext cx="5730240" cy="3341145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34800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619388"/>
            <a:ext cx="5348004" cy="3341146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4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796" y="2142111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" y="127774"/>
            <a:ext cx="3519577" cy="75054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F1D42B-C63A-4E8A-B953-0F567EEA1B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2871" y="127774"/>
            <a:ext cx="1297550" cy="7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8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170508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611" y="1845734"/>
            <a:ext cx="112776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25249"/>
            <a:ext cx="3519577" cy="75054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3611" y="6305977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DC2833-4B21-4E16-88A8-EE218A7DAEA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607193" y="139107"/>
            <a:ext cx="1322733" cy="7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70C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55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typewriter/a/assignment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home/s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library.wiley.com/journal/20541058?tabActivePane=undefined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.ccs.neu.edu/is4800sp12/resources/qualmethods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factory.org.au/liwan-li/2016/05/31/lecture-of-collaboration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s/sampl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ampling strategies in qualitative research</a:t>
            </a:r>
            <a:br>
              <a:rPr lang="en-GB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24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/>
            </a:r>
            <a:br>
              <a:rPr kumimoji="0" lang="en-GB" sz="24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kumimoji="0" lang="en-GB" sz="24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JAMK University of Applied Sciences</a:t>
            </a:r>
            <a:br>
              <a:rPr kumimoji="0" lang="en-GB" sz="24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kumimoji="0" lang="en-GB" sz="24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FINLAND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b="1" dirty="0">
                <a:solidFill>
                  <a:srgbClr val="0070C0"/>
                </a:solidFill>
                <a:cs typeface="Times New Roman" panose="02020603050405020304" pitchFamily="18" charset="0"/>
              </a:rPr>
              <a:t>Presented by </a:t>
            </a:r>
            <a:r>
              <a:rPr lang="fi-FI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principal</a:t>
            </a:r>
            <a:r>
              <a:rPr lang="fi-FI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lecturer</a:t>
            </a:r>
            <a:r>
              <a:rPr lang="fi-FI" b="1" dirty="0">
                <a:cs typeface="Times New Roman" panose="02020603050405020304" pitchFamily="18" charset="0"/>
              </a:rPr>
              <a:t>, </a:t>
            </a:r>
            <a:r>
              <a:rPr lang="fi-FI" b="1" dirty="0" err="1">
                <a:cs typeface="Times New Roman" panose="02020603050405020304" pitchFamily="18" charset="0"/>
              </a:rPr>
              <a:t>phd</a:t>
            </a:r>
            <a:r>
              <a:rPr lang="fi-FI" b="1" dirty="0">
                <a:cs typeface="Times New Roman" panose="02020603050405020304" pitchFamily="18" charset="0"/>
              </a:rPr>
              <a:t>, </a:t>
            </a:r>
            <a:r>
              <a:rPr lang="fi-FI" b="1" dirty="0" err="1">
                <a:cs typeface="Times New Roman" panose="02020603050405020304" pitchFamily="18" charset="0"/>
              </a:rPr>
              <a:t>docent</a:t>
            </a:r>
            <a:r>
              <a:rPr lang="fi-FI" b="1" dirty="0">
                <a:cs typeface="Times New Roman" panose="02020603050405020304" pitchFamily="18" charset="0"/>
              </a:rPr>
              <a:t> </a:t>
            </a:r>
            <a:r>
              <a:rPr lang="fi-FI" b="1" dirty="0" err="1">
                <a:cs typeface="Times New Roman" panose="02020603050405020304" pitchFamily="18" charset="0"/>
              </a:rPr>
              <a:t>hanna</a:t>
            </a:r>
            <a:r>
              <a:rPr lang="fi-FI" b="1" dirty="0">
                <a:cs typeface="Times New Roman" panose="02020603050405020304" pitchFamily="18" charset="0"/>
              </a:rPr>
              <a:t> hopia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0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38EDD4B-3AB4-4FE8-A298-5C715F6085DC}"/>
              </a:ext>
            </a:extLst>
          </p:cNvPr>
          <p:cNvGrpSpPr/>
          <p:nvPr/>
        </p:nvGrpSpPr>
        <p:grpSpPr>
          <a:xfrm>
            <a:off x="731081" y="1947893"/>
            <a:ext cx="3477160" cy="2872694"/>
            <a:chOff x="1092352" y="1286803"/>
            <a:chExt cx="3477160" cy="287269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6E82E2B7-1BE2-4C1F-B05E-BE6571DCF30B}"/>
                </a:ext>
              </a:extLst>
            </p:cNvPr>
            <p:cNvSpPr/>
            <p:nvPr/>
          </p:nvSpPr>
          <p:spPr>
            <a:xfrm>
              <a:off x="1092352" y="1286803"/>
              <a:ext cx="3477160" cy="2872694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xmlns="" id="{51E8D1CA-CAD9-43B3-A921-80EF9F2D62CB}"/>
                </a:ext>
              </a:extLst>
            </p:cNvPr>
            <p:cNvSpPr txBox="1"/>
            <p:nvPr/>
          </p:nvSpPr>
          <p:spPr>
            <a:xfrm>
              <a:off x="1601570" y="1707499"/>
              <a:ext cx="2458724" cy="2031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0" u="none" strike="noStrike" baseline="0" dirty="0">
                  <a:latin typeface="ArialMT"/>
                </a:rPr>
                <a:t>How large should a qualitative sample size be?</a:t>
              </a:r>
              <a:endParaRPr lang="fi-FI" sz="3200" b="1" kern="1200" dirty="0"/>
            </a:p>
          </p:txBody>
        </p:sp>
      </p:grpSp>
      <p:sp>
        <p:nvSpPr>
          <p:cNvPr id="8" name="Block Arc 7">
            <a:extLst>
              <a:ext uri="{FF2B5EF4-FFF2-40B4-BE49-F238E27FC236}">
                <a16:creationId xmlns:a16="http://schemas.microsoft.com/office/drawing/2014/main" xmlns="" id="{A0CAB1F5-F18E-4364-B621-3DB513C46484}"/>
              </a:ext>
            </a:extLst>
          </p:cNvPr>
          <p:cNvSpPr/>
          <p:nvPr/>
        </p:nvSpPr>
        <p:spPr>
          <a:xfrm>
            <a:off x="-210685" y="652776"/>
            <a:ext cx="5198064" cy="5418667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D4290A8-7E88-4D1C-BBC8-968505E2B4AE}"/>
              </a:ext>
            </a:extLst>
          </p:cNvPr>
          <p:cNvGrpSpPr/>
          <p:nvPr/>
        </p:nvGrpSpPr>
        <p:grpSpPr>
          <a:xfrm>
            <a:off x="6418120" y="654370"/>
            <a:ext cx="3813462" cy="1337327"/>
            <a:chOff x="5525497" y="479010"/>
            <a:chExt cx="3188655" cy="13373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E5A2ACB-D44F-4916-98DF-8F04911A4995}"/>
                </a:ext>
              </a:extLst>
            </p:cNvPr>
            <p:cNvSpPr/>
            <p:nvPr/>
          </p:nvSpPr>
          <p:spPr>
            <a:xfrm>
              <a:off x="5525498" y="479010"/>
              <a:ext cx="1849022" cy="13373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AA6DC92-CE7B-4F4D-8F40-2B2E5C2455A2}"/>
                </a:ext>
              </a:extLst>
            </p:cNvPr>
            <p:cNvSpPr txBox="1"/>
            <p:nvPr/>
          </p:nvSpPr>
          <p:spPr>
            <a:xfrm>
              <a:off x="5525497" y="479010"/>
              <a:ext cx="3188655" cy="1337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endParaRPr lang="fi-FI" sz="2200" b="1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11C3B9C-873A-4818-9FC7-BE1CE55FC33A}"/>
              </a:ext>
            </a:extLst>
          </p:cNvPr>
          <p:cNvGrpSpPr/>
          <p:nvPr/>
        </p:nvGrpSpPr>
        <p:grpSpPr>
          <a:xfrm>
            <a:off x="5929145" y="2846556"/>
            <a:ext cx="4500912" cy="1399165"/>
            <a:chOff x="4135094" y="1986418"/>
            <a:chExt cx="3952567" cy="13991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C9E234E-6A5E-47D6-BD40-74EE4869746E}"/>
                </a:ext>
              </a:extLst>
            </p:cNvPr>
            <p:cNvSpPr/>
            <p:nvPr/>
          </p:nvSpPr>
          <p:spPr>
            <a:xfrm>
              <a:off x="6067107" y="2048256"/>
              <a:ext cx="1849022" cy="13373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E83A47C-CD0E-4600-8AD4-26DFC5182FC0}"/>
                </a:ext>
              </a:extLst>
            </p:cNvPr>
            <p:cNvSpPr txBox="1"/>
            <p:nvPr/>
          </p:nvSpPr>
          <p:spPr>
            <a:xfrm>
              <a:off x="4135094" y="1986418"/>
              <a:ext cx="3952567" cy="1337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en-US" sz="2400" dirty="0"/>
                <a:t>2) If you study experience of empowerment for breast cancer survivors in order to increase quality of life after treatment.</a:t>
              </a:r>
              <a:endParaRPr lang="fi-FI" sz="2200" b="1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DF9868E-F328-4346-BA78-56D3D4FF19A3}"/>
              </a:ext>
            </a:extLst>
          </p:cNvPr>
          <p:cNvGrpSpPr/>
          <p:nvPr/>
        </p:nvGrpSpPr>
        <p:grpSpPr>
          <a:xfrm>
            <a:off x="6533685" y="4370763"/>
            <a:ext cx="3188654" cy="1337327"/>
            <a:chOff x="5525498" y="3651097"/>
            <a:chExt cx="3188654" cy="13373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796D57A-BCAA-4926-AC3C-582F907F3AD5}"/>
                </a:ext>
              </a:extLst>
            </p:cNvPr>
            <p:cNvSpPr/>
            <p:nvPr/>
          </p:nvSpPr>
          <p:spPr>
            <a:xfrm>
              <a:off x="5525498" y="3651097"/>
              <a:ext cx="1849022" cy="13373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8F0FB3D-6758-44E9-B001-47BA3098DCC8}"/>
                </a:ext>
              </a:extLst>
            </p:cNvPr>
            <p:cNvSpPr txBox="1"/>
            <p:nvPr/>
          </p:nvSpPr>
          <p:spPr>
            <a:xfrm>
              <a:off x="5525498" y="3651097"/>
              <a:ext cx="3188654" cy="1337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endParaRPr lang="fi-FI" sz="2200" b="1" kern="1200" dirty="0"/>
            </a:p>
          </p:txBody>
        </p:sp>
      </p:grpSp>
      <p:pic>
        <p:nvPicPr>
          <p:cNvPr id="18" name="Graphic 17" descr="Artificial Intelligence with solid fill">
            <a:extLst>
              <a:ext uri="{FF2B5EF4-FFF2-40B4-BE49-F238E27FC236}">
                <a16:creationId xmlns:a16="http://schemas.microsoft.com/office/drawing/2014/main" xmlns="" id="{23EEECFC-E302-4E9C-AAEF-A378FACB6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80449" y="1221694"/>
            <a:ext cx="914400" cy="914400"/>
          </a:xfrm>
          <a:prstGeom prst="rect">
            <a:avLst/>
          </a:prstGeom>
        </p:spPr>
      </p:pic>
      <p:pic>
        <p:nvPicPr>
          <p:cNvPr id="19" name="Graphic 18" descr="Artificial Intelligence outline">
            <a:extLst>
              <a:ext uri="{FF2B5EF4-FFF2-40B4-BE49-F238E27FC236}">
                <a16:creationId xmlns:a16="http://schemas.microsoft.com/office/drawing/2014/main" xmlns="" id="{FC75A83D-DFF3-4699-8DE5-2D23C62DEA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90453" y="2996182"/>
            <a:ext cx="914400" cy="914400"/>
          </a:xfrm>
          <a:prstGeom prst="rect">
            <a:avLst/>
          </a:prstGeom>
        </p:spPr>
      </p:pic>
      <p:pic>
        <p:nvPicPr>
          <p:cNvPr id="20" name="Graphic 19" descr="Artificial Intelligence with solid fill">
            <a:extLst>
              <a:ext uri="{FF2B5EF4-FFF2-40B4-BE49-F238E27FC236}">
                <a16:creationId xmlns:a16="http://schemas.microsoft.com/office/drawing/2014/main" xmlns="" id="{D31E18ED-FBF3-4F3A-A295-EAFF268F1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08780" y="4533812"/>
            <a:ext cx="914400" cy="914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1D25537-AAE7-4F5F-9663-9522DBFB90E8}"/>
              </a:ext>
            </a:extLst>
          </p:cNvPr>
          <p:cNvSpPr/>
          <p:nvPr/>
        </p:nvSpPr>
        <p:spPr>
          <a:xfrm>
            <a:off x="7927348" y="2784719"/>
            <a:ext cx="1849022" cy="133732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3926439-851B-4793-B937-A2D2CAA26AE7}"/>
              </a:ext>
            </a:extLst>
          </p:cNvPr>
          <p:cNvSpPr txBox="1"/>
          <p:nvPr/>
        </p:nvSpPr>
        <p:spPr>
          <a:xfrm>
            <a:off x="5810550" y="1124056"/>
            <a:ext cx="4894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1) If you explore nurses' perception of taking care of patients with coronavirus disease (COVID‐19).</a:t>
            </a:r>
            <a:endParaRPr lang="fi-FI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09BD95B-01F7-4D66-B674-2AB8987978E5}"/>
              </a:ext>
            </a:extLst>
          </p:cNvPr>
          <p:cNvSpPr txBox="1"/>
          <p:nvPr/>
        </p:nvSpPr>
        <p:spPr>
          <a:xfrm>
            <a:off x="5929145" y="4606450"/>
            <a:ext cx="5030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kern="1200" dirty="0"/>
              <a:t>3) If </a:t>
            </a:r>
            <a:r>
              <a:rPr lang="fi-FI" sz="2400" kern="1200" dirty="0" err="1"/>
              <a:t>you</a:t>
            </a:r>
            <a:r>
              <a:rPr lang="fi-FI" sz="2400" kern="1200" dirty="0"/>
              <a:t> </a:t>
            </a:r>
            <a:r>
              <a:rPr lang="fi-FI" sz="2400" kern="1200" dirty="0" err="1"/>
              <a:t>study</a:t>
            </a:r>
            <a:r>
              <a:rPr lang="fi-FI" sz="2400" kern="1200" dirty="0"/>
              <a:t> s</a:t>
            </a:r>
            <a:r>
              <a:rPr lang="en-US" sz="2400" dirty="0" err="1"/>
              <a:t>troke</a:t>
            </a:r>
            <a:r>
              <a:rPr lang="en-US" sz="2400" dirty="0"/>
              <a:t> survivors’ experiences with rebuilding life in the community and exercising at home.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3894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8F19B-D838-406C-860C-401B4C9F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 (</a:t>
            </a:r>
            <a:r>
              <a:rPr lang="fi-FI" dirty="0" err="1"/>
              <a:t>during</a:t>
            </a:r>
            <a:r>
              <a:rPr lang="fi-FI" dirty="0"/>
              <a:t> a </a:t>
            </a:r>
            <a:r>
              <a:rPr lang="fi-FI" dirty="0" err="1"/>
              <a:t>lecture</a:t>
            </a:r>
            <a:r>
              <a:rPr lang="fi-F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BA82FD-5F99-4279-8F05-B93AF2D58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1" y="1864146"/>
            <a:ext cx="11277600" cy="4023360"/>
          </a:xfrm>
        </p:spPr>
        <p:txBody>
          <a:bodyPr/>
          <a:lstStyle/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Read </a:t>
            </a:r>
            <a:r>
              <a:rPr lang="fi-FI" dirty="0" err="1">
                <a:solidFill>
                  <a:schemeClr val="tx1"/>
                </a:solidFill>
              </a:rPr>
              <a:t>carefully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three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examples</a:t>
            </a:r>
            <a:r>
              <a:rPr lang="fi-FI" dirty="0">
                <a:solidFill>
                  <a:schemeClr val="tx1"/>
                </a:solidFill>
              </a:rPr>
              <a:t> of </a:t>
            </a:r>
            <a:r>
              <a:rPr lang="fi-FI" dirty="0" err="1">
                <a:solidFill>
                  <a:schemeClr val="tx1"/>
                </a:solidFill>
              </a:rPr>
              <a:t>qualitive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study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presented</a:t>
            </a:r>
            <a:r>
              <a:rPr lang="fi-FI" dirty="0">
                <a:solidFill>
                  <a:schemeClr val="tx1"/>
                </a:solidFill>
              </a:rPr>
              <a:t> in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previous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slide</a:t>
            </a:r>
            <a:r>
              <a:rPr lang="fi-FI" dirty="0">
                <a:solidFill>
                  <a:schemeClr val="tx1"/>
                </a:solidFill>
              </a:rPr>
              <a:t>.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/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 err="1">
                <a:solidFill>
                  <a:schemeClr val="tx1"/>
                </a:solidFill>
              </a:rPr>
              <a:t>Discuss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within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your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group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how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large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should</a:t>
            </a:r>
            <a:r>
              <a:rPr lang="fi-FI" dirty="0">
                <a:solidFill>
                  <a:schemeClr val="tx1"/>
                </a:solidFill>
              </a:rPr>
              <a:t> a </a:t>
            </a:r>
            <a:r>
              <a:rPr lang="fi-FI" dirty="0" err="1">
                <a:solidFill>
                  <a:schemeClr val="tx1"/>
                </a:solidFill>
              </a:rPr>
              <a:t>sample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size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be</a:t>
            </a:r>
            <a:r>
              <a:rPr lang="fi-FI" dirty="0">
                <a:solidFill>
                  <a:schemeClr val="tx1"/>
                </a:solidFill>
              </a:rPr>
              <a:t> in </a:t>
            </a:r>
            <a:r>
              <a:rPr lang="fi-FI" dirty="0" err="1">
                <a:solidFill>
                  <a:schemeClr val="tx1"/>
                </a:solidFill>
              </a:rPr>
              <a:t>each</a:t>
            </a:r>
            <a:r>
              <a:rPr lang="fi-FI" dirty="0">
                <a:solidFill>
                  <a:schemeClr val="tx1"/>
                </a:solidFill>
              </a:rPr>
              <a:t> of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studies</a:t>
            </a:r>
            <a:r>
              <a:rPr lang="fi-FI" dirty="0">
                <a:solidFill>
                  <a:schemeClr val="tx1"/>
                </a:solidFill>
              </a:rPr>
              <a:t> in </a:t>
            </a:r>
            <a:r>
              <a:rPr lang="fi-FI" dirty="0" err="1">
                <a:solidFill>
                  <a:schemeClr val="tx1"/>
                </a:solidFill>
              </a:rPr>
              <a:t>question</a:t>
            </a:r>
            <a:r>
              <a:rPr lang="fi-FI" dirty="0">
                <a:solidFill>
                  <a:schemeClr val="tx1"/>
                </a:solidFill>
              </a:rPr>
              <a:t>.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 err="1">
                <a:solidFill>
                  <a:schemeClr val="tx1"/>
                </a:solidFill>
              </a:rPr>
              <a:t>Discuss</a:t>
            </a:r>
            <a:r>
              <a:rPr lang="fi-FI" dirty="0">
                <a:solidFill>
                  <a:schemeClr val="tx1"/>
                </a:solidFill>
              </a:rPr>
              <a:t> and </a:t>
            </a:r>
            <a:r>
              <a:rPr lang="fi-FI" dirty="0" err="1">
                <a:solidFill>
                  <a:schemeClr val="tx1"/>
                </a:solidFill>
              </a:rPr>
              <a:t>provide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also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justification</a:t>
            </a:r>
            <a:r>
              <a:rPr lang="fi-FI" dirty="0">
                <a:solidFill>
                  <a:schemeClr val="tx1"/>
                </a:solidFill>
              </a:rPr>
              <a:t> for </a:t>
            </a:r>
            <a:r>
              <a:rPr lang="fi-FI" dirty="0" err="1">
                <a:solidFill>
                  <a:schemeClr val="tx1"/>
                </a:solidFill>
              </a:rPr>
              <a:t>your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decision</a:t>
            </a:r>
            <a:r>
              <a:rPr lang="fi-FI" dirty="0">
                <a:solidFill>
                  <a:schemeClr val="tx1"/>
                </a:solidFill>
              </a:rPr>
              <a:t> of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sample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sizes</a:t>
            </a:r>
            <a:r>
              <a:rPr lang="fi-FI" dirty="0">
                <a:solidFill>
                  <a:schemeClr val="tx1"/>
                </a:solidFill>
              </a:rPr>
              <a:t>.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/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 err="1">
                <a:solidFill>
                  <a:schemeClr val="tx1"/>
                </a:solidFill>
              </a:rPr>
              <a:t>Summarize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key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points</a:t>
            </a:r>
            <a:r>
              <a:rPr lang="fi-FI" dirty="0">
                <a:solidFill>
                  <a:schemeClr val="tx1"/>
                </a:solidFill>
              </a:rPr>
              <a:t> of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discussion</a:t>
            </a:r>
            <a:r>
              <a:rPr lang="fi-FI" dirty="0">
                <a:solidFill>
                  <a:schemeClr val="tx1"/>
                </a:solidFill>
              </a:rPr>
              <a:t> in a PowerPoint </a:t>
            </a:r>
            <a:r>
              <a:rPr lang="fi-FI" dirty="0" err="1">
                <a:solidFill>
                  <a:schemeClr val="tx1"/>
                </a:solidFill>
              </a:rPr>
              <a:t>template</a:t>
            </a:r>
            <a:r>
              <a:rPr lang="fi-FI" dirty="0">
                <a:solidFill>
                  <a:schemeClr val="tx1"/>
                </a:solidFill>
              </a:rPr>
              <a:t> and </a:t>
            </a:r>
            <a:r>
              <a:rPr lang="fi-FI" dirty="0" err="1">
                <a:solidFill>
                  <a:schemeClr val="tx1"/>
                </a:solidFill>
              </a:rPr>
              <a:t>prepare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share</a:t>
            </a:r>
            <a:r>
              <a:rPr lang="fi-FI" dirty="0">
                <a:solidFill>
                  <a:schemeClr val="tx1"/>
                </a:solidFill>
              </a:rPr>
              <a:t> it </a:t>
            </a:r>
            <a:r>
              <a:rPr lang="fi-FI" dirty="0" err="1">
                <a:solidFill>
                  <a:schemeClr val="tx1"/>
                </a:solidFill>
              </a:rPr>
              <a:t>with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others</a:t>
            </a:r>
            <a:r>
              <a:rPr lang="fi-FI" dirty="0">
                <a:solidFill>
                  <a:schemeClr val="tx1"/>
                </a:solidFill>
              </a:rPr>
              <a:t>. </a:t>
            </a:r>
            <a:endParaRPr lang="fi-FI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FCAC0F3A-8D28-4648-9FA4-4E8EC990A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713610" y="4596500"/>
            <a:ext cx="2058397" cy="13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5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D091007-2910-48C0-9DA7-3F2A3F2527E3}"/>
              </a:ext>
            </a:extLst>
          </p:cNvPr>
          <p:cNvSpPr txBox="1">
            <a:spLocks/>
          </p:cNvSpPr>
          <p:nvPr/>
        </p:nvSpPr>
        <p:spPr>
          <a:xfrm>
            <a:off x="263525" y="989012"/>
            <a:ext cx="11277600" cy="8089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 dirty="0">
                <a:solidFill>
                  <a:schemeClr val="tx1"/>
                </a:solidFill>
              </a:rPr>
              <a:t>SAMPLING IN QUALITATIVE RESEARCH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5BFBDDC7-D472-41F5-9104-125FCBCB4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671911"/>
              </p:ext>
            </p:extLst>
          </p:nvPr>
        </p:nvGraphicFramePr>
        <p:xfrm>
          <a:off x="1539707" y="2020466"/>
          <a:ext cx="949659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4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7C922-7769-4743-B326-911A3494C6CE}"/>
              </a:ext>
            </a:extLst>
          </p:cNvPr>
          <p:cNvSpPr>
            <a:spLocks noGrp="1"/>
          </p:cNvSpPr>
          <p:nvPr>
            <p:ph type="title"/>
          </p:nvPr>
        </p:nvSpPr>
        <p:spPr>
          <a:custGeom>
            <a:avLst/>
            <a:gdLst>
              <a:gd name="connsiteX0" fmla="*/ 0 w 11277600"/>
              <a:gd name="connsiteY0" fmla="*/ 0 h 808963"/>
              <a:gd name="connsiteX1" fmla="*/ 550612 w 11277600"/>
              <a:gd name="connsiteY1" fmla="*/ 0 h 808963"/>
              <a:gd name="connsiteX2" fmla="*/ 1326776 w 11277600"/>
              <a:gd name="connsiteY2" fmla="*/ 0 h 808963"/>
              <a:gd name="connsiteX3" fmla="*/ 1990165 w 11277600"/>
              <a:gd name="connsiteY3" fmla="*/ 0 h 808963"/>
              <a:gd name="connsiteX4" fmla="*/ 2540777 w 11277600"/>
              <a:gd name="connsiteY4" fmla="*/ 0 h 808963"/>
              <a:gd name="connsiteX5" fmla="*/ 3316941 w 11277600"/>
              <a:gd name="connsiteY5" fmla="*/ 0 h 808963"/>
              <a:gd name="connsiteX6" fmla="*/ 3980329 w 11277600"/>
              <a:gd name="connsiteY6" fmla="*/ 0 h 808963"/>
              <a:gd name="connsiteX7" fmla="*/ 4305390 w 11277600"/>
              <a:gd name="connsiteY7" fmla="*/ 0 h 808963"/>
              <a:gd name="connsiteX8" fmla="*/ 5194330 w 11277600"/>
              <a:gd name="connsiteY8" fmla="*/ 0 h 808963"/>
              <a:gd name="connsiteX9" fmla="*/ 5857718 w 11277600"/>
              <a:gd name="connsiteY9" fmla="*/ 0 h 808963"/>
              <a:gd name="connsiteX10" fmla="*/ 6521106 w 11277600"/>
              <a:gd name="connsiteY10" fmla="*/ 0 h 808963"/>
              <a:gd name="connsiteX11" fmla="*/ 7071719 w 11277600"/>
              <a:gd name="connsiteY11" fmla="*/ 0 h 808963"/>
              <a:gd name="connsiteX12" fmla="*/ 7622331 w 11277600"/>
              <a:gd name="connsiteY12" fmla="*/ 0 h 808963"/>
              <a:gd name="connsiteX13" fmla="*/ 8398495 w 11277600"/>
              <a:gd name="connsiteY13" fmla="*/ 0 h 808963"/>
              <a:gd name="connsiteX14" fmla="*/ 9174659 w 11277600"/>
              <a:gd name="connsiteY14" fmla="*/ 0 h 808963"/>
              <a:gd name="connsiteX15" fmla="*/ 9499720 w 11277600"/>
              <a:gd name="connsiteY15" fmla="*/ 0 h 808963"/>
              <a:gd name="connsiteX16" fmla="*/ 9824780 w 11277600"/>
              <a:gd name="connsiteY16" fmla="*/ 0 h 808963"/>
              <a:gd name="connsiteX17" fmla="*/ 10262616 w 11277600"/>
              <a:gd name="connsiteY17" fmla="*/ 0 h 808963"/>
              <a:gd name="connsiteX18" fmla="*/ 10587676 w 11277600"/>
              <a:gd name="connsiteY18" fmla="*/ 0 h 808963"/>
              <a:gd name="connsiteX19" fmla="*/ 11277600 w 11277600"/>
              <a:gd name="connsiteY19" fmla="*/ 0 h 808963"/>
              <a:gd name="connsiteX20" fmla="*/ 11277600 w 11277600"/>
              <a:gd name="connsiteY20" fmla="*/ 420661 h 808963"/>
              <a:gd name="connsiteX21" fmla="*/ 11277600 w 11277600"/>
              <a:gd name="connsiteY21" fmla="*/ 808963 h 808963"/>
              <a:gd name="connsiteX22" fmla="*/ 10614212 w 11277600"/>
              <a:gd name="connsiteY22" fmla="*/ 808963 h 808963"/>
              <a:gd name="connsiteX23" fmla="*/ 10289152 w 11277600"/>
              <a:gd name="connsiteY23" fmla="*/ 808963 h 808963"/>
              <a:gd name="connsiteX24" fmla="*/ 9400211 w 11277600"/>
              <a:gd name="connsiteY24" fmla="*/ 808963 h 808963"/>
              <a:gd name="connsiteX25" fmla="*/ 8624047 w 11277600"/>
              <a:gd name="connsiteY25" fmla="*/ 808963 h 808963"/>
              <a:gd name="connsiteX26" fmla="*/ 7735107 w 11277600"/>
              <a:gd name="connsiteY26" fmla="*/ 808963 h 808963"/>
              <a:gd name="connsiteX27" fmla="*/ 7297271 w 11277600"/>
              <a:gd name="connsiteY27" fmla="*/ 808963 h 808963"/>
              <a:gd name="connsiteX28" fmla="*/ 6521106 w 11277600"/>
              <a:gd name="connsiteY28" fmla="*/ 808963 h 808963"/>
              <a:gd name="connsiteX29" fmla="*/ 5970494 w 11277600"/>
              <a:gd name="connsiteY29" fmla="*/ 808963 h 808963"/>
              <a:gd name="connsiteX30" fmla="*/ 5645434 w 11277600"/>
              <a:gd name="connsiteY30" fmla="*/ 808963 h 808963"/>
              <a:gd name="connsiteX31" fmla="*/ 5094822 w 11277600"/>
              <a:gd name="connsiteY31" fmla="*/ 808963 h 808963"/>
              <a:gd name="connsiteX32" fmla="*/ 4431433 w 11277600"/>
              <a:gd name="connsiteY32" fmla="*/ 808963 h 808963"/>
              <a:gd name="connsiteX33" fmla="*/ 3542493 w 11277600"/>
              <a:gd name="connsiteY33" fmla="*/ 808963 h 808963"/>
              <a:gd name="connsiteX34" fmla="*/ 3104657 w 11277600"/>
              <a:gd name="connsiteY34" fmla="*/ 808963 h 808963"/>
              <a:gd name="connsiteX35" fmla="*/ 2554045 w 11277600"/>
              <a:gd name="connsiteY35" fmla="*/ 808963 h 808963"/>
              <a:gd name="connsiteX36" fmla="*/ 2116208 w 11277600"/>
              <a:gd name="connsiteY36" fmla="*/ 808963 h 808963"/>
              <a:gd name="connsiteX37" fmla="*/ 1340044 w 11277600"/>
              <a:gd name="connsiteY37" fmla="*/ 808963 h 808963"/>
              <a:gd name="connsiteX38" fmla="*/ 902208 w 11277600"/>
              <a:gd name="connsiteY38" fmla="*/ 808963 h 808963"/>
              <a:gd name="connsiteX39" fmla="*/ 0 w 11277600"/>
              <a:gd name="connsiteY39" fmla="*/ 808963 h 808963"/>
              <a:gd name="connsiteX40" fmla="*/ 0 w 11277600"/>
              <a:gd name="connsiteY40" fmla="*/ 420661 h 808963"/>
              <a:gd name="connsiteX41" fmla="*/ 0 w 11277600"/>
              <a:gd name="connsiteY41" fmla="*/ 0 h 80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277600" h="808963" fill="none" extrusionOk="0">
                <a:moveTo>
                  <a:pt x="0" y="0"/>
                </a:moveTo>
                <a:cubicBezTo>
                  <a:pt x="160327" y="-7978"/>
                  <a:pt x="332610" y="17696"/>
                  <a:pt x="550612" y="0"/>
                </a:cubicBezTo>
                <a:cubicBezTo>
                  <a:pt x="768614" y="-17696"/>
                  <a:pt x="1135682" y="-11373"/>
                  <a:pt x="1326776" y="0"/>
                </a:cubicBezTo>
                <a:cubicBezTo>
                  <a:pt x="1517870" y="11373"/>
                  <a:pt x="1732838" y="3847"/>
                  <a:pt x="1990165" y="0"/>
                </a:cubicBezTo>
                <a:cubicBezTo>
                  <a:pt x="2247492" y="-3847"/>
                  <a:pt x="2423960" y="18357"/>
                  <a:pt x="2540777" y="0"/>
                </a:cubicBezTo>
                <a:cubicBezTo>
                  <a:pt x="2657594" y="-18357"/>
                  <a:pt x="3153649" y="24986"/>
                  <a:pt x="3316941" y="0"/>
                </a:cubicBezTo>
                <a:cubicBezTo>
                  <a:pt x="3480233" y="-24986"/>
                  <a:pt x="3701468" y="32669"/>
                  <a:pt x="3980329" y="0"/>
                </a:cubicBezTo>
                <a:cubicBezTo>
                  <a:pt x="4259190" y="-32669"/>
                  <a:pt x="4234607" y="8654"/>
                  <a:pt x="4305390" y="0"/>
                </a:cubicBezTo>
                <a:cubicBezTo>
                  <a:pt x="4376173" y="-8654"/>
                  <a:pt x="4934817" y="33924"/>
                  <a:pt x="5194330" y="0"/>
                </a:cubicBezTo>
                <a:cubicBezTo>
                  <a:pt x="5453843" y="-33924"/>
                  <a:pt x="5549414" y="-20563"/>
                  <a:pt x="5857718" y="0"/>
                </a:cubicBezTo>
                <a:cubicBezTo>
                  <a:pt x="6166022" y="20563"/>
                  <a:pt x="6216423" y="-937"/>
                  <a:pt x="6521106" y="0"/>
                </a:cubicBezTo>
                <a:cubicBezTo>
                  <a:pt x="6825789" y="937"/>
                  <a:pt x="6959349" y="15773"/>
                  <a:pt x="7071719" y="0"/>
                </a:cubicBezTo>
                <a:cubicBezTo>
                  <a:pt x="7184089" y="-15773"/>
                  <a:pt x="7464658" y="13254"/>
                  <a:pt x="7622331" y="0"/>
                </a:cubicBezTo>
                <a:cubicBezTo>
                  <a:pt x="7780004" y="-13254"/>
                  <a:pt x="8034470" y="-2842"/>
                  <a:pt x="8398495" y="0"/>
                </a:cubicBezTo>
                <a:cubicBezTo>
                  <a:pt x="8762520" y="2842"/>
                  <a:pt x="8824988" y="24449"/>
                  <a:pt x="9174659" y="0"/>
                </a:cubicBezTo>
                <a:cubicBezTo>
                  <a:pt x="9524330" y="-24449"/>
                  <a:pt x="9430543" y="14062"/>
                  <a:pt x="9499720" y="0"/>
                </a:cubicBezTo>
                <a:cubicBezTo>
                  <a:pt x="9568897" y="-14062"/>
                  <a:pt x="9748292" y="-7340"/>
                  <a:pt x="9824780" y="0"/>
                </a:cubicBezTo>
                <a:cubicBezTo>
                  <a:pt x="9901268" y="7340"/>
                  <a:pt x="10167236" y="18473"/>
                  <a:pt x="10262616" y="0"/>
                </a:cubicBezTo>
                <a:cubicBezTo>
                  <a:pt x="10357996" y="-18473"/>
                  <a:pt x="10495647" y="-1880"/>
                  <a:pt x="10587676" y="0"/>
                </a:cubicBezTo>
                <a:cubicBezTo>
                  <a:pt x="10679705" y="1880"/>
                  <a:pt x="10980268" y="18624"/>
                  <a:pt x="11277600" y="0"/>
                </a:cubicBezTo>
                <a:cubicBezTo>
                  <a:pt x="11272716" y="183436"/>
                  <a:pt x="11294448" y="216401"/>
                  <a:pt x="11277600" y="420661"/>
                </a:cubicBezTo>
                <a:cubicBezTo>
                  <a:pt x="11260752" y="624921"/>
                  <a:pt x="11279121" y="701697"/>
                  <a:pt x="11277600" y="808963"/>
                </a:cubicBezTo>
                <a:cubicBezTo>
                  <a:pt x="11042824" y="817223"/>
                  <a:pt x="10759799" y="810203"/>
                  <a:pt x="10614212" y="808963"/>
                </a:cubicBezTo>
                <a:cubicBezTo>
                  <a:pt x="10468625" y="807723"/>
                  <a:pt x="10374746" y="805316"/>
                  <a:pt x="10289152" y="808963"/>
                </a:cubicBezTo>
                <a:cubicBezTo>
                  <a:pt x="10203558" y="812610"/>
                  <a:pt x="9843223" y="831136"/>
                  <a:pt x="9400211" y="808963"/>
                </a:cubicBezTo>
                <a:cubicBezTo>
                  <a:pt x="8957199" y="786790"/>
                  <a:pt x="8957236" y="794896"/>
                  <a:pt x="8624047" y="808963"/>
                </a:cubicBezTo>
                <a:cubicBezTo>
                  <a:pt x="8290858" y="823030"/>
                  <a:pt x="7939062" y="829392"/>
                  <a:pt x="7735107" y="808963"/>
                </a:cubicBezTo>
                <a:cubicBezTo>
                  <a:pt x="7531152" y="788534"/>
                  <a:pt x="7500335" y="805105"/>
                  <a:pt x="7297271" y="808963"/>
                </a:cubicBezTo>
                <a:cubicBezTo>
                  <a:pt x="7094207" y="812821"/>
                  <a:pt x="6849587" y="816054"/>
                  <a:pt x="6521106" y="808963"/>
                </a:cubicBezTo>
                <a:cubicBezTo>
                  <a:pt x="6192626" y="801872"/>
                  <a:pt x="6168069" y="812383"/>
                  <a:pt x="5970494" y="808963"/>
                </a:cubicBezTo>
                <a:cubicBezTo>
                  <a:pt x="5772919" y="805543"/>
                  <a:pt x="5764543" y="802126"/>
                  <a:pt x="5645434" y="808963"/>
                </a:cubicBezTo>
                <a:cubicBezTo>
                  <a:pt x="5526325" y="815800"/>
                  <a:pt x="5326293" y="834694"/>
                  <a:pt x="5094822" y="808963"/>
                </a:cubicBezTo>
                <a:cubicBezTo>
                  <a:pt x="4863351" y="783232"/>
                  <a:pt x="4600365" y="789659"/>
                  <a:pt x="4431433" y="808963"/>
                </a:cubicBezTo>
                <a:cubicBezTo>
                  <a:pt x="4262501" y="828267"/>
                  <a:pt x="3938514" y="794156"/>
                  <a:pt x="3542493" y="808963"/>
                </a:cubicBezTo>
                <a:cubicBezTo>
                  <a:pt x="3146472" y="823770"/>
                  <a:pt x="3197660" y="790341"/>
                  <a:pt x="3104657" y="808963"/>
                </a:cubicBezTo>
                <a:cubicBezTo>
                  <a:pt x="3011654" y="827585"/>
                  <a:pt x="2736882" y="829595"/>
                  <a:pt x="2554045" y="808963"/>
                </a:cubicBezTo>
                <a:cubicBezTo>
                  <a:pt x="2371208" y="788331"/>
                  <a:pt x="2285159" y="812083"/>
                  <a:pt x="2116208" y="808963"/>
                </a:cubicBezTo>
                <a:cubicBezTo>
                  <a:pt x="1947257" y="805843"/>
                  <a:pt x="1526402" y="803066"/>
                  <a:pt x="1340044" y="808963"/>
                </a:cubicBezTo>
                <a:cubicBezTo>
                  <a:pt x="1153686" y="814860"/>
                  <a:pt x="1030791" y="802254"/>
                  <a:pt x="902208" y="808963"/>
                </a:cubicBezTo>
                <a:cubicBezTo>
                  <a:pt x="773625" y="815672"/>
                  <a:pt x="320266" y="843977"/>
                  <a:pt x="0" y="808963"/>
                </a:cubicBezTo>
                <a:cubicBezTo>
                  <a:pt x="17133" y="659874"/>
                  <a:pt x="19396" y="501019"/>
                  <a:pt x="0" y="420661"/>
                </a:cubicBezTo>
                <a:cubicBezTo>
                  <a:pt x="-19396" y="340303"/>
                  <a:pt x="-14551" y="144822"/>
                  <a:pt x="0" y="0"/>
                </a:cubicBezTo>
                <a:close/>
              </a:path>
              <a:path w="11277600" h="808963" stroke="0" extrusionOk="0">
                <a:moveTo>
                  <a:pt x="0" y="0"/>
                </a:moveTo>
                <a:cubicBezTo>
                  <a:pt x="239884" y="-6450"/>
                  <a:pt x="588068" y="11852"/>
                  <a:pt x="776164" y="0"/>
                </a:cubicBezTo>
                <a:cubicBezTo>
                  <a:pt x="964260" y="-11852"/>
                  <a:pt x="1220444" y="-19620"/>
                  <a:pt x="1439552" y="0"/>
                </a:cubicBezTo>
                <a:cubicBezTo>
                  <a:pt x="1658660" y="19620"/>
                  <a:pt x="1954660" y="13344"/>
                  <a:pt x="2215717" y="0"/>
                </a:cubicBezTo>
                <a:cubicBezTo>
                  <a:pt x="2476775" y="-13344"/>
                  <a:pt x="2587914" y="-6279"/>
                  <a:pt x="2879105" y="0"/>
                </a:cubicBezTo>
                <a:cubicBezTo>
                  <a:pt x="3170296" y="6279"/>
                  <a:pt x="3303660" y="31537"/>
                  <a:pt x="3542493" y="0"/>
                </a:cubicBezTo>
                <a:cubicBezTo>
                  <a:pt x="3781326" y="-31537"/>
                  <a:pt x="3890445" y="7513"/>
                  <a:pt x="4205881" y="0"/>
                </a:cubicBezTo>
                <a:cubicBezTo>
                  <a:pt x="4521317" y="-7513"/>
                  <a:pt x="4628370" y="13212"/>
                  <a:pt x="4982046" y="0"/>
                </a:cubicBezTo>
                <a:cubicBezTo>
                  <a:pt x="5335723" y="-13212"/>
                  <a:pt x="5487097" y="35544"/>
                  <a:pt x="5870986" y="0"/>
                </a:cubicBezTo>
                <a:cubicBezTo>
                  <a:pt x="6254875" y="-35544"/>
                  <a:pt x="6431943" y="3658"/>
                  <a:pt x="6759926" y="0"/>
                </a:cubicBezTo>
                <a:cubicBezTo>
                  <a:pt x="7087909" y="-3658"/>
                  <a:pt x="7068308" y="-19217"/>
                  <a:pt x="7310538" y="0"/>
                </a:cubicBezTo>
                <a:cubicBezTo>
                  <a:pt x="7552768" y="19217"/>
                  <a:pt x="8015301" y="-37112"/>
                  <a:pt x="8199479" y="0"/>
                </a:cubicBezTo>
                <a:cubicBezTo>
                  <a:pt x="8383657" y="37112"/>
                  <a:pt x="8419365" y="-9046"/>
                  <a:pt x="8524539" y="0"/>
                </a:cubicBezTo>
                <a:cubicBezTo>
                  <a:pt x="8629713" y="9046"/>
                  <a:pt x="9045353" y="-35867"/>
                  <a:pt x="9413479" y="0"/>
                </a:cubicBezTo>
                <a:cubicBezTo>
                  <a:pt x="9781605" y="35867"/>
                  <a:pt x="9911711" y="32660"/>
                  <a:pt x="10189643" y="0"/>
                </a:cubicBezTo>
                <a:cubicBezTo>
                  <a:pt x="10467575" y="-32660"/>
                  <a:pt x="10948513" y="-44128"/>
                  <a:pt x="11277600" y="0"/>
                </a:cubicBezTo>
                <a:cubicBezTo>
                  <a:pt x="11274654" y="170906"/>
                  <a:pt x="11282017" y="264874"/>
                  <a:pt x="11277600" y="396392"/>
                </a:cubicBezTo>
                <a:cubicBezTo>
                  <a:pt x="11273183" y="527910"/>
                  <a:pt x="11264551" y="616995"/>
                  <a:pt x="11277600" y="808963"/>
                </a:cubicBezTo>
                <a:cubicBezTo>
                  <a:pt x="11133785" y="785482"/>
                  <a:pt x="10899322" y="818514"/>
                  <a:pt x="10726988" y="808963"/>
                </a:cubicBezTo>
                <a:cubicBezTo>
                  <a:pt x="10554654" y="799412"/>
                  <a:pt x="10469733" y="812904"/>
                  <a:pt x="10401928" y="808963"/>
                </a:cubicBezTo>
                <a:cubicBezTo>
                  <a:pt x="10334123" y="805022"/>
                  <a:pt x="9882504" y="831631"/>
                  <a:pt x="9512987" y="808963"/>
                </a:cubicBezTo>
                <a:cubicBezTo>
                  <a:pt x="9143470" y="786295"/>
                  <a:pt x="9078861" y="802723"/>
                  <a:pt x="8962375" y="808963"/>
                </a:cubicBezTo>
                <a:cubicBezTo>
                  <a:pt x="8845889" y="815203"/>
                  <a:pt x="8425964" y="804457"/>
                  <a:pt x="8073435" y="808963"/>
                </a:cubicBezTo>
                <a:cubicBezTo>
                  <a:pt x="7720906" y="813469"/>
                  <a:pt x="7729280" y="783791"/>
                  <a:pt x="7522823" y="808963"/>
                </a:cubicBezTo>
                <a:cubicBezTo>
                  <a:pt x="7316366" y="834135"/>
                  <a:pt x="7266029" y="822228"/>
                  <a:pt x="7197762" y="808963"/>
                </a:cubicBezTo>
                <a:cubicBezTo>
                  <a:pt x="7129495" y="795698"/>
                  <a:pt x="6828632" y="812961"/>
                  <a:pt x="6647150" y="808963"/>
                </a:cubicBezTo>
                <a:cubicBezTo>
                  <a:pt x="6465668" y="804965"/>
                  <a:pt x="6415145" y="813345"/>
                  <a:pt x="6322090" y="808963"/>
                </a:cubicBezTo>
                <a:cubicBezTo>
                  <a:pt x="6229035" y="804581"/>
                  <a:pt x="5852282" y="790127"/>
                  <a:pt x="5658702" y="808963"/>
                </a:cubicBezTo>
                <a:cubicBezTo>
                  <a:pt x="5465122" y="827799"/>
                  <a:pt x="5341693" y="806491"/>
                  <a:pt x="5220865" y="808963"/>
                </a:cubicBezTo>
                <a:cubicBezTo>
                  <a:pt x="5100037" y="811435"/>
                  <a:pt x="4924087" y="808747"/>
                  <a:pt x="4783029" y="808963"/>
                </a:cubicBezTo>
                <a:cubicBezTo>
                  <a:pt x="4641971" y="809179"/>
                  <a:pt x="4319675" y="813599"/>
                  <a:pt x="3894089" y="808963"/>
                </a:cubicBezTo>
                <a:cubicBezTo>
                  <a:pt x="3468503" y="804327"/>
                  <a:pt x="3692665" y="805701"/>
                  <a:pt x="3569029" y="808963"/>
                </a:cubicBezTo>
                <a:cubicBezTo>
                  <a:pt x="3445393" y="812225"/>
                  <a:pt x="3240615" y="811285"/>
                  <a:pt x="3018416" y="808963"/>
                </a:cubicBezTo>
                <a:cubicBezTo>
                  <a:pt x="2796217" y="806641"/>
                  <a:pt x="2662976" y="795389"/>
                  <a:pt x="2355028" y="808963"/>
                </a:cubicBezTo>
                <a:cubicBezTo>
                  <a:pt x="2047080" y="822537"/>
                  <a:pt x="1847854" y="806850"/>
                  <a:pt x="1691640" y="808963"/>
                </a:cubicBezTo>
                <a:cubicBezTo>
                  <a:pt x="1535426" y="811076"/>
                  <a:pt x="1335680" y="803503"/>
                  <a:pt x="1141028" y="808963"/>
                </a:cubicBezTo>
                <a:cubicBezTo>
                  <a:pt x="946376" y="814423"/>
                  <a:pt x="917991" y="819493"/>
                  <a:pt x="703192" y="808963"/>
                </a:cubicBezTo>
                <a:cubicBezTo>
                  <a:pt x="488393" y="798433"/>
                  <a:pt x="295817" y="776480"/>
                  <a:pt x="0" y="808963"/>
                </a:cubicBezTo>
                <a:cubicBezTo>
                  <a:pt x="17909" y="672881"/>
                  <a:pt x="-14365" y="552625"/>
                  <a:pt x="0" y="412571"/>
                </a:cubicBezTo>
                <a:cubicBezTo>
                  <a:pt x="14365" y="272517"/>
                  <a:pt x="20161" y="191023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748639630"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i-FI" sz="3600" b="1" dirty="0" err="1">
                <a:solidFill>
                  <a:schemeClr val="tx1"/>
                </a:solidFill>
                <a:latin typeface="Arial" panose="020B0604020202020204" pitchFamily="34" charset="0"/>
              </a:rPr>
              <a:t>Sampling</a:t>
            </a:r>
            <a:r>
              <a:rPr lang="fi-FI" sz="3600" b="1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fi-FI" sz="3600" b="1" dirty="0" err="1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r>
              <a:rPr lang="fi-FI" sz="36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ecruitment</a:t>
            </a:r>
            <a:r>
              <a:rPr lang="fi-FI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fi-FI" sz="36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strategy</a:t>
            </a:r>
            <a:r>
              <a:rPr lang="fi-FI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fi-FI" sz="36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qualitative</a:t>
            </a:r>
            <a:r>
              <a:rPr lang="fi-FI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3600" b="1" dirty="0" err="1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r>
              <a:rPr lang="fi-FI" sz="36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esearch</a:t>
            </a:r>
            <a:endParaRPr lang="fi-FI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FF85BC-4CEA-4574-A358-229422C38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57" y="1845733"/>
            <a:ext cx="11193253" cy="438917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/>
            </a:r>
            <a:br>
              <a:rPr lang="en-US" dirty="0">
                <a:effectLst/>
                <a:latin typeface="Times New Roman" panose="02020603050405020304" pitchFamily="18" charset="0"/>
              </a:rPr>
            </a:br>
            <a:r>
              <a:rPr lang="en-US" dirty="0">
                <a:effectLst/>
                <a:latin typeface="Times New Roman" panose="02020603050405020304" pitchFamily="18" charset="0"/>
              </a:rPr>
              <a:t/>
            </a:r>
            <a:br>
              <a:rPr lang="en-US" dirty="0">
                <a:effectLst/>
                <a:latin typeface="Times New Roman" panose="02020603050405020304" pitchFamily="18" charset="0"/>
              </a:rPr>
            </a:br>
            <a:r>
              <a:rPr lang="en-US" sz="3100" u="sng" dirty="0">
                <a:solidFill>
                  <a:schemeClr val="tx1"/>
                </a:solidFill>
                <a:effectLst/>
              </a:rPr>
              <a:t>Qualitative study </a:t>
            </a:r>
            <a:r>
              <a:rPr lang="en-US" sz="3100" u="sng" dirty="0">
                <a:solidFill>
                  <a:schemeClr val="tx1"/>
                </a:solidFill>
              </a:rPr>
              <a:t>needs a sampling </a:t>
            </a:r>
            <a:r>
              <a:rPr lang="en-US" sz="3100" u="sng" dirty="0">
                <a:solidFill>
                  <a:schemeClr val="tx1"/>
                </a:solidFill>
                <a:effectLst/>
              </a:rPr>
              <a:t>strategy</a:t>
            </a:r>
            <a:r>
              <a:rPr lang="en-US" sz="3100" dirty="0">
                <a:solidFill>
                  <a:schemeClr val="tx1"/>
                </a:solidFill>
                <a:effectLst/>
              </a:rPr>
              <a:t/>
            </a:r>
            <a:br>
              <a:rPr lang="en-US" sz="3100" dirty="0">
                <a:solidFill>
                  <a:schemeClr val="tx1"/>
                </a:solidFill>
                <a:effectLst/>
              </a:rPr>
            </a:br>
            <a:r>
              <a:rPr lang="en-US" sz="3100" dirty="0">
                <a:solidFill>
                  <a:schemeClr val="tx1"/>
                </a:solidFill>
                <a:effectLst/>
              </a:rPr>
              <a:t/>
            </a:r>
            <a:br>
              <a:rPr lang="en-US" sz="3100" dirty="0">
                <a:solidFill>
                  <a:schemeClr val="tx1"/>
                </a:solidFill>
                <a:effectLst/>
              </a:rPr>
            </a:br>
            <a:r>
              <a:rPr lang="en-US" sz="3100" dirty="0">
                <a:solidFill>
                  <a:schemeClr val="tx1"/>
                </a:solidFill>
                <a:effectLst/>
              </a:rPr>
              <a:t/>
            </a:r>
            <a:br>
              <a:rPr lang="en-US" sz="3100" dirty="0">
                <a:solidFill>
                  <a:schemeClr val="tx1"/>
                </a:solidFill>
                <a:effectLst/>
              </a:rPr>
            </a:br>
            <a:r>
              <a:rPr lang="en-US" sz="3100" dirty="0">
                <a:solidFill>
                  <a:schemeClr val="tx1"/>
                </a:solidFill>
                <a:effectLst/>
              </a:rPr>
              <a:t>	type and number of data collection activities in the study, </a:t>
            </a:r>
          </a:p>
          <a:p>
            <a:r>
              <a:rPr lang="en-US" sz="3100" dirty="0">
                <a:solidFill>
                  <a:schemeClr val="tx1"/>
                </a:solidFill>
                <a:effectLst/>
              </a:rPr>
              <a:t> 	characteristics of the study population, and how to recruit the participants </a:t>
            </a:r>
            <a:br>
              <a:rPr lang="en-US" sz="3100" dirty="0">
                <a:solidFill>
                  <a:schemeClr val="tx1"/>
                </a:solidFill>
                <a:effectLst/>
              </a:rPr>
            </a:br>
            <a:r>
              <a:rPr lang="en-US" sz="3100" dirty="0">
                <a:solidFill>
                  <a:schemeClr val="tx1"/>
                </a:solidFill>
                <a:effectLst/>
              </a:rPr>
              <a:t/>
            </a:r>
            <a:br>
              <a:rPr lang="en-US" sz="3100" dirty="0">
                <a:solidFill>
                  <a:schemeClr val="tx1"/>
                </a:solidFill>
                <a:effectLst/>
              </a:rPr>
            </a:br>
            <a:r>
              <a:rPr lang="en-US" sz="3100" dirty="0">
                <a:solidFill>
                  <a:schemeClr val="tx1"/>
                </a:solidFill>
                <a:effectLst/>
              </a:rPr>
              <a:t/>
            </a:r>
            <a:br>
              <a:rPr lang="en-US" sz="3100" dirty="0">
                <a:solidFill>
                  <a:schemeClr val="tx1"/>
                </a:solidFill>
                <a:effectLst/>
              </a:rPr>
            </a:br>
            <a:r>
              <a:rPr lang="en-US" sz="3100" u="sng" dirty="0">
                <a:solidFill>
                  <a:schemeClr val="tx1"/>
                </a:solidFill>
              </a:rPr>
              <a:t>F</a:t>
            </a:r>
            <a:r>
              <a:rPr lang="en-US" sz="3100" u="sng" dirty="0">
                <a:solidFill>
                  <a:schemeClr val="tx1"/>
                </a:solidFill>
                <a:effectLst/>
              </a:rPr>
              <a:t>lexible</a:t>
            </a:r>
            <a:r>
              <a:rPr lang="en-US" sz="3100" dirty="0">
                <a:solidFill>
                  <a:schemeClr val="tx1"/>
                </a:solidFill>
                <a:effectLst/>
              </a:rPr>
              <a:t>, can be modified if new topics, research questions, or subpopulations emerge as important to the study, or if initial strategies do not result in the desired number of participants. </a:t>
            </a:r>
            <a:br>
              <a:rPr lang="en-US" sz="3100" dirty="0">
                <a:solidFill>
                  <a:schemeClr val="tx1"/>
                </a:solidFill>
                <a:effectLst/>
              </a:rPr>
            </a:br>
            <a:r>
              <a:rPr lang="en-US" sz="3100" dirty="0">
                <a:solidFill>
                  <a:schemeClr val="tx1"/>
                </a:solidFill>
                <a:effectLst/>
              </a:rPr>
              <a:t/>
            </a:r>
            <a:br>
              <a:rPr lang="en-US" sz="3100" dirty="0">
                <a:solidFill>
                  <a:schemeClr val="tx1"/>
                </a:solidFill>
                <a:effectLst/>
              </a:rPr>
            </a:br>
            <a:r>
              <a:rPr lang="en-US" sz="3100" u="sng" dirty="0">
                <a:solidFill>
                  <a:schemeClr val="tx1"/>
                </a:solidFill>
                <a:effectLst/>
              </a:rPr>
              <a:t>The criteria for selection can be changed </a:t>
            </a:r>
            <a:r>
              <a:rPr lang="en-US" sz="3100" dirty="0">
                <a:solidFill>
                  <a:schemeClr val="tx1"/>
                </a:solidFill>
                <a:effectLst/>
              </a:rPr>
              <a:t>if certain data collection activities or subpopulations of people prove not to be useful in answering the research questions. </a:t>
            </a:r>
            <a:r>
              <a:rPr lang="en-US" dirty="0">
                <a:solidFill>
                  <a:schemeClr val="tx1"/>
                </a:solidFill>
                <a:effectLst/>
              </a:rPr>
              <a:t/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dirty="0">
                <a:solidFill>
                  <a:schemeClr val="tx1"/>
                </a:solidFill>
                <a:effectLst/>
              </a:rPr>
              <a:t/>
            </a:r>
            <a:br>
              <a:rPr lang="en-US" dirty="0">
                <a:solidFill>
                  <a:schemeClr val="tx1"/>
                </a:solidFill>
                <a:effectLst/>
              </a:rPr>
            </a:br>
            <a:endParaRPr lang="en-US" dirty="0">
              <a:solidFill>
                <a:schemeClr val="tx1"/>
              </a:solidFill>
              <a:effectLst/>
            </a:endParaRPr>
          </a:p>
          <a:p>
            <a:r>
              <a:rPr lang="en-US" sz="1700" dirty="0">
                <a:solidFill>
                  <a:schemeClr val="tx1"/>
                </a:solidFill>
                <a:effectLst/>
              </a:rPr>
              <a:t>(Source: </a:t>
            </a:r>
            <a:r>
              <a:rPr lang="fi-FI" sz="17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Qualitative</a:t>
            </a:r>
            <a:r>
              <a:rPr lang="fi-FI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7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lang="fi-FI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7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Methods</a:t>
            </a:r>
            <a:r>
              <a:rPr lang="fi-FI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sz="17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Overview</a:t>
            </a:r>
            <a:r>
              <a:rPr lang="fi-FI" sz="17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endParaRPr lang="fi-FI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6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3FC064D-C5A8-4C3D-B81B-9D13B815A5D3}"/>
              </a:ext>
            </a:extLst>
          </p:cNvPr>
          <p:cNvSpPr txBox="1">
            <a:spLocks/>
          </p:cNvSpPr>
          <p:nvPr/>
        </p:nvSpPr>
        <p:spPr>
          <a:xfrm>
            <a:off x="304800" y="893766"/>
            <a:ext cx="11261124" cy="6829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tx1"/>
                </a:solidFill>
                <a:latin typeface="STIXGeneral-Regular"/>
              </a:rPr>
              <a:t>WHAT ARE SAMPLING UNITS IN QUALITATIVE RESEARCH?</a:t>
            </a:r>
            <a:endParaRPr lang="en-US" sz="3600" b="1" dirty="0">
              <a:solidFill>
                <a:schemeClr val="tx1"/>
              </a:solidFill>
              <a:latin typeface="STIXGeneral-Regular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8BB7C1D2-7B5E-4F02-AC32-00AAFDBB3FF8}"/>
              </a:ext>
            </a:extLst>
          </p:cNvPr>
          <p:cNvSpPr txBox="1">
            <a:spLocks/>
          </p:cNvSpPr>
          <p:nvPr/>
        </p:nvSpPr>
        <p:spPr>
          <a:xfrm>
            <a:off x="1061405" y="2061441"/>
            <a:ext cx="5404131" cy="356292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STIXGeneral-Regular"/>
              </a:rPr>
              <a:t/>
            </a:r>
            <a:b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STIXGeneral-Regular"/>
              </a:rPr>
            </a:br>
            <a:r>
              <a:rPr lang="en-US" sz="1800" dirty="0">
                <a:solidFill>
                  <a:schemeClr val="tx1"/>
                </a:solidFill>
                <a:latin typeface="STIXGeneral-Regular"/>
              </a:rPr>
              <a:t>Depends on the purpose of the study and specified research questions</a:t>
            </a:r>
            <a:br>
              <a:rPr lang="en-US" sz="1800" dirty="0">
                <a:solidFill>
                  <a:schemeClr val="tx1"/>
                </a:solidFill>
                <a:latin typeface="STIXGeneral-Regular"/>
              </a:rPr>
            </a:br>
            <a:r>
              <a:rPr lang="en-US" sz="1800" dirty="0">
                <a:solidFill>
                  <a:schemeClr val="tx1"/>
                </a:solidFill>
                <a:latin typeface="STIXGeneral-Regular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STIXGeneral-Regular"/>
              </a:rPr>
            </a:b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STIXGeneral-Regular"/>
              </a:rPr>
              <a:t/>
            </a:r>
            <a:b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STIXGeneral-Regular"/>
              </a:rPr>
            </a:br>
            <a:r>
              <a:rPr lang="en-US" sz="1800" dirty="0">
                <a:solidFill>
                  <a:schemeClr val="tx1"/>
                </a:solidFill>
                <a:latin typeface="STIXGeneral-Regular"/>
              </a:rPr>
              <a:t>Sampling units can be individual, individuals, group of people, </a:t>
            </a:r>
            <a:r>
              <a:rPr lang="en-US" sz="1800" dirty="0" err="1">
                <a:solidFill>
                  <a:schemeClr val="tx1"/>
                </a:solidFill>
                <a:latin typeface="STIXGeneral-Regular"/>
              </a:rPr>
              <a:t>organisations</a:t>
            </a:r>
            <a:r>
              <a:rPr lang="en-US" sz="1800" dirty="0">
                <a:solidFill>
                  <a:schemeClr val="tx1"/>
                </a:solidFill>
                <a:latin typeface="STIXGeneral-Regular"/>
              </a:rPr>
              <a:t>, written documents, video recordings, events, interaction, cases etc. </a:t>
            </a:r>
            <a:br>
              <a:rPr lang="en-US" sz="1800" dirty="0">
                <a:solidFill>
                  <a:schemeClr val="tx1"/>
                </a:solidFill>
                <a:latin typeface="STIXGeneral-Regular"/>
              </a:rPr>
            </a:br>
            <a:r>
              <a:rPr lang="en-US" sz="1800" dirty="0">
                <a:solidFill>
                  <a:schemeClr val="tx1"/>
                </a:solidFill>
                <a:latin typeface="STIXGeneral-Regular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STIXGeneral-Regular"/>
              </a:rPr>
            </a:br>
            <a:r>
              <a:rPr lang="en-US" sz="1800" dirty="0">
                <a:solidFill>
                  <a:schemeClr val="tx1"/>
                </a:solidFill>
                <a:latin typeface="STIXGeneral-Regular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STIXGeneral-Regular"/>
              </a:rPr>
            </a:br>
            <a:r>
              <a:rPr lang="en-US" sz="1800" dirty="0">
                <a:solidFill>
                  <a:schemeClr val="tx1"/>
                </a:solidFill>
                <a:latin typeface="STIXGeneral-Regular"/>
              </a:rPr>
              <a:t>NOTE. Unit of analysis </a:t>
            </a:r>
            <a:r>
              <a:rPr lang="en-US" sz="1800" u="sng" dirty="0">
                <a:solidFill>
                  <a:schemeClr val="tx1"/>
                </a:solidFill>
                <a:latin typeface="STIXGeneral-Regular"/>
              </a:rPr>
              <a:t>is not the same </a:t>
            </a:r>
            <a:r>
              <a:rPr lang="en-US" sz="1800" dirty="0">
                <a:solidFill>
                  <a:schemeClr val="tx1"/>
                </a:solidFill>
                <a:latin typeface="STIXGeneral-Regular"/>
              </a:rPr>
              <a:t>as a unit of sample.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xmlns="" id="{65A47082-5916-4BC3-9AC3-DEE39C44E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0" r="4615" b="-1"/>
          <a:stretch/>
        </p:blipFill>
        <p:spPr>
          <a:xfrm>
            <a:off x="7078257" y="2379058"/>
            <a:ext cx="4200399" cy="2624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14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022232C-4FA3-4342-BB41-4A0E35E2E3FE}"/>
              </a:ext>
            </a:extLst>
          </p:cNvPr>
          <p:cNvSpPr txBox="1">
            <a:spLocks/>
          </p:cNvSpPr>
          <p:nvPr/>
        </p:nvSpPr>
        <p:spPr>
          <a:xfrm>
            <a:off x="304800" y="893766"/>
            <a:ext cx="11261124" cy="682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400" b="1">
                <a:solidFill>
                  <a:schemeClr val="tx1"/>
                </a:solidFill>
              </a:rPr>
              <a:t>Sampling strategies, methods</a:t>
            </a:r>
            <a:endParaRPr lang="fi-FI" sz="44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D3A324-4437-4B7E-AA19-223C321F4748}"/>
              </a:ext>
            </a:extLst>
          </p:cNvPr>
          <p:cNvSpPr txBox="1">
            <a:spLocks/>
          </p:cNvSpPr>
          <p:nvPr/>
        </p:nvSpPr>
        <p:spPr>
          <a:xfrm>
            <a:off x="824331" y="2240904"/>
            <a:ext cx="5730240" cy="334114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rial" panose="020B0604020202020204" pitchFamily="34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</a:rPr>
              <a:t>Several sampling strategies are commonly used in qualitative research</a:t>
            </a:r>
            <a:br>
              <a:rPr lang="en-US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2400" b="1">
                <a:solidFill>
                  <a:schemeClr val="tx1"/>
                </a:solidFill>
              </a:rPr>
              <a:t>M</a:t>
            </a: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</a:rPr>
              <a:t>ost fall under the umbrella of purposeful (or purposive) sampling</a:t>
            </a:r>
          </a:p>
          <a:p>
            <a:endParaRPr 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2400" b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-&gt;  procedures tend to be study-specific.</a:t>
            </a:r>
            <a:endParaRPr lang="en-US" sz="2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70E6AB-FF16-434B-A2E7-97A81BAB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27" y="2860534"/>
            <a:ext cx="4009442" cy="26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0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D2EA00B1-71F5-400D-B6C0-436C8F9EC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058945"/>
              </p:ext>
            </p:extLst>
          </p:nvPr>
        </p:nvGraphicFramePr>
        <p:xfrm>
          <a:off x="2679700" y="1765299"/>
          <a:ext cx="6993467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9E18F8-2609-4826-B8C9-88FD9DF7959F}"/>
              </a:ext>
            </a:extLst>
          </p:cNvPr>
          <p:cNvSpPr txBox="1"/>
          <p:nvPr/>
        </p:nvSpPr>
        <p:spPr>
          <a:xfrm>
            <a:off x="2789767" y="596899"/>
            <a:ext cx="549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Non-</a:t>
            </a:r>
            <a:r>
              <a:rPr lang="fi-FI" sz="2800" b="1" dirty="0" err="1"/>
              <a:t>probability</a:t>
            </a:r>
            <a:r>
              <a:rPr lang="fi-FI" sz="2800" b="1" dirty="0"/>
              <a:t> </a:t>
            </a:r>
            <a:r>
              <a:rPr lang="fi-FI" sz="2800" b="1" dirty="0" err="1"/>
              <a:t>sampling</a:t>
            </a:r>
            <a:r>
              <a:rPr lang="fi-FI" sz="2800" b="1" dirty="0"/>
              <a:t> </a:t>
            </a:r>
            <a:r>
              <a:rPr lang="fi-FI" sz="2800" b="1" dirty="0" err="1"/>
              <a:t>strategies</a:t>
            </a:r>
            <a:endParaRPr lang="fi-FI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477FC8-2B81-4A7C-AB6E-5574D2E1861B}"/>
              </a:ext>
            </a:extLst>
          </p:cNvPr>
          <p:cNvSpPr txBox="1"/>
          <p:nvPr/>
        </p:nvSpPr>
        <p:spPr>
          <a:xfrm>
            <a:off x="1621410" y="5967167"/>
            <a:ext cx="9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Gentles,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6157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41EECA4-CBB3-429F-8D7F-6539E7E1741F}"/>
              </a:ext>
            </a:extLst>
          </p:cNvPr>
          <p:cNvSpPr txBox="1">
            <a:spLocks/>
          </p:cNvSpPr>
          <p:nvPr/>
        </p:nvSpPr>
        <p:spPr>
          <a:xfrm>
            <a:off x="1205403" y="1193025"/>
            <a:ext cx="9781193" cy="59936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 err="1">
                <a:solidFill>
                  <a:schemeClr val="bg1"/>
                </a:solidFill>
                <a:latin typeface="STIXGeneral-Bold"/>
              </a:rPr>
              <a:t>Purposive</a:t>
            </a:r>
            <a:r>
              <a:rPr lang="fi-FI" b="1" dirty="0">
                <a:solidFill>
                  <a:schemeClr val="bg1"/>
                </a:solidFill>
                <a:latin typeface="STIXGeneral-Bold"/>
              </a:rPr>
              <a:t>/</a:t>
            </a:r>
            <a:r>
              <a:rPr lang="fi-FI" b="1" dirty="0" err="1">
                <a:solidFill>
                  <a:schemeClr val="bg1"/>
                </a:solidFill>
                <a:latin typeface="STIXGeneral-Bold"/>
              </a:rPr>
              <a:t>purposeful</a:t>
            </a:r>
            <a:r>
              <a:rPr lang="fi-FI" b="1" dirty="0">
                <a:solidFill>
                  <a:schemeClr val="bg1"/>
                </a:solidFill>
                <a:latin typeface="STIXGeneral-Bold"/>
              </a:rPr>
              <a:t> </a:t>
            </a:r>
            <a:r>
              <a:rPr lang="fi-FI" b="1" dirty="0" err="1">
                <a:solidFill>
                  <a:schemeClr val="bg1"/>
                </a:solidFill>
                <a:latin typeface="STIXGeneral-Bold"/>
              </a:rPr>
              <a:t>sampling</a:t>
            </a:r>
            <a:endParaRPr lang="fi-FI" sz="8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B21F600-A223-46A5-BD47-5AD6B9B73E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584839"/>
              </p:ext>
            </p:extLst>
          </p:nvPr>
        </p:nvGraphicFramePr>
        <p:xfrm>
          <a:off x="263611" y="1845734"/>
          <a:ext cx="112776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640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7B74E47-589A-434F-A536-530445ADB40A}"/>
              </a:ext>
            </a:extLst>
          </p:cNvPr>
          <p:cNvSpPr txBox="1">
            <a:spLocks/>
          </p:cNvSpPr>
          <p:nvPr/>
        </p:nvSpPr>
        <p:spPr>
          <a:xfrm>
            <a:off x="304800" y="1247057"/>
            <a:ext cx="11261124" cy="6829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400" b="1">
                <a:solidFill>
                  <a:schemeClr val="tx1"/>
                </a:solidFill>
                <a:latin typeface="+mn-lt"/>
              </a:rPr>
              <a:t>Purposeful /</a:t>
            </a:r>
            <a:r>
              <a:rPr lang="fi-FI" sz="4000" b="1">
                <a:solidFill>
                  <a:schemeClr val="tx1"/>
                </a:solidFill>
                <a:latin typeface="+mn-lt"/>
              </a:rPr>
              <a:t> p</a:t>
            </a:r>
            <a:r>
              <a:rPr lang="fi-FI" sz="4400" b="1">
                <a:solidFill>
                  <a:schemeClr val="tx1"/>
                </a:solidFill>
                <a:latin typeface="+mn-lt"/>
              </a:rPr>
              <a:t>urposive sampling </a:t>
            </a:r>
            <a:r>
              <a:rPr lang="fi-FI" sz="1200">
                <a:solidFill>
                  <a:schemeClr val="tx1"/>
                </a:solidFill>
              </a:rPr>
              <a:t/>
            </a:r>
            <a:br>
              <a:rPr lang="fi-FI" sz="1200">
                <a:solidFill>
                  <a:schemeClr val="tx1"/>
                </a:solidFill>
              </a:rPr>
            </a:br>
            <a:r>
              <a:rPr lang="fi-FI" sz="1200">
                <a:solidFill>
                  <a:schemeClr val="tx1"/>
                </a:solidFill>
              </a:rPr>
              <a:t/>
            </a:r>
            <a:br>
              <a:rPr lang="fi-FI" sz="1200">
                <a:solidFill>
                  <a:schemeClr val="tx1"/>
                </a:solidFill>
              </a:rPr>
            </a:br>
            <a:endParaRPr lang="fi-FI" sz="12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3DF36ECB-95FD-45DA-AB95-790C85C81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2651"/>
          <a:stretch/>
        </p:blipFill>
        <p:spPr>
          <a:xfrm>
            <a:off x="915748" y="2834710"/>
            <a:ext cx="4509961" cy="2629634"/>
          </a:xfrm>
          <a:prstGeom prst="rect">
            <a:avLst/>
          </a:prstGeom>
          <a:noFill/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C8432F0A-BC9B-4481-AF34-BA70EB436D53}"/>
              </a:ext>
            </a:extLst>
          </p:cNvPr>
          <p:cNvSpPr txBox="1">
            <a:spLocks/>
          </p:cNvSpPr>
          <p:nvPr/>
        </p:nvSpPr>
        <p:spPr>
          <a:xfrm>
            <a:off x="5936673" y="1981201"/>
            <a:ext cx="5950527" cy="43156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Purposeful sampling means that participants, documents, or events are selected for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-&gt; relevance to the research question,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-&gt; based on guiding theory or experiences and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-&gt; assumptions of the researchers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Over the course of the research process, researchers may determine that additional or different participants, documents, or events should be included </a:t>
            </a: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</a:rPr>
              <a:t>to address the research question.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62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FB17E5-2025-41E4-9DC7-B789D7564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42937"/>
            <a:ext cx="97917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5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659502"/>
            <a:ext cx="11261124" cy="91718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Day two: 8-12 am, four-hour lecture: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Aim and learning outcomes of the lecture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fi-FI" dirty="0">
              <a:solidFill>
                <a:schemeClr val="tx1"/>
              </a:solidFill>
            </a:endParaRPr>
          </a:p>
          <a:p>
            <a:r>
              <a:rPr lang="fi-FI" sz="2800" dirty="0" err="1">
                <a:solidFill>
                  <a:schemeClr val="tx1"/>
                </a:solidFill>
              </a:rPr>
              <a:t>Provide</a:t>
            </a:r>
            <a:r>
              <a:rPr lang="fi-FI" sz="2800" dirty="0">
                <a:solidFill>
                  <a:schemeClr val="tx1"/>
                </a:solidFill>
              </a:rPr>
              <a:t> an </a:t>
            </a:r>
            <a:r>
              <a:rPr lang="fi-FI" sz="2800" dirty="0" err="1">
                <a:solidFill>
                  <a:schemeClr val="tx1"/>
                </a:solidFill>
              </a:rPr>
              <a:t>overview</a:t>
            </a:r>
            <a:r>
              <a:rPr lang="fi-FI" sz="2800" dirty="0">
                <a:solidFill>
                  <a:schemeClr val="tx1"/>
                </a:solidFill>
              </a:rPr>
              <a:t> of </a:t>
            </a:r>
            <a:r>
              <a:rPr lang="fi-FI" sz="2800" dirty="0" err="1">
                <a:solidFill>
                  <a:schemeClr val="tx1"/>
                </a:solidFill>
              </a:rPr>
              <a:t>different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types</a:t>
            </a:r>
            <a:r>
              <a:rPr lang="fi-FI" sz="2800" dirty="0">
                <a:solidFill>
                  <a:schemeClr val="tx1"/>
                </a:solidFill>
              </a:rPr>
              <a:t> of </a:t>
            </a:r>
            <a:r>
              <a:rPr lang="fi-FI" sz="2800" dirty="0" err="1">
                <a:solidFill>
                  <a:schemeClr val="tx1"/>
                </a:solidFill>
              </a:rPr>
              <a:t>sampling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strategies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typically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 err="1">
                <a:solidFill>
                  <a:schemeClr val="tx1"/>
                </a:solidFill>
              </a:rPr>
              <a:t>used</a:t>
            </a:r>
            <a:r>
              <a:rPr lang="fi-FI" sz="2800" dirty="0">
                <a:solidFill>
                  <a:schemeClr val="tx1"/>
                </a:solidFill>
              </a:rPr>
              <a:t> in </a:t>
            </a:r>
            <a:r>
              <a:rPr lang="fi-FI" sz="2800" dirty="0" err="1">
                <a:solidFill>
                  <a:schemeClr val="tx1"/>
                </a:solidFill>
              </a:rPr>
              <a:t>qualitative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research</a:t>
            </a:r>
            <a:r>
              <a:rPr lang="fi-FI" sz="2800" dirty="0">
                <a:solidFill>
                  <a:schemeClr val="tx1"/>
                </a:solidFill>
              </a:rPr>
              <a:t> in </a:t>
            </a:r>
            <a:r>
              <a:rPr lang="fi-FI" sz="2800" dirty="0" err="1">
                <a:solidFill>
                  <a:schemeClr val="tx1"/>
                </a:solidFill>
              </a:rPr>
              <a:t>nursing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  <a:endParaRPr lang="fi-FI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fi-FI" sz="2800" dirty="0">
                <a:solidFill>
                  <a:schemeClr val="tx1"/>
                </a:solidFill>
              </a:rPr>
              <a:t/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 err="1">
                <a:solidFill>
                  <a:schemeClr val="tx1"/>
                </a:solidFill>
              </a:rPr>
              <a:t>Participants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can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critically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evaluate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different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sampling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strategies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used</a:t>
            </a:r>
            <a:r>
              <a:rPr lang="fi-FI" sz="2800" dirty="0">
                <a:solidFill>
                  <a:schemeClr val="tx1"/>
                </a:solidFill>
              </a:rPr>
              <a:t> in </a:t>
            </a:r>
            <a:r>
              <a:rPr lang="fi-FI" sz="2800" dirty="0" err="1">
                <a:solidFill>
                  <a:schemeClr val="tx1"/>
                </a:solidFill>
              </a:rPr>
              <a:t>qualitative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research</a:t>
            </a:r>
            <a:r>
              <a:rPr lang="fi-FI" sz="2800" dirty="0">
                <a:solidFill>
                  <a:schemeClr val="tx1"/>
                </a:solidFill>
              </a:rPr>
              <a:t>. 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/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 err="1">
                <a:solidFill>
                  <a:schemeClr val="tx1"/>
                </a:solidFill>
              </a:rPr>
              <a:t>Participants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are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able</a:t>
            </a:r>
            <a:r>
              <a:rPr lang="fi-FI" sz="2800" dirty="0">
                <a:solidFill>
                  <a:schemeClr val="tx1"/>
                </a:solidFill>
              </a:rPr>
              <a:t> to </a:t>
            </a:r>
            <a:r>
              <a:rPr lang="fi-FI" sz="2800" dirty="0" err="1">
                <a:solidFill>
                  <a:schemeClr val="tx1"/>
                </a:solidFill>
              </a:rPr>
              <a:t>choose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appropriate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sampling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strategy</a:t>
            </a:r>
            <a:r>
              <a:rPr lang="fi-FI" sz="2800" dirty="0">
                <a:solidFill>
                  <a:schemeClr val="tx1"/>
                </a:solidFill>
              </a:rPr>
              <a:t> for </a:t>
            </a:r>
            <a:r>
              <a:rPr lang="fi-FI" sz="2800" dirty="0" err="1">
                <a:solidFill>
                  <a:schemeClr val="tx1"/>
                </a:solidFill>
              </a:rPr>
              <a:t>qualitative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research</a:t>
            </a:r>
            <a:r>
              <a:rPr lang="fi-FI" sz="2800" dirty="0">
                <a:solidFill>
                  <a:schemeClr val="tx1"/>
                </a:solidFill>
              </a:rPr>
              <a:t> and </a:t>
            </a:r>
            <a:r>
              <a:rPr lang="fi-FI" sz="2800" dirty="0" err="1">
                <a:solidFill>
                  <a:schemeClr val="tx1"/>
                </a:solidFill>
              </a:rPr>
              <a:t>can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provide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rationale</a:t>
            </a:r>
            <a:r>
              <a:rPr lang="fi-FI" sz="2800" dirty="0">
                <a:solidFill>
                  <a:schemeClr val="tx1"/>
                </a:solidFill>
              </a:rPr>
              <a:t> for </a:t>
            </a:r>
            <a:r>
              <a:rPr lang="fi-FI" sz="2800" dirty="0" err="1">
                <a:solidFill>
                  <a:schemeClr val="tx1"/>
                </a:solidFill>
              </a:rPr>
              <a:t>selected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strategy</a:t>
            </a:r>
            <a:r>
              <a:rPr lang="fi-FI" sz="2800" dirty="0">
                <a:solidFill>
                  <a:schemeClr val="tx1"/>
                </a:solidFill>
              </a:rPr>
              <a:t> .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8A47CF4-65E0-4418-9E7F-35D7F749D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AIM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767DC0FF-E12A-4790-BADA-BFD308184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LEARNINING OUTCOME</a:t>
            </a:r>
          </a:p>
        </p:txBody>
      </p:sp>
    </p:spTree>
    <p:extLst>
      <p:ext uri="{BB962C8B-B14F-4D97-AF65-F5344CB8AC3E}">
        <p14:creationId xmlns:p14="http://schemas.microsoft.com/office/powerpoint/2010/main" val="2367344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992DCDC7-3406-400E-934C-32D7172AE4AA}"/>
              </a:ext>
            </a:extLst>
          </p:cNvPr>
          <p:cNvSpPr txBox="1">
            <a:spLocks/>
          </p:cNvSpPr>
          <p:nvPr/>
        </p:nvSpPr>
        <p:spPr>
          <a:xfrm>
            <a:off x="530028" y="863872"/>
            <a:ext cx="11277600" cy="808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  <a:latin typeface="+mn-lt"/>
              </a:rPr>
              <a:t>Purposive sampling</a:t>
            </a:r>
            <a:endParaRPr lang="fi-FI" sz="5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1D463DE-4D78-4138-990E-6F6D7316934F}"/>
              </a:ext>
            </a:extLst>
          </p:cNvPr>
          <p:cNvSpPr txBox="1">
            <a:spLocks/>
          </p:cNvSpPr>
          <p:nvPr/>
        </p:nvSpPr>
        <p:spPr>
          <a:xfrm>
            <a:off x="978195" y="1765006"/>
            <a:ext cx="10950193" cy="459326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Recruiting </a:t>
            </a:r>
            <a:r>
              <a:rPr lang="en-US" i="1" dirty="0">
                <a:solidFill>
                  <a:schemeClr val="tx1"/>
                </a:solidFill>
              </a:rPr>
              <a:t>specific people</a:t>
            </a:r>
            <a:r>
              <a:rPr lang="en-US" dirty="0">
                <a:solidFill>
                  <a:schemeClr val="tx1"/>
                </a:solidFill>
              </a:rPr>
              <a:t> because of the various characteristics and perspectives they bring to the sample. Specific characters are known </a:t>
            </a:r>
            <a:r>
              <a:rPr lang="en-US" b="1" u="sng" dirty="0">
                <a:solidFill>
                  <a:schemeClr val="tx1"/>
                </a:solidFill>
              </a:rPr>
              <a:t>prior to respondent recruitment.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For example: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If you wish to study mental health supports on the university campus, you may want to be sure to include not only students, but mental health practitioners and student affairs administrators -&gt; </a:t>
            </a:r>
            <a:r>
              <a:rPr lang="en-US" b="1" dirty="0">
                <a:solidFill>
                  <a:schemeClr val="tx1"/>
                </a:solidFill>
              </a:rPr>
              <a:t>SPESIFIC PEOPLE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select students who currently use mental health supports -&gt; </a:t>
            </a:r>
            <a:r>
              <a:rPr lang="en-US" b="1" dirty="0">
                <a:solidFill>
                  <a:schemeClr val="tx1"/>
                </a:solidFill>
              </a:rPr>
              <a:t>SPESIFIC PEOPLE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select students who had to have visited the mental health center in the past year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-&gt; </a:t>
            </a:r>
            <a:r>
              <a:rPr lang="en-US" b="1" dirty="0">
                <a:solidFill>
                  <a:schemeClr val="tx1"/>
                </a:solidFill>
              </a:rPr>
              <a:t>INCLUSION CRITERIA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- select students who dropped out of supports, and those who are waiting to receive supports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-&gt; </a:t>
            </a:r>
            <a:r>
              <a:rPr lang="en-US" b="1" dirty="0">
                <a:solidFill>
                  <a:schemeClr val="tx1"/>
                </a:solidFill>
              </a:rPr>
              <a:t>INCLUSION CRITERIA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2119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3">
            <a:extLst>
              <a:ext uri="{FF2B5EF4-FFF2-40B4-BE49-F238E27FC236}">
                <a16:creationId xmlns:a16="http://schemas.microsoft.com/office/drawing/2014/main" xmlns="" id="{683E27B7-72E0-4802-BF2D-0D86BA0C0D07}"/>
              </a:ext>
            </a:extLst>
          </p:cNvPr>
          <p:cNvSpPr/>
          <p:nvPr/>
        </p:nvSpPr>
        <p:spPr>
          <a:xfrm>
            <a:off x="8488084" y="3982149"/>
            <a:ext cx="91440" cy="6077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607709"/>
                </a:lnTo>
              </a:path>
            </a:pathLst>
          </a:custGeom>
          <a:noFill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traight Connector 4">
            <a:extLst>
              <a:ext uri="{FF2B5EF4-FFF2-40B4-BE49-F238E27FC236}">
                <a16:creationId xmlns:a16="http://schemas.microsoft.com/office/drawing/2014/main" xmlns="" id="{0137A384-C25F-42FF-AED1-9AE308581C5C}"/>
              </a:ext>
            </a:extLst>
          </p:cNvPr>
          <p:cNvSpPr/>
          <p:nvPr/>
        </p:nvSpPr>
        <p:spPr>
          <a:xfrm>
            <a:off x="6618386" y="2047577"/>
            <a:ext cx="1915417" cy="6077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14136"/>
                </a:lnTo>
                <a:lnTo>
                  <a:pt x="1915417" y="414136"/>
                </a:lnTo>
                <a:lnTo>
                  <a:pt x="1915417" y="607709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5">
            <a:extLst>
              <a:ext uri="{FF2B5EF4-FFF2-40B4-BE49-F238E27FC236}">
                <a16:creationId xmlns:a16="http://schemas.microsoft.com/office/drawing/2014/main" xmlns="" id="{3AEEDEC0-23D9-4890-A206-29F620CDFC5A}"/>
              </a:ext>
            </a:extLst>
          </p:cNvPr>
          <p:cNvSpPr/>
          <p:nvPr/>
        </p:nvSpPr>
        <p:spPr>
          <a:xfrm>
            <a:off x="4702968" y="3982149"/>
            <a:ext cx="1276945" cy="6077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14136"/>
                </a:lnTo>
                <a:lnTo>
                  <a:pt x="1276945" y="414136"/>
                </a:lnTo>
                <a:lnTo>
                  <a:pt x="1276945" y="607709"/>
                </a:lnTo>
              </a:path>
            </a:pathLst>
          </a:custGeom>
          <a:noFill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6">
            <a:extLst>
              <a:ext uri="{FF2B5EF4-FFF2-40B4-BE49-F238E27FC236}">
                <a16:creationId xmlns:a16="http://schemas.microsoft.com/office/drawing/2014/main" xmlns="" id="{2A6000EF-50DB-4A49-8052-641522A6C905}"/>
              </a:ext>
            </a:extLst>
          </p:cNvPr>
          <p:cNvSpPr/>
          <p:nvPr/>
        </p:nvSpPr>
        <p:spPr>
          <a:xfrm>
            <a:off x="3426023" y="3982149"/>
            <a:ext cx="1276945" cy="6077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76945" y="0"/>
                </a:moveTo>
                <a:lnTo>
                  <a:pt x="1276945" y="414136"/>
                </a:lnTo>
                <a:lnTo>
                  <a:pt x="0" y="414136"/>
                </a:lnTo>
                <a:lnTo>
                  <a:pt x="0" y="607709"/>
                </a:lnTo>
              </a:path>
            </a:pathLst>
          </a:custGeom>
          <a:noFill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7">
            <a:extLst>
              <a:ext uri="{FF2B5EF4-FFF2-40B4-BE49-F238E27FC236}">
                <a16:creationId xmlns:a16="http://schemas.microsoft.com/office/drawing/2014/main" xmlns="" id="{6B1A0E78-0022-483D-88F2-FAFC103EA0B3}"/>
              </a:ext>
            </a:extLst>
          </p:cNvPr>
          <p:cNvSpPr/>
          <p:nvPr/>
        </p:nvSpPr>
        <p:spPr>
          <a:xfrm>
            <a:off x="4702968" y="2047577"/>
            <a:ext cx="1915417" cy="6077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915417" y="0"/>
                </a:moveTo>
                <a:lnTo>
                  <a:pt x="1915417" y="414136"/>
                </a:lnTo>
                <a:lnTo>
                  <a:pt x="0" y="414136"/>
                </a:lnTo>
                <a:lnTo>
                  <a:pt x="0" y="607709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D994672-7374-445B-AD11-AAB94C286DC5}"/>
              </a:ext>
            </a:extLst>
          </p:cNvPr>
          <p:cNvSpPr/>
          <p:nvPr/>
        </p:nvSpPr>
        <p:spPr>
          <a:xfrm>
            <a:off x="5573613" y="720715"/>
            <a:ext cx="2089546" cy="132686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AF4240D-FD1A-40F3-9B43-DD955F15DC2A}"/>
              </a:ext>
            </a:extLst>
          </p:cNvPr>
          <p:cNvGrpSpPr/>
          <p:nvPr/>
        </p:nvGrpSpPr>
        <p:grpSpPr>
          <a:xfrm>
            <a:off x="5805785" y="941278"/>
            <a:ext cx="2089546" cy="1326862"/>
            <a:chOff x="3773785" y="221611"/>
            <a:chExt cx="2089546" cy="132686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3F9F79F1-3E63-47C4-AB85-90D1450CB635}"/>
                </a:ext>
              </a:extLst>
            </p:cNvPr>
            <p:cNvSpPr/>
            <p:nvPr/>
          </p:nvSpPr>
          <p:spPr>
            <a:xfrm>
              <a:off x="3773785" y="221611"/>
              <a:ext cx="2089546" cy="132686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: Rounded Corners 10">
              <a:extLst>
                <a:ext uri="{FF2B5EF4-FFF2-40B4-BE49-F238E27FC236}">
                  <a16:creationId xmlns:a16="http://schemas.microsoft.com/office/drawing/2014/main" xmlns="" id="{5E5DDF95-1E6B-49D8-AE23-37AEE8C4C246}"/>
                </a:ext>
              </a:extLst>
            </p:cNvPr>
            <p:cNvSpPr txBox="1"/>
            <p:nvPr/>
          </p:nvSpPr>
          <p:spPr>
            <a:xfrm>
              <a:off x="3812647" y="260473"/>
              <a:ext cx="2011822" cy="1249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700" kern="1200" dirty="0" err="1"/>
                <a:t>Purposive</a:t>
              </a:r>
              <a:r>
                <a:rPr lang="fi-FI" sz="1700" kern="1200" dirty="0"/>
                <a:t> </a:t>
              </a:r>
              <a:r>
                <a:rPr lang="fi-FI" sz="1700" kern="1200" dirty="0" err="1"/>
                <a:t>sampling</a:t>
              </a:r>
              <a:endParaRPr lang="fi-FI" sz="1700" kern="1200" dirty="0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09BE5A7-6B82-4F5A-A86D-946C4CEF2119}"/>
              </a:ext>
            </a:extLst>
          </p:cNvPr>
          <p:cNvSpPr/>
          <p:nvPr/>
        </p:nvSpPr>
        <p:spPr>
          <a:xfrm>
            <a:off x="3658195" y="2655287"/>
            <a:ext cx="2089546" cy="132686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EA1CBBC-2D33-4049-88F2-0E500816841A}"/>
              </a:ext>
            </a:extLst>
          </p:cNvPr>
          <p:cNvGrpSpPr/>
          <p:nvPr/>
        </p:nvGrpSpPr>
        <p:grpSpPr>
          <a:xfrm>
            <a:off x="3890367" y="2875851"/>
            <a:ext cx="2089546" cy="1326862"/>
            <a:chOff x="1858367" y="2156184"/>
            <a:chExt cx="2089546" cy="1326862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C1472628-3DA9-46DB-BEC4-94F3E0A0FF97}"/>
                </a:ext>
              </a:extLst>
            </p:cNvPr>
            <p:cNvSpPr/>
            <p:nvPr/>
          </p:nvSpPr>
          <p:spPr>
            <a:xfrm>
              <a:off x="1858367" y="2156184"/>
              <a:ext cx="2089546" cy="132686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: Rounded Corners 13">
              <a:extLst>
                <a:ext uri="{FF2B5EF4-FFF2-40B4-BE49-F238E27FC236}">
                  <a16:creationId xmlns:a16="http://schemas.microsoft.com/office/drawing/2014/main" xmlns="" id="{FC849520-8397-4577-A60C-AD4076EFB991}"/>
                </a:ext>
              </a:extLst>
            </p:cNvPr>
            <p:cNvSpPr txBox="1"/>
            <p:nvPr/>
          </p:nvSpPr>
          <p:spPr>
            <a:xfrm>
              <a:off x="1897229" y="2195046"/>
              <a:ext cx="2011822" cy="1249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700" kern="1200" dirty="0" err="1"/>
                <a:t>Inclusion</a:t>
              </a:r>
              <a:r>
                <a:rPr lang="fi-FI" sz="1700" kern="1200" dirty="0"/>
                <a:t> </a:t>
              </a:r>
              <a:r>
                <a:rPr lang="fi-FI" sz="1700" kern="1200" dirty="0" err="1"/>
                <a:t>criteria</a:t>
              </a:r>
              <a:r>
                <a:rPr lang="fi-FI" sz="1700" kern="1200" dirty="0"/>
                <a:t> set a priori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821D0D1-373E-4A23-B1B4-5F4736F8E47F}"/>
              </a:ext>
            </a:extLst>
          </p:cNvPr>
          <p:cNvSpPr/>
          <p:nvPr/>
        </p:nvSpPr>
        <p:spPr>
          <a:xfrm>
            <a:off x="2381250" y="4589859"/>
            <a:ext cx="2089546" cy="132686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949D858-7A8D-4C9D-BDC9-EFB18D1ADA0B}"/>
              </a:ext>
            </a:extLst>
          </p:cNvPr>
          <p:cNvGrpSpPr/>
          <p:nvPr/>
        </p:nvGrpSpPr>
        <p:grpSpPr>
          <a:xfrm>
            <a:off x="2613421" y="4810423"/>
            <a:ext cx="2089546" cy="1326862"/>
            <a:chOff x="581421" y="4090756"/>
            <a:chExt cx="2089546" cy="132686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506122AE-99C6-44D4-9568-A88F1478765C}"/>
                </a:ext>
              </a:extLst>
            </p:cNvPr>
            <p:cNvSpPr/>
            <p:nvPr/>
          </p:nvSpPr>
          <p:spPr>
            <a:xfrm>
              <a:off x="581421" y="4090756"/>
              <a:ext cx="2089546" cy="132686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: Rounded Corners 16">
              <a:extLst>
                <a:ext uri="{FF2B5EF4-FFF2-40B4-BE49-F238E27FC236}">
                  <a16:creationId xmlns:a16="http://schemas.microsoft.com/office/drawing/2014/main" xmlns="" id="{024D5F6E-9DE1-4629-8E95-E994E6ED14A0}"/>
                </a:ext>
              </a:extLst>
            </p:cNvPr>
            <p:cNvSpPr txBox="1"/>
            <p:nvPr/>
          </p:nvSpPr>
          <p:spPr>
            <a:xfrm>
              <a:off x="620283" y="4129618"/>
              <a:ext cx="2011822" cy="1249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700" kern="1200" dirty="0" err="1"/>
                <a:t>Certain</a:t>
              </a:r>
              <a:r>
                <a:rPr lang="fi-FI" sz="1700" kern="1200" dirty="0"/>
                <a:t> </a:t>
              </a:r>
              <a:r>
                <a:rPr lang="fi-FI" sz="1700" kern="1200" dirty="0" err="1"/>
                <a:t>characteristics</a:t>
              </a:r>
              <a:r>
                <a:rPr lang="fi-FI" sz="1700" kern="1200" dirty="0"/>
                <a:t> of </a:t>
              </a:r>
              <a:r>
                <a:rPr lang="fi-FI" sz="1700" kern="1200" dirty="0" err="1"/>
                <a:t>individuals</a:t>
              </a:r>
              <a:endParaRPr lang="fi-FI" sz="1700" kern="1200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8793CF4-20C1-479E-810E-9FB050536B3D}"/>
              </a:ext>
            </a:extLst>
          </p:cNvPr>
          <p:cNvSpPr/>
          <p:nvPr/>
        </p:nvSpPr>
        <p:spPr>
          <a:xfrm>
            <a:off x="4935140" y="4589859"/>
            <a:ext cx="2089546" cy="132686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889171A-7EA9-44BE-903E-70F334CEBAE1}"/>
              </a:ext>
            </a:extLst>
          </p:cNvPr>
          <p:cNvGrpSpPr/>
          <p:nvPr/>
        </p:nvGrpSpPr>
        <p:grpSpPr>
          <a:xfrm>
            <a:off x="5167312" y="4810423"/>
            <a:ext cx="2089546" cy="1326862"/>
            <a:chOff x="3135312" y="4090756"/>
            <a:chExt cx="2089546" cy="132686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77721269-FD30-4807-9608-E5F79242C04B}"/>
                </a:ext>
              </a:extLst>
            </p:cNvPr>
            <p:cNvSpPr/>
            <p:nvPr/>
          </p:nvSpPr>
          <p:spPr>
            <a:xfrm>
              <a:off x="3135312" y="4090756"/>
              <a:ext cx="2089546" cy="132686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Rounded Corners 19">
              <a:extLst>
                <a:ext uri="{FF2B5EF4-FFF2-40B4-BE49-F238E27FC236}">
                  <a16:creationId xmlns:a16="http://schemas.microsoft.com/office/drawing/2014/main" xmlns="" id="{B026F784-6F74-4C5B-AB0F-3E1557E0C5DB}"/>
                </a:ext>
              </a:extLst>
            </p:cNvPr>
            <p:cNvSpPr txBox="1"/>
            <p:nvPr/>
          </p:nvSpPr>
          <p:spPr>
            <a:xfrm>
              <a:off x="3174174" y="4129618"/>
              <a:ext cx="2011822" cy="1249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700" kern="1200" dirty="0" err="1"/>
                <a:t>Will</a:t>
              </a:r>
              <a:r>
                <a:rPr lang="fi-FI" sz="1700" kern="1200" dirty="0"/>
                <a:t> </a:t>
              </a:r>
              <a:r>
                <a:rPr lang="fi-FI" sz="1700" kern="1200" dirty="0" err="1"/>
                <a:t>be</a:t>
              </a:r>
              <a:r>
                <a:rPr lang="fi-FI" sz="1700" kern="1200" dirty="0"/>
                <a:t> </a:t>
              </a:r>
              <a:r>
                <a:rPr lang="fi-FI" sz="1700" kern="1200" dirty="0" err="1"/>
                <a:t>included</a:t>
              </a:r>
              <a:r>
                <a:rPr lang="fi-FI" sz="1700" kern="1200" dirty="0"/>
                <a:t> in </a:t>
              </a:r>
              <a:r>
                <a:rPr lang="fi-FI" sz="1700" kern="1200" dirty="0" err="1"/>
                <a:t>sample</a:t>
              </a:r>
              <a:endParaRPr lang="fi-FI" sz="1700" kern="1200" dirty="0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424B440-3F85-435E-93EF-26CEB65F3E3F}"/>
              </a:ext>
            </a:extLst>
          </p:cNvPr>
          <p:cNvSpPr/>
          <p:nvPr/>
        </p:nvSpPr>
        <p:spPr>
          <a:xfrm>
            <a:off x="7489031" y="2655287"/>
            <a:ext cx="2089546" cy="132686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91BB302-748C-4B06-8A4F-020E47BCC6B3}"/>
              </a:ext>
            </a:extLst>
          </p:cNvPr>
          <p:cNvGrpSpPr/>
          <p:nvPr/>
        </p:nvGrpSpPr>
        <p:grpSpPr>
          <a:xfrm>
            <a:off x="7721203" y="2875851"/>
            <a:ext cx="2089546" cy="1326862"/>
            <a:chOff x="5689203" y="2156184"/>
            <a:chExt cx="2089546" cy="132686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1A9C0DAE-CAD5-4F9D-B309-70AA157B9047}"/>
                </a:ext>
              </a:extLst>
            </p:cNvPr>
            <p:cNvSpPr/>
            <p:nvPr/>
          </p:nvSpPr>
          <p:spPr>
            <a:xfrm>
              <a:off x="5689203" y="2156184"/>
              <a:ext cx="2089546" cy="132686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EAD619C8-04C1-4C6C-9FCC-027EB5E021C2}"/>
                </a:ext>
              </a:extLst>
            </p:cNvPr>
            <p:cNvSpPr txBox="1"/>
            <p:nvPr/>
          </p:nvSpPr>
          <p:spPr>
            <a:xfrm>
              <a:off x="5728065" y="2195046"/>
              <a:ext cx="2011822" cy="1249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700" kern="1200" dirty="0" err="1"/>
                <a:t>Exclusion</a:t>
              </a:r>
              <a:r>
                <a:rPr lang="fi-FI" sz="1700" kern="1200" dirty="0"/>
                <a:t> </a:t>
              </a:r>
              <a:r>
                <a:rPr lang="fi-FI" sz="1700" kern="1200" dirty="0" err="1"/>
                <a:t>criteria</a:t>
              </a:r>
              <a:r>
                <a:rPr lang="fi-FI" sz="1700" kern="1200" dirty="0"/>
                <a:t> set a priori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15703918-F1CC-45E0-A5E3-1034F0A3DCDE}"/>
              </a:ext>
            </a:extLst>
          </p:cNvPr>
          <p:cNvSpPr/>
          <p:nvPr/>
        </p:nvSpPr>
        <p:spPr>
          <a:xfrm>
            <a:off x="7489031" y="4589859"/>
            <a:ext cx="2089546" cy="132686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2E4775-8F6D-40FB-B582-DFBE19C7C3E7}"/>
              </a:ext>
            </a:extLst>
          </p:cNvPr>
          <p:cNvGrpSpPr/>
          <p:nvPr/>
        </p:nvGrpSpPr>
        <p:grpSpPr>
          <a:xfrm>
            <a:off x="7721203" y="4810423"/>
            <a:ext cx="2089546" cy="1326862"/>
            <a:chOff x="5689203" y="4090756"/>
            <a:chExt cx="2089546" cy="132686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92692227-7578-4DFA-AA5D-EAF409F96935}"/>
                </a:ext>
              </a:extLst>
            </p:cNvPr>
            <p:cNvSpPr/>
            <p:nvPr/>
          </p:nvSpPr>
          <p:spPr>
            <a:xfrm>
              <a:off x="5689203" y="4090756"/>
              <a:ext cx="2089546" cy="132686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25">
              <a:extLst>
                <a:ext uri="{FF2B5EF4-FFF2-40B4-BE49-F238E27FC236}">
                  <a16:creationId xmlns:a16="http://schemas.microsoft.com/office/drawing/2014/main" xmlns="" id="{52C7E11E-D683-48AB-B901-45C28717B8CA}"/>
                </a:ext>
              </a:extLst>
            </p:cNvPr>
            <p:cNvSpPr txBox="1"/>
            <p:nvPr/>
          </p:nvSpPr>
          <p:spPr>
            <a:xfrm>
              <a:off x="5728065" y="4129618"/>
              <a:ext cx="2011822" cy="1249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700" kern="1200" dirty="0" err="1"/>
                <a:t>Certain</a:t>
              </a:r>
              <a:r>
                <a:rPr lang="fi-FI" sz="1700" kern="1200" dirty="0"/>
                <a:t> </a:t>
              </a:r>
              <a:r>
                <a:rPr lang="fi-FI" sz="1700" kern="1200" dirty="0" err="1"/>
                <a:t>charecteristics</a:t>
              </a:r>
              <a:r>
                <a:rPr lang="fi-FI" sz="1700" kern="1200" dirty="0"/>
                <a:t> of </a:t>
              </a:r>
              <a:r>
                <a:rPr lang="fi-FI" sz="1700" kern="1200" dirty="0" err="1"/>
                <a:t>individual</a:t>
              </a:r>
              <a:r>
                <a:rPr lang="fi-FI" sz="1700" kern="1200" dirty="0"/>
                <a:t> -&gt; </a:t>
              </a:r>
              <a:r>
                <a:rPr lang="fi-FI" sz="1700" kern="1200" dirty="0" err="1"/>
                <a:t>not</a:t>
              </a:r>
              <a:r>
                <a:rPr lang="fi-FI" sz="1700" kern="1200" dirty="0"/>
                <a:t> </a:t>
              </a:r>
              <a:r>
                <a:rPr lang="fi-FI" sz="1700" kern="1200" dirty="0" err="1"/>
                <a:t>included</a:t>
              </a:r>
              <a:r>
                <a:rPr lang="fi-FI" sz="1700" kern="1200" dirty="0"/>
                <a:t> in a </a:t>
              </a:r>
              <a:r>
                <a:rPr lang="fi-FI" sz="1700" kern="1200" dirty="0" err="1"/>
                <a:t>sample</a:t>
              </a:r>
              <a:endParaRPr lang="fi-FI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6844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E29F9D3-B71C-4AF1-B198-214DDEEDF636}"/>
              </a:ext>
            </a:extLst>
          </p:cNvPr>
          <p:cNvSpPr txBox="1">
            <a:spLocks/>
          </p:cNvSpPr>
          <p:nvPr/>
        </p:nvSpPr>
        <p:spPr>
          <a:xfrm>
            <a:off x="304800" y="893766"/>
            <a:ext cx="11261124" cy="682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err="1">
                <a:solidFill>
                  <a:schemeClr val="tx1"/>
                </a:solidFill>
                <a:latin typeface="+mn-lt"/>
              </a:rPr>
              <a:t>Convenience</a:t>
            </a:r>
            <a:r>
              <a:rPr lang="fi-FI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b="1" dirty="0" err="1">
                <a:solidFill>
                  <a:schemeClr val="tx1"/>
                </a:solidFill>
                <a:latin typeface="+mn-lt"/>
              </a:rPr>
              <a:t>sampling</a:t>
            </a:r>
            <a:endParaRPr lang="fi-FI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ACFCFE-2BA4-4375-8FBB-AFA6229D66D2}"/>
              </a:ext>
            </a:extLst>
          </p:cNvPr>
          <p:cNvSpPr txBox="1">
            <a:spLocks/>
          </p:cNvSpPr>
          <p:nvPr/>
        </p:nvSpPr>
        <p:spPr>
          <a:xfrm>
            <a:off x="669512" y="2122709"/>
            <a:ext cx="5912073" cy="384152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Selection of participants from a population in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 non-random manner.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Selecting participants simply because they are available and accessible.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People are sampled simply because they are “convenient" sources of data for researchers.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fi-FI" b="1" dirty="0" err="1">
                <a:solidFill>
                  <a:schemeClr val="tx1"/>
                </a:solidFill>
              </a:rPr>
              <a:t>Sampling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err="1">
                <a:solidFill>
                  <a:schemeClr val="tx1"/>
                </a:solidFill>
              </a:rPr>
              <a:t>bias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must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be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taken</a:t>
            </a:r>
            <a:r>
              <a:rPr lang="fi-FI" dirty="0">
                <a:solidFill>
                  <a:schemeClr val="tx1"/>
                </a:solidFill>
              </a:rPr>
              <a:t> into </a:t>
            </a:r>
            <a:r>
              <a:rPr lang="fi-FI" dirty="0" err="1">
                <a:solidFill>
                  <a:schemeClr val="tx1"/>
                </a:solidFill>
              </a:rPr>
              <a:t>account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08560ECC-9750-4B45-A08A-C2796086667A}"/>
              </a:ext>
            </a:extLst>
          </p:cNvPr>
          <p:cNvSpPr txBox="1">
            <a:spLocks/>
          </p:cNvSpPr>
          <p:nvPr/>
        </p:nvSpPr>
        <p:spPr>
          <a:xfrm>
            <a:off x="6217920" y="2712522"/>
            <a:ext cx="5348004" cy="334114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AC5EA3-6A5E-4943-91F3-B3D764107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586" y="2784117"/>
            <a:ext cx="4275884" cy="2908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67508C-3993-40FF-A53E-8CC617F40477}"/>
              </a:ext>
            </a:extLst>
          </p:cNvPr>
          <p:cNvSpPr txBox="1"/>
          <p:nvPr/>
        </p:nvSpPr>
        <p:spPr>
          <a:xfrm>
            <a:off x="7175821" y="2004181"/>
            <a:ext cx="3795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I</a:t>
            </a:r>
            <a:r>
              <a:rPr lang="en-US" dirty="0">
                <a:effectLst/>
                <a:latin typeface="Arial" panose="020B0604020202020204" pitchFamily="34" charset="0"/>
              </a:rPr>
              <a:t>ncluding any volunteers with no or 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minimal criteria for inclusion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0714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692680BE-C227-47F9-BDF8-5916E68FCFE9}"/>
              </a:ext>
            </a:extLst>
          </p:cNvPr>
          <p:cNvSpPr txBox="1">
            <a:spLocks/>
          </p:cNvSpPr>
          <p:nvPr/>
        </p:nvSpPr>
        <p:spPr>
          <a:xfrm>
            <a:off x="348672" y="925032"/>
            <a:ext cx="11277600" cy="6918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b="1">
                <a:solidFill>
                  <a:schemeClr val="tx1"/>
                </a:solidFill>
              </a:rPr>
              <a:t>Study of vaccination attitudes among nurses who work in hospital settings</a:t>
            </a:r>
            <a:endParaRPr lang="fi-FI" sz="2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xmlns="" id="{8A32401B-8BF0-4DF8-A193-329E3C1CBC19}"/>
              </a:ext>
            </a:extLst>
          </p:cNvPr>
          <p:cNvSpPr txBox="1">
            <a:spLocks/>
          </p:cNvSpPr>
          <p:nvPr/>
        </p:nvSpPr>
        <p:spPr>
          <a:xfrm>
            <a:off x="263611" y="2150534"/>
            <a:ext cx="11277600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solidFill>
                  <a:schemeClr val="tx1"/>
                </a:solidFill>
              </a:rPr>
              <a:t/>
            </a:r>
            <a:br>
              <a:rPr lang="fi-FI">
                <a:solidFill>
                  <a:schemeClr val="tx1"/>
                </a:solidFill>
              </a:rPr>
            </a:br>
            <a:r>
              <a:rPr lang="fi-FI" sz="2400">
                <a:solidFill>
                  <a:schemeClr val="tx1"/>
                </a:solidFill>
              </a:rPr>
              <a:t>1 ) Researcher </a:t>
            </a:r>
            <a:r>
              <a:rPr lang="en-US" sz="2400">
                <a:solidFill>
                  <a:schemeClr val="tx1"/>
                </a:solidFill>
              </a:rPr>
              <a:t>visits various departments of the hospital during various shifts to recruit whoever is available, until the required sample is attained.</a:t>
            </a:r>
          </a:p>
          <a:p>
            <a:r>
              <a:rPr lang="en-US" sz="2400">
                <a:solidFill>
                  <a:schemeClr val="tx1"/>
                </a:solidFill>
              </a:rPr>
              <a:t/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2 ) Researcher posts a general invitation to participate on bulletin boards across the hospital and waits for contacts from nurses</a:t>
            </a: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                             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                             </a:t>
            </a:r>
            <a:r>
              <a:rPr lang="en-US" sz="2800" b="1">
                <a:solidFill>
                  <a:schemeClr val="tx1"/>
                </a:solidFill>
              </a:rPr>
              <a:t>- &gt; both are examples of convenience sampling techniques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536326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62FF4D7-6400-4E66-8C45-C6E40428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 anchor="b">
            <a:normAutofit/>
          </a:bodyPr>
          <a:lstStyle/>
          <a:p>
            <a:r>
              <a:rPr lang="fi-FI" sz="4400" b="1" dirty="0" err="1">
                <a:solidFill>
                  <a:schemeClr val="tx1"/>
                </a:solidFill>
                <a:latin typeface="+mn-lt"/>
              </a:rPr>
              <a:t>Theoretical</a:t>
            </a:r>
            <a:r>
              <a:rPr lang="fi-FI" sz="4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4400" b="1" dirty="0" err="1">
                <a:solidFill>
                  <a:schemeClr val="tx1"/>
                </a:solidFill>
                <a:latin typeface="+mn-lt"/>
              </a:rPr>
              <a:t>sampling</a:t>
            </a:r>
            <a:r>
              <a:rPr lang="fi-FI" sz="4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i="0" u="none" strike="noStrike" baseline="0" dirty="0">
                <a:solidFill>
                  <a:schemeClr val="tx1"/>
                </a:solidFill>
                <a:latin typeface="+mn-lt"/>
              </a:rPr>
              <a:t>technique</a:t>
            </a:r>
            <a:endParaRPr lang="fi-FI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89B2830C-6D0D-4BD3-A421-465191DC7635}"/>
              </a:ext>
            </a:extLst>
          </p:cNvPr>
          <p:cNvSpPr txBox="1">
            <a:spLocks/>
          </p:cNvSpPr>
          <p:nvPr/>
        </p:nvSpPr>
        <p:spPr>
          <a:xfrm>
            <a:off x="365760" y="1906815"/>
            <a:ext cx="5730240" cy="334114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… is developed as a rigorous method employing which qualitative data can be captured to develop a </a:t>
            </a:r>
            <a:r>
              <a:rPr lang="fi-FI">
                <a:solidFill>
                  <a:schemeClr val="tx1"/>
                </a:solidFill>
              </a:rPr>
              <a:t>new theory</a:t>
            </a:r>
            <a:br>
              <a:rPr lang="fi-FI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/>
            </a:r>
            <a:br>
              <a:rPr lang="fi-FI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>Aim to discover categories and their properties </a:t>
            </a:r>
            <a:br>
              <a:rPr lang="fi-FI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>- &gt; develop theory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Data collection and data analysis proceed together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Data analysis begins to develop theory that suggest further cases to sample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Theoretical saturation point is reached when categories are dense enough – no more cases are needed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DCF5ED03-ADF4-4895-BBFA-7FD6676827B4}"/>
              </a:ext>
            </a:extLst>
          </p:cNvPr>
          <p:cNvSpPr txBox="1">
            <a:spLocks/>
          </p:cNvSpPr>
          <p:nvPr/>
        </p:nvSpPr>
        <p:spPr>
          <a:xfrm>
            <a:off x="6728283" y="1786270"/>
            <a:ext cx="5348004" cy="172247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latin typeface="STIXGeneral-Regular"/>
              </a:rPr>
              <a:t>A process of collecting, coding, and analyzing data simultaneously in the grounded theory method to generate a theory.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B54F7F-9B32-4AF6-9C18-CCE902FCD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53"/>
          <a:stretch/>
        </p:blipFill>
        <p:spPr>
          <a:xfrm>
            <a:off x="7194294" y="3335319"/>
            <a:ext cx="3538150" cy="2210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3613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F0B028D3-BC08-4D0E-8A4E-9522E5AD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37" y="849664"/>
            <a:ext cx="11277600" cy="94820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Researchers can use the theoretical sampling method </a:t>
            </a:r>
            <a:br>
              <a:rPr lang="en-US" sz="3200" b="1" dirty="0">
                <a:solidFill>
                  <a:schemeClr val="tx1"/>
                </a:solidFill>
                <a:latin typeface="+mn-lt"/>
              </a:rPr>
            </a:br>
            <a:r>
              <a:rPr lang="en-US" sz="3200" b="1" dirty="0">
                <a:solidFill>
                  <a:schemeClr val="tx1"/>
                </a:solidFill>
                <a:latin typeface="+mn-lt"/>
              </a:rPr>
              <a:t>in their study in the following ways:</a:t>
            </a:r>
            <a:endParaRPr lang="fi-FI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8686CC3-F388-400E-BA4E-AF311E8D1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1" y="1845734"/>
            <a:ext cx="11277600" cy="40233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asking additional interview questions and/or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widening the scope of existing interview questions;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recruiting participants with additional diversity of attributes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within the same group;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adding a new group of participants and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expanding research settings.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2A2E9F-51E6-4C31-BB7D-0C9F7E57EA3B}"/>
              </a:ext>
            </a:extLst>
          </p:cNvPr>
          <p:cNvSpPr txBox="1"/>
          <p:nvPr/>
        </p:nvSpPr>
        <p:spPr>
          <a:xfrm>
            <a:off x="2507531" y="5823670"/>
            <a:ext cx="231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(</a:t>
            </a:r>
            <a:r>
              <a:rPr lang="fi-FI" dirty="0" err="1"/>
              <a:t>e.g</a:t>
            </a:r>
            <a:r>
              <a:rPr lang="fi-FI" dirty="0"/>
              <a:t>., </a:t>
            </a:r>
            <a:r>
              <a:rPr lang="fi-FI" dirty="0" err="1"/>
              <a:t>Ligita</a:t>
            </a:r>
            <a:r>
              <a:rPr lang="fi-FI" dirty="0"/>
              <a:t> et </a:t>
            </a:r>
            <a:r>
              <a:rPr lang="fi-FI" dirty="0" err="1"/>
              <a:t>al</a:t>
            </a:r>
            <a:r>
              <a:rPr lang="fi-FI" dirty="0"/>
              <a:t> 2020) </a:t>
            </a:r>
          </a:p>
        </p:txBody>
      </p:sp>
    </p:spTree>
    <p:extLst>
      <p:ext uri="{BB962C8B-B14F-4D97-AF65-F5344CB8AC3E}">
        <p14:creationId xmlns:p14="http://schemas.microsoft.com/office/powerpoint/2010/main" val="4250959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EFDF03B-C2A3-4E7C-B92E-B196CA75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 anchor="b">
            <a:noAutofit/>
          </a:bodyPr>
          <a:lstStyle/>
          <a:p>
            <a:r>
              <a:rPr lang="fi-FI" sz="5400" b="1" dirty="0" err="1">
                <a:solidFill>
                  <a:schemeClr val="tx1"/>
                </a:solidFill>
              </a:rPr>
              <a:t>Snowball</a:t>
            </a:r>
            <a:r>
              <a:rPr lang="fi-FI" sz="5400" b="1" dirty="0">
                <a:solidFill>
                  <a:schemeClr val="tx1"/>
                </a:solidFill>
              </a:rPr>
              <a:t> </a:t>
            </a:r>
            <a:r>
              <a:rPr lang="fi-FI" sz="5400" b="1" dirty="0" err="1">
                <a:solidFill>
                  <a:schemeClr val="tx1"/>
                </a:solidFill>
              </a:rPr>
              <a:t>sampling</a:t>
            </a:r>
            <a:endParaRPr lang="fi-FI" sz="5400" b="1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939939-5209-486A-9EC9-EC94D8CEDA6E}"/>
              </a:ext>
            </a:extLst>
          </p:cNvPr>
          <p:cNvSpPr txBox="1">
            <a:spLocks/>
          </p:cNvSpPr>
          <p:nvPr/>
        </p:nvSpPr>
        <p:spPr>
          <a:xfrm>
            <a:off x="6344155" y="1848964"/>
            <a:ext cx="4498579" cy="6231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9600" dirty="0">
                <a:solidFill>
                  <a:schemeClr val="tx1"/>
                </a:solidFill>
              </a:rPr>
              <a:t>Snowball/chain sampling</a:t>
            </a:r>
          </a:p>
          <a:p>
            <a:pPr algn="ctr"/>
            <a:endParaRPr lang="en-US" sz="9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5B5640-B365-4CA8-9372-A33B1B02A3C2}"/>
              </a:ext>
            </a:extLst>
          </p:cNvPr>
          <p:cNvSpPr txBox="1">
            <a:spLocks/>
          </p:cNvSpPr>
          <p:nvPr/>
        </p:nvSpPr>
        <p:spPr>
          <a:xfrm>
            <a:off x="5990553" y="2624376"/>
            <a:ext cx="6071190" cy="399783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sz="8000" b="1" dirty="0">
                <a:solidFill>
                  <a:schemeClr val="tx1"/>
                </a:solidFill>
              </a:rPr>
              <a:t>Using study participants to identify additional participants who meet study criteria</a:t>
            </a:r>
          </a:p>
          <a:p>
            <a:r>
              <a:rPr lang="en-US" sz="8000" b="1" dirty="0">
                <a:solidFill>
                  <a:schemeClr val="tx1"/>
                </a:solidFill>
              </a:rPr>
              <a:t>Recommended informants provide the names of recommended respondents who are used in the study.</a:t>
            </a:r>
          </a:p>
          <a:p>
            <a:r>
              <a:rPr lang="en-US" sz="8000" b="1" dirty="0">
                <a:solidFill>
                  <a:schemeClr val="tx1"/>
                </a:solidFill>
              </a:rPr>
              <a:t>Excellent way to identify hard-to-reach participants.</a:t>
            </a:r>
          </a:p>
          <a:p>
            <a:r>
              <a:rPr lang="en-US" sz="8000" b="1" dirty="0">
                <a:solidFill>
                  <a:schemeClr val="tx1"/>
                </a:solidFill>
              </a:rPr>
              <a:t>A method of gathering information to access specific groups of people.</a:t>
            </a:r>
            <a:r>
              <a:rPr lang="en-US" sz="7200" dirty="0">
                <a:solidFill>
                  <a:schemeClr val="tx1"/>
                </a:solidFill>
              </a:rPr>
              <a:t/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/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/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5600" dirty="0">
                <a:solidFill>
                  <a:schemeClr val="tx1"/>
                </a:solidFill>
              </a:rPr>
              <a:t>Example:  </a:t>
            </a:r>
            <a:r>
              <a:rPr lang="en-US" sz="5600" dirty="0" err="1">
                <a:solidFill>
                  <a:schemeClr val="tx1"/>
                </a:solidFill>
              </a:rPr>
              <a:t>Duisebayeva</a:t>
            </a:r>
            <a:r>
              <a:rPr lang="en-US" sz="5600" dirty="0">
                <a:solidFill>
                  <a:schemeClr val="tx1"/>
                </a:solidFill>
              </a:rPr>
              <a:t>, G. 2020. The Voice of Nurses: a Qualitative  Study of the History of Nursing in  Kazakhstan during 1960–1990. Source: www. theseus.fi 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0BE98A-BDE6-4CB0-9C01-41ECA550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74" y="2218267"/>
            <a:ext cx="4868108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63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3F2D03-609F-49FC-847E-BE741BF9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824838"/>
            <a:ext cx="11277600" cy="808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tx1"/>
                </a:solidFill>
              </a:rPr>
              <a:t>Some </a:t>
            </a:r>
            <a:r>
              <a:rPr lang="fi-FI" sz="3600" b="1" dirty="0" err="1">
                <a:solidFill>
                  <a:schemeClr val="tx1"/>
                </a:solidFill>
              </a:rPr>
              <a:t>qualitative</a:t>
            </a:r>
            <a:r>
              <a:rPr lang="fi-FI" sz="3600" b="1" dirty="0">
                <a:solidFill>
                  <a:schemeClr val="tx1"/>
                </a:solidFill>
              </a:rPr>
              <a:t> </a:t>
            </a:r>
            <a:r>
              <a:rPr lang="fi-FI" sz="3600" b="1" dirty="0" err="1">
                <a:solidFill>
                  <a:schemeClr val="tx1"/>
                </a:solidFill>
              </a:rPr>
              <a:t>study</a:t>
            </a:r>
            <a:r>
              <a:rPr lang="fi-FI" sz="3600" b="1" dirty="0">
                <a:solidFill>
                  <a:schemeClr val="tx1"/>
                </a:solidFill>
              </a:rPr>
              <a:t> </a:t>
            </a:r>
            <a:r>
              <a:rPr lang="fi-FI" sz="3600" b="1" dirty="0" err="1">
                <a:solidFill>
                  <a:schemeClr val="tx1"/>
                </a:solidFill>
              </a:rPr>
              <a:t>approaches</a:t>
            </a:r>
            <a:endParaRPr lang="fi-FI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9C53750-8212-4B69-B0D5-C8F003313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650565"/>
              </p:ext>
            </p:extLst>
          </p:nvPr>
        </p:nvGraphicFramePr>
        <p:xfrm>
          <a:off x="-606283" y="1945702"/>
          <a:ext cx="112776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B22157BD-1FCD-41B3-B065-69CAB7153684}"/>
              </a:ext>
            </a:extLst>
          </p:cNvPr>
          <p:cNvSpPr/>
          <p:nvPr/>
        </p:nvSpPr>
        <p:spPr>
          <a:xfrm>
            <a:off x="9180414" y="1913766"/>
            <a:ext cx="724237" cy="4119396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9EB0C1-F994-4E4C-960B-635024C9E99B}"/>
              </a:ext>
            </a:extLst>
          </p:cNvPr>
          <p:cNvSpPr txBox="1"/>
          <p:nvPr/>
        </p:nvSpPr>
        <p:spPr>
          <a:xfrm>
            <a:off x="10108077" y="3387334"/>
            <a:ext cx="1893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sampling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techniques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0571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A650B-E3DE-472C-A608-54D8F01EBF79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fi-FI" b="1" dirty="0" err="1">
                <a:solidFill>
                  <a:schemeClr val="tx1"/>
                </a:solidFill>
              </a:rPr>
              <a:t>Saturation</a:t>
            </a:r>
            <a:r>
              <a:rPr lang="fi-FI" b="1" dirty="0">
                <a:solidFill>
                  <a:schemeClr val="tx1"/>
                </a:solidFill>
              </a:rPr>
              <a:t> in </a:t>
            </a:r>
            <a:r>
              <a:rPr lang="fi-FI" b="1" dirty="0" err="1">
                <a:solidFill>
                  <a:schemeClr val="tx1"/>
                </a:solidFill>
              </a:rPr>
              <a:t>qualitative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err="1">
                <a:solidFill>
                  <a:schemeClr val="tx1"/>
                </a:solidFill>
              </a:rPr>
              <a:t>research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94386A-DA0E-418E-9F2A-ED947EB67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the point in coding when you find that no new codes occur in the data.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For example, </a:t>
            </a:r>
            <a:r>
              <a:rPr lang="en-US" dirty="0">
                <a:solidFill>
                  <a:schemeClr val="tx1"/>
                </a:solidFill>
              </a:rPr>
              <a:t>in interviews, when the researcher begins to hear the same comments again and again, data saturation is being reached… It is then time to stop collecting information and to start </a:t>
            </a:r>
            <a:r>
              <a:rPr lang="en-US" dirty="0" err="1">
                <a:solidFill>
                  <a:schemeClr val="tx1"/>
                </a:solidFill>
              </a:rPr>
              <a:t>analysing</a:t>
            </a:r>
            <a:r>
              <a:rPr lang="en-US" dirty="0">
                <a:solidFill>
                  <a:schemeClr val="tx1"/>
                </a:solidFill>
              </a:rPr>
              <a:t> what has been collected.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For example, </a:t>
            </a:r>
            <a:r>
              <a:rPr lang="en-US" dirty="0">
                <a:solidFill>
                  <a:schemeClr val="tx1"/>
                </a:solidFill>
              </a:rPr>
              <a:t>when the researcher is </a:t>
            </a:r>
            <a:r>
              <a:rPr lang="en-US" dirty="0" err="1">
                <a:solidFill>
                  <a:schemeClr val="tx1"/>
                </a:solidFill>
              </a:rPr>
              <a:t>analysing</a:t>
            </a:r>
            <a:r>
              <a:rPr lang="en-US" dirty="0">
                <a:solidFill>
                  <a:schemeClr val="tx1"/>
                </a:solidFill>
              </a:rPr>
              <a:t> the data (while she/he still is collecting it) finds out same codes and categories emerge from the data – it is time to stop collecting any more new data. </a:t>
            </a:r>
          </a:p>
          <a:p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8942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9B7B3-FD9D-400B-B81C-0F801C8F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200" b="1" dirty="0" err="1">
                <a:solidFill>
                  <a:schemeClr val="tx1"/>
                </a:solidFill>
              </a:rPr>
              <a:t>Table</a:t>
            </a:r>
            <a:r>
              <a:rPr lang="fi-FI" sz="3200" b="1" dirty="0">
                <a:solidFill>
                  <a:schemeClr val="tx1"/>
                </a:solidFill>
              </a:rPr>
              <a:t> </a:t>
            </a:r>
            <a:r>
              <a:rPr lang="fi-FI" sz="3200" b="1" dirty="0" err="1">
                <a:solidFill>
                  <a:schemeClr val="tx1"/>
                </a:solidFill>
              </a:rPr>
              <a:t>from</a:t>
            </a:r>
            <a:r>
              <a:rPr lang="fi-FI" sz="3200" b="1" dirty="0">
                <a:solidFill>
                  <a:schemeClr val="tx1"/>
                </a:solidFill>
              </a:rPr>
              <a:t> </a:t>
            </a:r>
            <a:r>
              <a:rPr lang="fi-FI" sz="3200" b="1" dirty="0" err="1">
                <a:solidFill>
                  <a:schemeClr val="tx1"/>
                </a:solidFill>
              </a:rPr>
              <a:t>the</a:t>
            </a:r>
            <a:r>
              <a:rPr lang="fi-FI" sz="3200" b="1" dirty="0">
                <a:solidFill>
                  <a:schemeClr val="tx1"/>
                </a:solidFill>
              </a:rPr>
              <a:t> </a:t>
            </a:r>
            <a:r>
              <a:rPr lang="fi-FI" sz="3200" b="1" dirty="0" err="1">
                <a:solidFill>
                  <a:schemeClr val="tx1"/>
                </a:solidFill>
              </a:rPr>
              <a:t>article</a:t>
            </a:r>
            <a:r>
              <a:rPr lang="fi-FI" sz="3200" b="1" dirty="0">
                <a:solidFill>
                  <a:schemeClr val="tx1"/>
                </a:solidFill>
              </a:rPr>
              <a:t> of </a:t>
            </a:r>
            <a:r>
              <a:rPr lang="fi-FI" sz="3200" b="1" dirty="0" err="1">
                <a:solidFill>
                  <a:schemeClr val="tx1"/>
                </a:solidFill>
              </a:rPr>
              <a:t>Saunders</a:t>
            </a:r>
            <a:r>
              <a:rPr lang="fi-FI" sz="3200" b="1" dirty="0">
                <a:solidFill>
                  <a:schemeClr val="tx1"/>
                </a:solidFill>
              </a:rPr>
              <a:t> et al.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619A33-9E37-42C6-BCF8-0B1437694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88" y="2005645"/>
            <a:ext cx="97440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6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ED46E-A76B-411B-ACDE-4CAF7928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281" y="692198"/>
            <a:ext cx="11170508" cy="808963"/>
          </a:xfrm>
        </p:spPr>
        <p:txBody>
          <a:bodyPr/>
          <a:lstStyle/>
          <a:p>
            <a:r>
              <a:rPr lang="fi-FI" sz="4800" b="1" dirty="0">
                <a:solidFill>
                  <a:schemeClr val="tx1"/>
                </a:solidFill>
                <a:latin typeface="+mn-lt"/>
              </a:rPr>
              <a:t>Content: </a:t>
            </a:r>
            <a:r>
              <a:rPr lang="fi-FI" sz="4800" b="1" dirty="0" err="1">
                <a:solidFill>
                  <a:schemeClr val="tx1"/>
                </a:solidFill>
                <a:latin typeface="+mn-lt"/>
              </a:rPr>
              <a:t>Sampling</a:t>
            </a:r>
            <a:r>
              <a:rPr lang="fi-FI" sz="4800" b="1" dirty="0">
                <a:solidFill>
                  <a:schemeClr val="tx1"/>
                </a:solidFill>
                <a:latin typeface="+mn-lt"/>
              </a:rPr>
              <a:t> in </a:t>
            </a:r>
            <a:r>
              <a:rPr lang="fi-FI" sz="4800" b="1" dirty="0" err="1">
                <a:solidFill>
                  <a:schemeClr val="tx1"/>
                </a:solidFill>
                <a:latin typeface="+mn-lt"/>
              </a:rPr>
              <a:t>qualitative</a:t>
            </a:r>
            <a:r>
              <a:rPr lang="fi-FI" sz="4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4800" b="1" dirty="0" err="1">
                <a:solidFill>
                  <a:schemeClr val="tx1"/>
                </a:solidFill>
                <a:latin typeface="+mn-lt"/>
              </a:rPr>
              <a:t>research</a:t>
            </a:r>
            <a:endParaRPr lang="fi-FI" dirty="0"/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xmlns="" id="{E2179123-931D-4960-ACE2-D82519942D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902017"/>
              </p:ext>
            </p:extLst>
          </p:nvPr>
        </p:nvGraphicFramePr>
        <p:xfrm>
          <a:off x="-120502" y="1581781"/>
          <a:ext cx="11614298" cy="482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303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B4B5E-DF77-4E7D-9225-FC62B97E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err="1">
                <a:solidFill>
                  <a:schemeClr val="tx1"/>
                </a:solidFill>
              </a:rPr>
              <a:t>Saturation</a:t>
            </a:r>
            <a:r>
              <a:rPr lang="fi-FI" b="1" dirty="0">
                <a:solidFill>
                  <a:schemeClr val="tx1"/>
                </a:solidFill>
              </a:rPr>
              <a:t> in </a:t>
            </a:r>
            <a:r>
              <a:rPr lang="fi-FI" b="1" dirty="0" err="1">
                <a:solidFill>
                  <a:schemeClr val="tx1"/>
                </a:solidFill>
              </a:rPr>
              <a:t>qualitative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err="1">
                <a:solidFill>
                  <a:schemeClr val="tx1"/>
                </a:solidFill>
              </a:rPr>
              <a:t>research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br>
              <a:rPr lang="fi-FI" b="1" dirty="0">
                <a:solidFill>
                  <a:schemeClr val="tx1"/>
                </a:solidFill>
              </a:rPr>
            </a:br>
            <a:r>
              <a:rPr lang="fi-FI" sz="1600" b="1" dirty="0">
                <a:solidFill>
                  <a:schemeClr val="tx1"/>
                </a:solidFill>
              </a:rPr>
              <a:t>(</a:t>
            </a:r>
            <a:r>
              <a:rPr lang="fi-FI" sz="1600" b="1" dirty="0" err="1">
                <a:solidFill>
                  <a:schemeClr val="tx1"/>
                </a:solidFill>
              </a:rPr>
              <a:t>adapted</a:t>
            </a:r>
            <a:r>
              <a:rPr lang="fi-FI" sz="1600" b="1" dirty="0">
                <a:solidFill>
                  <a:schemeClr val="tx1"/>
                </a:solidFill>
              </a:rPr>
              <a:t> </a:t>
            </a:r>
            <a:r>
              <a:rPr lang="fi-FI" sz="1600" b="1" dirty="0" err="1">
                <a:solidFill>
                  <a:schemeClr val="tx1"/>
                </a:solidFill>
              </a:rPr>
              <a:t>from</a:t>
            </a:r>
            <a:r>
              <a:rPr lang="fi-FI" sz="1600" b="1" dirty="0">
                <a:solidFill>
                  <a:schemeClr val="tx1"/>
                </a:solidFill>
              </a:rPr>
              <a:t> </a:t>
            </a:r>
            <a:r>
              <a:rPr lang="fi-FI" sz="1600" b="1" u="none" strike="noStrike" baseline="0" dirty="0" err="1">
                <a:solidFill>
                  <a:schemeClr val="tx1"/>
                </a:solidFill>
              </a:rPr>
              <a:t>Hennink</a:t>
            </a:r>
            <a:r>
              <a:rPr lang="fi-FI" sz="1600" b="1" dirty="0">
                <a:solidFill>
                  <a:schemeClr val="tx1"/>
                </a:solidFill>
              </a:rPr>
              <a:t> </a:t>
            </a:r>
            <a:r>
              <a:rPr lang="fi-FI" sz="1600" b="1" u="none" strike="noStrike" baseline="0" dirty="0">
                <a:solidFill>
                  <a:schemeClr val="tx1"/>
                </a:solidFill>
              </a:rPr>
              <a:t>&amp; </a:t>
            </a:r>
            <a:r>
              <a:rPr lang="fi-FI" sz="1600" b="1" u="none" strike="noStrike" baseline="0" dirty="0" err="1">
                <a:solidFill>
                  <a:schemeClr val="tx1"/>
                </a:solidFill>
              </a:rPr>
              <a:t>Kaiser</a:t>
            </a:r>
            <a:r>
              <a:rPr lang="fi-FI" sz="1600" b="1" u="none" strike="noStrike" baseline="0" dirty="0">
                <a:solidFill>
                  <a:schemeClr val="tx1"/>
                </a:solidFill>
              </a:rPr>
              <a:t> 2019)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B9698F-7686-4A02-B246-1B0EE2C07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Saturation</a:t>
            </a:r>
            <a:r>
              <a:rPr lang="en-US" dirty="0">
                <a:solidFill>
                  <a:schemeClr val="tx1"/>
                </a:solidFill>
              </a:rPr>
              <a:t> is used to determine when there is adequate data from a study to develop a robust and valid understanding of the study phenomenon.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Saturation</a:t>
            </a:r>
            <a:r>
              <a:rPr lang="en-US" dirty="0">
                <a:solidFill>
                  <a:schemeClr val="tx1"/>
                </a:solidFill>
              </a:rPr>
              <a:t> is applied to nonprobability samples.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Saturation</a:t>
            </a:r>
            <a:r>
              <a:rPr lang="en-US" dirty="0">
                <a:solidFill>
                  <a:schemeClr val="tx1"/>
                </a:solidFill>
              </a:rPr>
              <a:t> provides an indication of data validity.</a:t>
            </a:r>
          </a:p>
          <a:p>
            <a:r>
              <a:rPr lang="en-US" b="1" dirty="0">
                <a:solidFill>
                  <a:schemeClr val="tx1"/>
                </a:solidFill>
              </a:rPr>
              <a:t>Saturation</a:t>
            </a:r>
            <a:r>
              <a:rPr lang="en-US" dirty="0">
                <a:solidFill>
                  <a:schemeClr val="tx1"/>
                </a:solidFill>
              </a:rPr>
              <a:t> often included in criteria to assess the quality of qualitative research.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Saturation </a:t>
            </a:r>
            <a:r>
              <a:rPr lang="en-US" dirty="0">
                <a:solidFill>
                  <a:schemeClr val="tx1"/>
                </a:solidFill>
              </a:rPr>
              <a:t>has its origins in the grounded theory approach to qualitative research, where it is used to determine data adequacy for theory development.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Saturation</a:t>
            </a:r>
            <a:r>
              <a:rPr lang="en-US" dirty="0">
                <a:solidFill>
                  <a:schemeClr val="tx1"/>
                </a:solidFill>
              </a:rPr>
              <a:t> is used to justify sample sizes for qualitative studies (usually in grounded theory approach).</a:t>
            </a:r>
          </a:p>
          <a:p>
            <a:r>
              <a:rPr lang="en-US" b="1" dirty="0">
                <a:solidFill>
                  <a:schemeClr val="tx1"/>
                </a:solidFill>
              </a:rPr>
              <a:t>Saturation </a:t>
            </a:r>
            <a:r>
              <a:rPr lang="en-US" dirty="0">
                <a:solidFill>
                  <a:schemeClr val="tx1"/>
                </a:solidFill>
              </a:rPr>
              <a:t>has attained widespread acceptance as a methodological principle in qualitative research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00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1EF391BD-D4E4-47AE-8AB7-AF39A9D8C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421911"/>
              </p:ext>
            </p:extLst>
          </p:nvPr>
        </p:nvGraphicFramePr>
        <p:xfrm>
          <a:off x="1059872" y="271822"/>
          <a:ext cx="10263801" cy="592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05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0DDDB-D0FB-420E-BC33-3AEFB1E0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5797"/>
            <a:ext cx="11277600" cy="808963"/>
          </a:xfrm>
        </p:spPr>
        <p:txBody>
          <a:bodyPr>
            <a:normAutofit fontScale="90000"/>
          </a:bodyPr>
          <a:lstStyle/>
          <a:p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b="1" dirty="0">
                <a:solidFill>
                  <a:schemeClr val="tx1"/>
                </a:solidFill>
                <a:latin typeface="+mn-lt"/>
              </a:rPr>
              <a:t>SRQR </a:t>
            </a:r>
            <a:r>
              <a:rPr lang="fi-FI" b="1" dirty="0" err="1">
                <a:solidFill>
                  <a:schemeClr val="tx1"/>
                </a:solidFill>
                <a:latin typeface="+mn-lt"/>
              </a:rPr>
              <a:t>guideline</a:t>
            </a:r>
            <a:r>
              <a:rPr lang="fi-FI" b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fi-FI" b="1" dirty="0" err="1">
                <a:solidFill>
                  <a:schemeClr val="tx1"/>
                </a:solidFill>
                <a:latin typeface="+mn-lt"/>
              </a:rPr>
              <a:t>O’Brien</a:t>
            </a:r>
            <a:r>
              <a:rPr lang="fi-FI" b="1" dirty="0">
                <a:solidFill>
                  <a:schemeClr val="tx1"/>
                </a:solidFill>
                <a:latin typeface="+mn-lt"/>
              </a:rPr>
              <a:t> et al. 2014)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4A24222F-1536-491E-8DA8-13A9B752C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851" y="2406876"/>
            <a:ext cx="11277600" cy="2412400"/>
          </a:xfr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8B9FDAB-52D2-45C8-A04F-B8F5F5D6C4ED}"/>
              </a:ext>
            </a:extLst>
          </p:cNvPr>
          <p:cNvSpPr/>
          <p:nvPr/>
        </p:nvSpPr>
        <p:spPr>
          <a:xfrm>
            <a:off x="860751" y="2488019"/>
            <a:ext cx="2956337" cy="691116"/>
          </a:xfrm>
          <a:custGeom>
            <a:avLst/>
            <a:gdLst>
              <a:gd name="connsiteX0" fmla="*/ 1659165 w 2956337"/>
              <a:gd name="connsiteY0" fmla="*/ 74428 h 691116"/>
              <a:gd name="connsiteX1" fmla="*/ 861723 w 2956337"/>
              <a:gd name="connsiteY1" fmla="*/ 95693 h 691116"/>
              <a:gd name="connsiteX2" fmla="*/ 712868 w 2956337"/>
              <a:gd name="connsiteY2" fmla="*/ 116958 h 691116"/>
              <a:gd name="connsiteX3" fmla="*/ 627807 w 2956337"/>
              <a:gd name="connsiteY3" fmla="*/ 127590 h 691116"/>
              <a:gd name="connsiteX4" fmla="*/ 372626 w 2956337"/>
              <a:gd name="connsiteY4" fmla="*/ 95693 h 691116"/>
              <a:gd name="connsiteX5" fmla="*/ 64282 w 2956337"/>
              <a:gd name="connsiteY5" fmla="*/ 42530 h 691116"/>
              <a:gd name="connsiteX6" fmla="*/ 21751 w 2956337"/>
              <a:gd name="connsiteY6" fmla="*/ 63795 h 691116"/>
              <a:gd name="connsiteX7" fmla="*/ 43016 w 2956337"/>
              <a:gd name="connsiteY7" fmla="*/ 191386 h 691116"/>
              <a:gd name="connsiteX8" fmla="*/ 85547 w 2956337"/>
              <a:gd name="connsiteY8" fmla="*/ 297711 h 691116"/>
              <a:gd name="connsiteX9" fmla="*/ 128077 w 2956337"/>
              <a:gd name="connsiteY9" fmla="*/ 318976 h 691116"/>
              <a:gd name="connsiteX10" fmla="*/ 170607 w 2956337"/>
              <a:gd name="connsiteY10" fmla="*/ 350874 h 691116"/>
              <a:gd name="connsiteX11" fmla="*/ 223770 w 2956337"/>
              <a:gd name="connsiteY11" fmla="*/ 414669 h 691116"/>
              <a:gd name="connsiteX12" fmla="*/ 287565 w 2956337"/>
              <a:gd name="connsiteY12" fmla="*/ 467832 h 691116"/>
              <a:gd name="connsiteX13" fmla="*/ 383258 w 2956337"/>
              <a:gd name="connsiteY13" fmla="*/ 574158 h 691116"/>
              <a:gd name="connsiteX14" fmla="*/ 415156 w 2956337"/>
              <a:gd name="connsiteY14" fmla="*/ 584790 h 691116"/>
              <a:gd name="connsiteX15" fmla="*/ 680970 w 2956337"/>
              <a:gd name="connsiteY15" fmla="*/ 606055 h 691116"/>
              <a:gd name="connsiteX16" fmla="*/ 840458 w 2956337"/>
              <a:gd name="connsiteY16" fmla="*/ 648586 h 691116"/>
              <a:gd name="connsiteX17" fmla="*/ 989314 w 2956337"/>
              <a:gd name="connsiteY17" fmla="*/ 669851 h 691116"/>
              <a:gd name="connsiteX18" fmla="*/ 1318923 w 2956337"/>
              <a:gd name="connsiteY18" fmla="*/ 680483 h 691116"/>
              <a:gd name="connsiteX19" fmla="*/ 1606002 w 2956337"/>
              <a:gd name="connsiteY19" fmla="*/ 691116 h 691116"/>
              <a:gd name="connsiteX20" fmla="*/ 1786756 w 2956337"/>
              <a:gd name="connsiteY20" fmla="*/ 669851 h 691116"/>
              <a:gd name="connsiteX21" fmla="*/ 1903714 w 2956337"/>
              <a:gd name="connsiteY21" fmla="*/ 637953 h 691116"/>
              <a:gd name="connsiteX22" fmla="*/ 2073835 w 2956337"/>
              <a:gd name="connsiteY22" fmla="*/ 616688 h 691116"/>
              <a:gd name="connsiteX23" fmla="*/ 2382179 w 2956337"/>
              <a:gd name="connsiteY23" fmla="*/ 584790 h 691116"/>
              <a:gd name="connsiteX24" fmla="*/ 2616096 w 2956337"/>
              <a:gd name="connsiteY24" fmla="*/ 552893 h 691116"/>
              <a:gd name="connsiteX25" fmla="*/ 2935072 w 2956337"/>
              <a:gd name="connsiteY25" fmla="*/ 542260 h 691116"/>
              <a:gd name="connsiteX26" fmla="*/ 2956337 w 2956337"/>
              <a:gd name="connsiteY26" fmla="*/ 478465 h 691116"/>
              <a:gd name="connsiteX27" fmla="*/ 2945705 w 2956337"/>
              <a:gd name="connsiteY27" fmla="*/ 435934 h 691116"/>
              <a:gd name="connsiteX28" fmla="*/ 2913807 w 2956337"/>
              <a:gd name="connsiteY28" fmla="*/ 414669 h 691116"/>
              <a:gd name="connsiteX29" fmla="*/ 2850012 w 2956337"/>
              <a:gd name="connsiteY29" fmla="*/ 340241 h 691116"/>
              <a:gd name="connsiteX30" fmla="*/ 2775584 w 2956337"/>
              <a:gd name="connsiteY30" fmla="*/ 276446 h 691116"/>
              <a:gd name="connsiteX31" fmla="*/ 2733054 w 2956337"/>
              <a:gd name="connsiteY31" fmla="*/ 223283 h 691116"/>
              <a:gd name="connsiteX32" fmla="*/ 2584198 w 2956337"/>
              <a:gd name="connsiteY32" fmla="*/ 159488 h 691116"/>
              <a:gd name="connsiteX33" fmla="*/ 2414077 w 2956337"/>
              <a:gd name="connsiteY33" fmla="*/ 95693 h 691116"/>
              <a:gd name="connsiteX34" fmla="*/ 1478412 w 2956337"/>
              <a:gd name="connsiteY34" fmla="*/ 95693 h 691116"/>
              <a:gd name="connsiteX35" fmla="*/ 1287026 w 2956337"/>
              <a:gd name="connsiteY35" fmla="*/ 0 h 6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56337" h="691116">
                <a:moveTo>
                  <a:pt x="1659165" y="74428"/>
                </a:moveTo>
                <a:lnTo>
                  <a:pt x="861723" y="95693"/>
                </a:lnTo>
                <a:cubicBezTo>
                  <a:pt x="811651" y="97943"/>
                  <a:pt x="762530" y="110186"/>
                  <a:pt x="712868" y="116958"/>
                </a:cubicBezTo>
                <a:cubicBezTo>
                  <a:pt x="684556" y="120819"/>
                  <a:pt x="656161" y="124046"/>
                  <a:pt x="627807" y="127590"/>
                </a:cubicBezTo>
                <a:cubicBezTo>
                  <a:pt x="542747" y="116958"/>
                  <a:pt x="457388" y="108487"/>
                  <a:pt x="372626" y="95693"/>
                </a:cubicBezTo>
                <a:cubicBezTo>
                  <a:pt x="269496" y="80126"/>
                  <a:pt x="64282" y="42530"/>
                  <a:pt x="64282" y="42530"/>
                </a:cubicBezTo>
                <a:cubicBezTo>
                  <a:pt x="50105" y="49618"/>
                  <a:pt x="33928" y="53648"/>
                  <a:pt x="21751" y="63795"/>
                </a:cubicBezTo>
                <a:cubicBezTo>
                  <a:pt x="-27661" y="104971"/>
                  <a:pt x="19292" y="138006"/>
                  <a:pt x="43016" y="191386"/>
                </a:cubicBezTo>
                <a:cubicBezTo>
                  <a:pt x="51698" y="234793"/>
                  <a:pt x="51218" y="263382"/>
                  <a:pt x="85547" y="297711"/>
                </a:cubicBezTo>
                <a:cubicBezTo>
                  <a:pt x="96755" y="308919"/>
                  <a:pt x="114636" y="310575"/>
                  <a:pt x="128077" y="318976"/>
                </a:cubicBezTo>
                <a:cubicBezTo>
                  <a:pt x="143104" y="328368"/>
                  <a:pt x="158076" y="338343"/>
                  <a:pt x="170607" y="350874"/>
                </a:cubicBezTo>
                <a:cubicBezTo>
                  <a:pt x="190180" y="370447"/>
                  <a:pt x="204197" y="395096"/>
                  <a:pt x="223770" y="414669"/>
                </a:cubicBezTo>
                <a:cubicBezTo>
                  <a:pt x="243343" y="434242"/>
                  <a:pt x="267992" y="448259"/>
                  <a:pt x="287565" y="467832"/>
                </a:cubicBezTo>
                <a:cubicBezTo>
                  <a:pt x="341257" y="521524"/>
                  <a:pt x="319012" y="525974"/>
                  <a:pt x="383258" y="574158"/>
                </a:cubicBezTo>
                <a:cubicBezTo>
                  <a:pt x="392224" y="580883"/>
                  <a:pt x="404166" y="582592"/>
                  <a:pt x="415156" y="584790"/>
                </a:cubicBezTo>
                <a:cubicBezTo>
                  <a:pt x="498377" y="601434"/>
                  <a:pt x="603405" y="601746"/>
                  <a:pt x="680970" y="606055"/>
                </a:cubicBezTo>
                <a:cubicBezTo>
                  <a:pt x="739976" y="625724"/>
                  <a:pt x="758638" y="632851"/>
                  <a:pt x="840458" y="648586"/>
                </a:cubicBezTo>
                <a:cubicBezTo>
                  <a:pt x="889679" y="658052"/>
                  <a:pt x="939303" y="666517"/>
                  <a:pt x="989314" y="669851"/>
                </a:cubicBezTo>
                <a:cubicBezTo>
                  <a:pt x="1098997" y="677163"/>
                  <a:pt x="1209061" y="676695"/>
                  <a:pt x="1318923" y="680483"/>
                </a:cubicBezTo>
                <a:lnTo>
                  <a:pt x="1606002" y="691116"/>
                </a:lnTo>
                <a:cubicBezTo>
                  <a:pt x="1770784" y="663651"/>
                  <a:pt x="1535072" y="701311"/>
                  <a:pt x="1786756" y="669851"/>
                </a:cubicBezTo>
                <a:cubicBezTo>
                  <a:pt x="1936717" y="651106"/>
                  <a:pt x="1729975" y="669542"/>
                  <a:pt x="1903714" y="637953"/>
                </a:cubicBezTo>
                <a:cubicBezTo>
                  <a:pt x="1959941" y="627730"/>
                  <a:pt x="2017304" y="625063"/>
                  <a:pt x="2073835" y="616688"/>
                </a:cubicBezTo>
                <a:cubicBezTo>
                  <a:pt x="2319048" y="580360"/>
                  <a:pt x="2045788" y="603479"/>
                  <a:pt x="2382179" y="584790"/>
                </a:cubicBezTo>
                <a:cubicBezTo>
                  <a:pt x="2460151" y="574158"/>
                  <a:pt x="2537634" y="558929"/>
                  <a:pt x="2616096" y="552893"/>
                </a:cubicBezTo>
                <a:cubicBezTo>
                  <a:pt x="2722167" y="544734"/>
                  <a:pt x="2831145" y="564994"/>
                  <a:pt x="2935072" y="542260"/>
                </a:cubicBezTo>
                <a:cubicBezTo>
                  <a:pt x="2956969" y="537470"/>
                  <a:pt x="2949249" y="499730"/>
                  <a:pt x="2956337" y="478465"/>
                </a:cubicBezTo>
                <a:cubicBezTo>
                  <a:pt x="2952793" y="464288"/>
                  <a:pt x="2953811" y="448093"/>
                  <a:pt x="2945705" y="435934"/>
                </a:cubicBezTo>
                <a:cubicBezTo>
                  <a:pt x="2938617" y="425301"/>
                  <a:pt x="2922843" y="423705"/>
                  <a:pt x="2913807" y="414669"/>
                </a:cubicBezTo>
                <a:cubicBezTo>
                  <a:pt x="2890702" y="391564"/>
                  <a:pt x="2873117" y="363346"/>
                  <a:pt x="2850012" y="340241"/>
                </a:cubicBezTo>
                <a:cubicBezTo>
                  <a:pt x="2826907" y="317136"/>
                  <a:pt x="2798689" y="299551"/>
                  <a:pt x="2775584" y="276446"/>
                </a:cubicBezTo>
                <a:cubicBezTo>
                  <a:pt x="2759537" y="260399"/>
                  <a:pt x="2750016" y="238360"/>
                  <a:pt x="2733054" y="223283"/>
                </a:cubicBezTo>
                <a:cubicBezTo>
                  <a:pt x="2692070" y="186853"/>
                  <a:pt x="2632772" y="177151"/>
                  <a:pt x="2584198" y="159488"/>
                </a:cubicBezTo>
                <a:cubicBezTo>
                  <a:pt x="2332662" y="68020"/>
                  <a:pt x="2516158" y="129718"/>
                  <a:pt x="2414077" y="95693"/>
                </a:cubicBezTo>
                <a:cubicBezTo>
                  <a:pt x="2135865" y="109603"/>
                  <a:pt x="1772474" y="161040"/>
                  <a:pt x="1478412" y="95693"/>
                </a:cubicBezTo>
                <a:cubicBezTo>
                  <a:pt x="1310382" y="58353"/>
                  <a:pt x="1324358" y="74668"/>
                  <a:pt x="1287026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253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DAE022-A705-425F-9B72-0116B238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8" y="822783"/>
            <a:ext cx="11277600" cy="80896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Journal of Advanced Nursing (JAN) author guidelines for qualitative research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A0FE93-1ACA-494E-A5B1-75F8103D7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571" y="1753126"/>
            <a:ext cx="7307512" cy="4695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040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xmlns="" id="{F629D572-DB22-4250-B47A-A725737D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63" y="145082"/>
            <a:ext cx="7487566" cy="3238605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7304468A-8270-4B1B-B690-A254DDCE8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274" y="3383687"/>
            <a:ext cx="8675971" cy="3210108"/>
          </a:xfrm>
          <a:prstGeom prst="rect">
            <a:avLst/>
          </a:prstGeom>
          <a:noFill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C2B66B63-7768-4967-9272-24F02CE4D5A1}"/>
              </a:ext>
            </a:extLst>
          </p:cNvPr>
          <p:cNvCxnSpPr>
            <a:cxnSpLocks/>
          </p:cNvCxnSpPr>
          <p:nvPr/>
        </p:nvCxnSpPr>
        <p:spPr>
          <a:xfrm flipH="1">
            <a:off x="8665698" y="2083852"/>
            <a:ext cx="329446" cy="5777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1840243-8280-4057-A8B8-20EFEDE5F003}"/>
              </a:ext>
            </a:extLst>
          </p:cNvPr>
          <p:cNvCxnSpPr>
            <a:cxnSpLocks/>
          </p:cNvCxnSpPr>
          <p:nvPr/>
        </p:nvCxnSpPr>
        <p:spPr>
          <a:xfrm flipH="1" flipV="1">
            <a:off x="7746555" y="3036759"/>
            <a:ext cx="376719" cy="5804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92FF571-0C1B-4C43-90A3-E4DC13925E21}"/>
              </a:ext>
            </a:extLst>
          </p:cNvPr>
          <p:cNvCxnSpPr>
            <a:cxnSpLocks/>
          </p:cNvCxnSpPr>
          <p:nvPr/>
        </p:nvCxnSpPr>
        <p:spPr>
          <a:xfrm>
            <a:off x="1424763" y="4725926"/>
            <a:ext cx="5046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F2D6FB0-7A7C-4014-A965-009AE4C6B6F0}"/>
              </a:ext>
            </a:extLst>
          </p:cNvPr>
          <p:cNvSpPr/>
          <p:nvPr/>
        </p:nvSpPr>
        <p:spPr>
          <a:xfrm>
            <a:off x="1639262" y="1775379"/>
            <a:ext cx="3486913" cy="616947"/>
          </a:xfrm>
          <a:custGeom>
            <a:avLst/>
            <a:gdLst>
              <a:gd name="connsiteX0" fmla="*/ 2262887 w 3486913"/>
              <a:gd name="connsiteY0" fmla="*/ 10891 h 659477"/>
              <a:gd name="connsiteX1" fmla="*/ 1401650 w 3486913"/>
              <a:gd name="connsiteY1" fmla="*/ 10891 h 659477"/>
              <a:gd name="connsiteX2" fmla="*/ 1082673 w 3486913"/>
              <a:gd name="connsiteY2" fmla="*/ 53421 h 659477"/>
              <a:gd name="connsiteX3" fmla="*/ 806226 w 3486913"/>
              <a:gd name="connsiteY3" fmla="*/ 74686 h 659477"/>
              <a:gd name="connsiteX4" fmla="*/ 614840 w 3486913"/>
              <a:gd name="connsiteY4" fmla="*/ 106584 h 659477"/>
              <a:gd name="connsiteX5" fmla="*/ 423454 w 3486913"/>
              <a:gd name="connsiteY5" fmla="*/ 117216 h 659477"/>
              <a:gd name="connsiteX6" fmla="*/ 306496 w 3486913"/>
              <a:gd name="connsiteY6" fmla="*/ 149114 h 659477"/>
              <a:gd name="connsiteX7" fmla="*/ 221436 w 3486913"/>
              <a:gd name="connsiteY7" fmla="*/ 159747 h 659477"/>
              <a:gd name="connsiteX8" fmla="*/ 178905 w 3486913"/>
              <a:gd name="connsiteY8" fmla="*/ 181012 h 659477"/>
              <a:gd name="connsiteX9" fmla="*/ 83212 w 3486913"/>
              <a:gd name="connsiteY9" fmla="*/ 202277 h 659477"/>
              <a:gd name="connsiteX10" fmla="*/ 19417 w 3486913"/>
              <a:gd name="connsiteY10" fmla="*/ 234174 h 659477"/>
              <a:gd name="connsiteX11" fmla="*/ 51315 w 3486913"/>
              <a:gd name="connsiteY11" fmla="*/ 351133 h 659477"/>
              <a:gd name="connsiteX12" fmla="*/ 61947 w 3486913"/>
              <a:gd name="connsiteY12" fmla="*/ 383030 h 659477"/>
              <a:gd name="connsiteX13" fmla="*/ 168273 w 3486913"/>
              <a:gd name="connsiteY13" fmla="*/ 499988 h 659477"/>
              <a:gd name="connsiteX14" fmla="*/ 253333 w 3486913"/>
              <a:gd name="connsiteY14" fmla="*/ 542519 h 659477"/>
              <a:gd name="connsiteX15" fmla="*/ 285231 w 3486913"/>
              <a:gd name="connsiteY15" fmla="*/ 595681 h 659477"/>
              <a:gd name="connsiteX16" fmla="*/ 338394 w 3486913"/>
              <a:gd name="connsiteY16" fmla="*/ 616947 h 659477"/>
              <a:gd name="connsiteX17" fmla="*/ 402189 w 3486913"/>
              <a:gd name="connsiteY17" fmla="*/ 627579 h 659477"/>
              <a:gd name="connsiteX18" fmla="*/ 551045 w 3486913"/>
              <a:gd name="connsiteY18" fmla="*/ 659477 h 659477"/>
              <a:gd name="connsiteX19" fmla="*/ 1284691 w 3486913"/>
              <a:gd name="connsiteY19" fmla="*/ 627579 h 659477"/>
              <a:gd name="connsiteX20" fmla="*/ 1412282 w 3486913"/>
              <a:gd name="connsiteY20" fmla="*/ 616947 h 659477"/>
              <a:gd name="connsiteX21" fmla="*/ 2433008 w 3486913"/>
              <a:gd name="connsiteY21" fmla="*/ 627579 h 659477"/>
              <a:gd name="connsiteX22" fmla="*/ 2794515 w 3486913"/>
              <a:gd name="connsiteY22" fmla="*/ 659477 h 659477"/>
              <a:gd name="connsiteX23" fmla="*/ 2996533 w 3486913"/>
              <a:gd name="connsiteY23" fmla="*/ 648844 h 659477"/>
              <a:gd name="connsiteX24" fmla="*/ 3251715 w 3486913"/>
              <a:gd name="connsiteY24" fmla="*/ 616947 h 659477"/>
              <a:gd name="connsiteX25" fmla="*/ 3283612 w 3486913"/>
              <a:gd name="connsiteY25" fmla="*/ 606314 h 659477"/>
              <a:gd name="connsiteX26" fmla="*/ 3389938 w 3486913"/>
              <a:gd name="connsiteY26" fmla="*/ 595681 h 659477"/>
              <a:gd name="connsiteX27" fmla="*/ 3474998 w 3486913"/>
              <a:gd name="connsiteY27" fmla="*/ 510621 h 659477"/>
              <a:gd name="connsiteX28" fmla="*/ 3485631 w 3486913"/>
              <a:gd name="connsiteY28" fmla="*/ 436193 h 659477"/>
              <a:gd name="connsiteX29" fmla="*/ 3443101 w 3486913"/>
              <a:gd name="connsiteY29" fmla="*/ 361765 h 659477"/>
              <a:gd name="connsiteX30" fmla="*/ 3400571 w 3486913"/>
              <a:gd name="connsiteY30" fmla="*/ 297970 h 659477"/>
              <a:gd name="connsiteX31" fmla="*/ 3358040 w 3486913"/>
              <a:gd name="connsiteY31" fmla="*/ 276705 h 659477"/>
              <a:gd name="connsiteX32" fmla="*/ 3315510 w 3486913"/>
              <a:gd name="connsiteY32" fmla="*/ 244807 h 659477"/>
              <a:gd name="connsiteX33" fmla="*/ 3219817 w 3486913"/>
              <a:gd name="connsiteY33" fmla="*/ 181012 h 659477"/>
              <a:gd name="connsiteX34" fmla="*/ 2890208 w 3486913"/>
              <a:gd name="connsiteY34" fmla="*/ 149114 h 659477"/>
              <a:gd name="connsiteX35" fmla="*/ 2358580 w 3486913"/>
              <a:gd name="connsiteY35" fmla="*/ 127849 h 659477"/>
              <a:gd name="connsiteX36" fmla="*/ 2284152 w 3486913"/>
              <a:gd name="connsiteY36" fmla="*/ 117216 h 659477"/>
              <a:gd name="connsiteX37" fmla="*/ 2230989 w 3486913"/>
              <a:gd name="connsiteY37" fmla="*/ 106584 h 659477"/>
              <a:gd name="connsiteX38" fmla="*/ 2060868 w 3486913"/>
              <a:gd name="connsiteY38" fmla="*/ 74686 h 659477"/>
              <a:gd name="connsiteX39" fmla="*/ 2007705 w 3486913"/>
              <a:gd name="connsiteY39" fmla="*/ 32156 h 65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486913" h="659477">
                <a:moveTo>
                  <a:pt x="2262887" y="10891"/>
                </a:moveTo>
                <a:cubicBezTo>
                  <a:pt x="1983264" y="4536"/>
                  <a:pt x="1682402" y="-10061"/>
                  <a:pt x="1401650" y="10891"/>
                </a:cubicBezTo>
                <a:cubicBezTo>
                  <a:pt x="1294681" y="18874"/>
                  <a:pt x="1189151" y="40436"/>
                  <a:pt x="1082673" y="53421"/>
                </a:cubicBezTo>
                <a:cubicBezTo>
                  <a:pt x="978857" y="66081"/>
                  <a:pt x="914667" y="65256"/>
                  <a:pt x="806226" y="74686"/>
                </a:cubicBezTo>
                <a:cubicBezTo>
                  <a:pt x="424651" y="107866"/>
                  <a:pt x="1078887" y="56866"/>
                  <a:pt x="614840" y="106584"/>
                </a:cubicBezTo>
                <a:cubicBezTo>
                  <a:pt x="551310" y="113391"/>
                  <a:pt x="487249" y="113672"/>
                  <a:pt x="423454" y="117216"/>
                </a:cubicBezTo>
                <a:cubicBezTo>
                  <a:pt x="384468" y="127849"/>
                  <a:pt x="346039" y="140789"/>
                  <a:pt x="306496" y="149114"/>
                </a:cubicBezTo>
                <a:cubicBezTo>
                  <a:pt x="278535" y="155001"/>
                  <a:pt x="249157" y="152817"/>
                  <a:pt x="221436" y="159747"/>
                </a:cubicBezTo>
                <a:cubicBezTo>
                  <a:pt x="206059" y="163591"/>
                  <a:pt x="194054" y="176351"/>
                  <a:pt x="178905" y="181012"/>
                </a:cubicBezTo>
                <a:cubicBezTo>
                  <a:pt x="147674" y="190621"/>
                  <a:pt x="115110" y="195189"/>
                  <a:pt x="83212" y="202277"/>
                </a:cubicBezTo>
                <a:cubicBezTo>
                  <a:pt x="61947" y="212909"/>
                  <a:pt x="33051" y="214697"/>
                  <a:pt x="19417" y="234174"/>
                </a:cubicBezTo>
                <a:cubicBezTo>
                  <a:pt x="-24947" y="297552"/>
                  <a:pt x="15782" y="315599"/>
                  <a:pt x="51315" y="351133"/>
                </a:cubicBezTo>
                <a:cubicBezTo>
                  <a:pt x="54859" y="361765"/>
                  <a:pt x="56504" y="373233"/>
                  <a:pt x="61947" y="383030"/>
                </a:cubicBezTo>
                <a:cubicBezTo>
                  <a:pt x="92146" y="437387"/>
                  <a:pt x="114831" y="465632"/>
                  <a:pt x="168273" y="499988"/>
                </a:cubicBezTo>
                <a:cubicBezTo>
                  <a:pt x="194938" y="517130"/>
                  <a:pt x="224980" y="528342"/>
                  <a:pt x="253333" y="542519"/>
                </a:cubicBezTo>
                <a:cubicBezTo>
                  <a:pt x="263966" y="560240"/>
                  <a:pt x="269678" y="582073"/>
                  <a:pt x="285231" y="595681"/>
                </a:cubicBezTo>
                <a:cubicBezTo>
                  <a:pt x="299595" y="608249"/>
                  <a:pt x="319980" y="611925"/>
                  <a:pt x="338394" y="616947"/>
                </a:cubicBezTo>
                <a:cubicBezTo>
                  <a:pt x="359193" y="622619"/>
                  <a:pt x="381049" y="623351"/>
                  <a:pt x="402189" y="627579"/>
                </a:cubicBezTo>
                <a:cubicBezTo>
                  <a:pt x="451949" y="637531"/>
                  <a:pt x="501426" y="648844"/>
                  <a:pt x="551045" y="659477"/>
                </a:cubicBezTo>
                <a:lnTo>
                  <a:pt x="1284691" y="627579"/>
                </a:lnTo>
                <a:cubicBezTo>
                  <a:pt x="1327280" y="624831"/>
                  <a:pt x="1369752" y="620491"/>
                  <a:pt x="1412282" y="616947"/>
                </a:cubicBezTo>
                <a:lnTo>
                  <a:pt x="2433008" y="627579"/>
                </a:lnTo>
                <a:cubicBezTo>
                  <a:pt x="2509794" y="628975"/>
                  <a:pt x="2737329" y="653758"/>
                  <a:pt x="2794515" y="659477"/>
                </a:cubicBezTo>
                <a:cubicBezTo>
                  <a:pt x="2861854" y="655933"/>
                  <a:pt x="2929333" y="654444"/>
                  <a:pt x="2996533" y="648844"/>
                </a:cubicBezTo>
                <a:cubicBezTo>
                  <a:pt x="3083618" y="641587"/>
                  <a:pt x="3166206" y="629162"/>
                  <a:pt x="3251715" y="616947"/>
                </a:cubicBezTo>
                <a:cubicBezTo>
                  <a:pt x="3262347" y="613403"/>
                  <a:pt x="3272535" y="608018"/>
                  <a:pt x="3283612" y="606314"/>
                </a:cubicBezTo>
                <a:cubicBezTo>
                  <a:pt x="3318817" y="600898"/>
                  <a:pt x="3358080" y="611610"/>
                  <a:pt x="3389938" y="595681"/>
                </a:cubicBezTo>
                <a:cubicBezTo>
                  <a:pt x="3425802" y="577749"/>
                  <a:pt x="3474998" y="510621"/>
                  <a:pt x="3474998" y="510621"/>
                </a:cubicBezTo>
                <a:cubicBezTo>
                  <a:pt x="3478542" y="485812"/>
                  <a:pt x="3490882" y="460698"/>
                  <a:pt x="3485631" y="436193"/>
                </a:cubicBezTo>
                <a:cubicBezTo>
                  <a:pt x="3479644" y="408253"/>
                  <a:pt x="3458077" y="386100"/>
                  <a:pt x="3443101" y="361765"/>
                </a:cubicBezTo>
                <a:cubicBezTo>
                  <a:pt x="3429706" y="339999"/>
                  <a:pt x="3418643" y="316042"/>
                  <a:pt x="3400571" y="297970"/>
                </a:cubicBezTo>
                <a:cubicBezTo>
                  <a:pt x="3389363" y="286762"/>
                  <a:pt x="3371481" y="285106"/>
                  <a:pt x="3358040" y="276705"/>
                </a:cubicBezTo>
                <a:cubicBezTo>
                  <a:pt x="3343013" y="267313"/>
                  <a:pt x="3330080" y="254894"/>
                  <a:pt x="3315510" y="244807"/>
                </a:cubicBezTo>
                <a:cubicBezTo>
                  <a:pt x="3283990" y="222986"/>
                  <a:pt x="3255642" y="194659"/>
                  <a:pt x="3219817" y="181012"/>
                </a:cubicBezTo>
                <a:cubicBezTo>
                  <a:pt x="3153214" y="155640"/>
                  <a:pt x="2935876" y="151100"/>
                  <a:pt x="2890208" y="149114"/>
                </a:cubicBezTo>
                <a:lnTo>
                  <a:pt x="2358580" y="127849"/>
                </a:lnTo>
                <a:cubicBezTo>
                  <a:pt x="2333771" y="124305"/>
                  <a:pt x="2308872" y="121336"/>
                  <a:pt x="2284152" y="117216"/>
                </a:cubicBezTo>
                <a:cubicBezTo>
                  <a:pt x="2266326" y="114245"/>
                  <a:pt x="2248769" y="109817"/>
                  <a:pt x="2230989" y="106584"/>
                </a:cubicBezTo>
                <a:cubicBezTo>
                  <a:pt x="2048711" y="73443"/>
                  <a:pt x="2327204" y="127953"/>
                  <a:pt x="2060868" y="74686"/>
                </a:cubicBezTo>
                <a:lnTo>
                  <a:pt x="2007705" y="32156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2216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216A00-585B-450C-9903-274AD4C53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4" y="217170"/>
            <a:ext cx="11748655" cy="61900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xmlns="" id="{C3596FD9-1B79-4C7C-9D05-1509AF08C72F}"/>
              </a:ext>
            </a:extLst>
          </p:cNvPr>
          <p:cNvSpPr/>
          <p:nvPr/>
        </p:nvSpPr>
        <p:spPr>
          <a:xfrm>
            <a:off x="335970" y="1537855"/>
            <a:ext cx="284012" cy="228599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410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3C40E-5AA2-4CFA-B8FC-3002314D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25" y="820791"/>
            <a:ext cx="11277600" cy="808963"/>
          </a:xfrm>
          <a:custGeom>
            <a:avLst/>
            <a:gdLst>
              <a:gd name="connsiteX0" fmla="*/ 0 w 11277600"/>
              <a:gd name="connsiteY0" fmla="*/ 0 h 808963"/>
              <a:gd name="connsiteX1" fmla="*/ 11277600 w 11277600"/>
              <a:gd name="connsiteY1" fmla="*/ 0 h 808963"/>
              <a:gd name="connsiteX2" fmla="*/ 11277600 w 11277600"/>
              <a:gd name="connsiteY2" fmla="*/ 808963 h 808963"/>
              <a:gd name="connsiteX3" fmla="*/ 0 w 11277600"/>
              <a:gd name="connsiteY3" fmla="*/ 808963 h 808963"/>
              <a:gd name="connsiteX4" fmla="*/ 0 w 11277600"/>
              <a:gd name="connsiteY4" fmla="*/ 0 h 80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7600" h="808963" fill="none" extrusionOk="0">
                <a:moveTo>
                  <a:pt x="0" y="0"/>
                </a:moveTo>
                <a:cubicBezTo>
                  <a:pt x="4831709" y="-86053"/>
                  <a:pt x="6452388" y="47483"/>
                  <a:pt x="11277600" y="0"/>
                </a:cubicBezTo>
                <a:cubicBezTo>
                  <a:pt x="11295548" y="337752"/>
                  <a:pt x="11336911" y="662694"/>
                  <a:pt x="11277600" y="808963"/>
                </a:cubicBezTo>
                <a:cubicBezTo>
                  <a:pt x="9595109" y="873320"/>
                  <a:pt x="4256227" y="879755"/>
                  <a:pt x="0" y="808963"/>
                </a:cubicBezTo>
                <a:cubicBezTo>
                  <a:pt x="13596" y="628956"/>
                  <a:pt x="29537" y="370947"/>
                  <a:pt x="0" y="0"/>
                </a:cubicBezTo>
                <a:close/>
              </a:path>
              <a:path w="11277600" h="808963" stroke="0" extrusionOk="0">
                <a:moveTo>
                  <a:pt x="0" y="0"/>
                </a:moveTo>
                <a:cubicBezTo>
                  <a:pt x="4608363" y="19009"/>
                  <a:pt x="6408199" y="126701"/>
                  <a:pt x="11277600" y="0"/>
                </a:cubicBezTo>
                <a:cubicBezTo>
                  <a:pt x="11288634" y="313143"/>
                  <a:pt x="11272052" y="628506"/>
                  <a:pt x="11277600" y="808963"/>
                </a:cubicBezTo>
                <a:cubicBezTo>
                  <a:pt x="6622687" y="905018"/>
                  <a:pt x="3703445" y="640609"/>
                  <a:pt x="0" y="808963"/>
                </a:cubicBezTo>
                <a:cubicBezTo>
                  <a:pt x="-25296" y="587182"/>
                  <a:pt x="48964" y="347074"/>
                  <a:pt x="0" y="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94749608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chemeClr val="tx1"/>
                </a:solidFill>
              </a:rPr>
              <a:t>Assignment</a:t>
            </a:r>
            <a:r>
              <a:rPr lang="fi-FI" sz="3600" b="1" dirty="0">
                <a:solidFill>
                  <a:schemeClr val="tx1"/>
                </a:solidFill>
              </a:rPr>
              <a:t>/</a:t>
            </a:r>
            <a:r>
              <a:rPr lang="fi-FI" sz="3600" b="1" dirty="0" err="1">
                <a:solidFill>
                  <a:schemeClr val="tx1"/>
                </a:solidFill>
              </a:rPr>
              <a:t>Individual</a:t>
            </a:r>
            <a:r>
              <a:rPr lang="fi-FI" sz="3600" b="1" dirty="0">
                <a:solidFill>
                  <a:schemeClr val="tx1"/>
                </a:solidFill>
              </a:rPr>
              <a:t> </a:t>
            </a:r>
            <a:r>
              <a:rPr lang="fi-FI" sz="3600" b="1" dirty="0" err="1">
                <a:solidFill>
                  <a:schemeClr val="tx1"/>
                </a:solidFill>
              </a:rPr>
              <a:t>work</a:t>
            </a:r>
            <a:endParaRPr lang="fi-FI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E3A398-D7C2-4CC4-9DA9-FDC4353F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1" y="1913641"/>
            <a:ext cx="11661296" cy="4335778"/>
          </a:xfrm>
        </p:spPr>
        <p:txBody>
          <a:bodyPr>
            <a:normAutofit fontScale="25000" lnSpcReduction="20000"/>
          </a:bodyPr>
          <a:lstStyle/>
          <a:p>
            <a:r>
              <a:rPr lang="fi-FI" sz="5600" b="1" dirty="0">
                <a:solidFill>
                  <a:schemeClr val="tx1"/>
                </a:solidFill>
              </a:rPr>
              <a:t>1) Go to </a:t>
            </a:r>
            <a:r>
              <a:rPr lang="fi-FI" sz="5600" b="1" dirty="0" err="1">
                <a:solidFill>
                  <a:schemeClr val="tx1"/>
                </a:solidFill>
              </a:rPr>
              <a:t>the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following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websites</a:t>
            </a:r>
            <a:r>
              <a:rPr lang="fi-FI" sz="5600" b="1" dirty="0">
                <a:solidFill>
                  <a:schemeClr val="tx1"/>
                </a:solidFill>
              </a:rPr>
              <a:t>. </a:t>
            </a:r>
            <a:r>
              <a:rPr lang="fi-FI" sz="5600" dirty="0" err="1">
                <a:solidFill>
                  <a:schemeClr val="tx1"/>
                </a:solidFill>
              </a:rPr>
              <a:t>Both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websites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contain</a:t>
            </a:r>
            <a:r>
              <a:rPr lang="fi-FI" sz="5600" dirty="0">
                <a:solidFill>
                  <a:schemeClr val="tx1"/>
                </a:solidFill>
              </a:rPr>
              <a:t> open </a:t>
            </a:r>
            <a:r>
              <a:rPr lang="fi-FI" sz="5600" dirty="0" err="1">
                <a:solidFill>
                  <a:schemeClr val="tx1"/>
                </a:solidFill>
              </a:rPr>
              <a:t>access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journals</a:t>
            </a:r>
            <a:r>
              <a:rPr lang="fi-FI" sz="5600" dirty="0">
                <a:solidFill>
                  <a:schemeClr val="tx1"/>
                </a:solidFill>
              </a:rPr>
              <a:t> and </a:t>
            </a:r>
            <a:r>
              <a:rPr lang="fi-FI" sz="5600" dirty="0" err="1">
                <a:solidFill>
                  <a:schemeClr val="tx1"/>
                </a:solidFill>
              </a:rPr>
              <a:t>nursing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scienec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articles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are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therefore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free</a:t>
            </a:r>
            <a:r>
              <a:rPr lang="fi-FI" sz="5600" dirty="0">
                <a:solidFill>
                  <a:schemeClr val="tx1"/>
                </a:solidFill>
              </a:rPr>
              <a:t> for </a:t>
            </a:r>
            <a:r>
              <a:rPr lang="fi-FI" sz="5600" dirty="0" err="1">
                <a:solidFill>
                  <a:schemeClr val="tx1"/>
                </a:solidFill>
              </a:rPr>
              <a:t>readers</a:t>
            </a:r>
            <a:r>
              <a:rPr lang="fi-FI" sz="5600" dirty="0">
                <a:solidFill>
                  <a:schemeClr val="tx1"/>
                </a:solidFill>
              </a:rPr>
              <a:t>. </a:t>
            </a:r>
            <a:br>
              <a:rPr lang="fi-FI" sz="5600" dirty="0">
                <a:solidFill>
                  <a:schemeClr val="tx1"/>
                </a:solidFill>
              </a:rPr>
            </a:br>
            <a:r>
              <a:rPr lang="fi-FI" sz="5600" dirty="0">
                <a:solidFill>
                  <a:schemeClr val="tx1"/>
                </a:solidFill>
              </a:rPr>
              <a:t/>
            </a:r>
            <a:br>
              <a:rPr lang="fi-FI" sz="5600" dirty="0">
                <a:solidFill>
                  <a:schemeClr val="tx1"/>
                </a:solidFill>
              </a:rPr>
            </a:br>
            <a:r>
              <a:rPr lang="fi-FI" sz="5600" dirty="0">
                <a:solidFill>
                  <a:schemeClr val="tx1"/>
                </a:solidFill>
              </a:rPr>
              <a:t>SAGE Open </a:t>
            </a:r>
            <a:r>
              <a:rPr lang="fi-FI" sz="5600" dirty="0" err="1">
                <a:solidFill>
                  <a:schemeClr val="tx1"/>
                </a:solidFill>
              </a:rPr>
              <a:t>nursing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journal</a:t>
            </a:r>
            <a:r>
              <a:rPr lang="fi-FI" sz="5600" dirty="0">
                <a:solidFill>
                  <a:schemeClr val="tx1"/>
                </a:solidFill>
              </a:rPr>
              <a:t>: </a:t>
            </a:r>
            <a:r>
              <a:rPr lang="fi-FI" sz="5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https://journals.sagepub.com/home/son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</a:p>
          <a:p>
            <a:r>
              <a:rPr lang="fi-FI" sz="5600" dirty="0">
                <a:solidFill>
                  <a:schemeClr val="tx1"/>
                </a:solidFill>
              </a:rPr>
              <a:t>Nursing Open (</a:t>
            </a:r>
            <a:r>
              <a:rPr lang="fi-FI" sz="5600" dirty="0" err="1">
                <a:solidFill>
                  <a:schemeClr val="tx1"/>
                </a:solidFill>
              </a:rPr>
              <a:t>Wiley</a:t>
            </a:r>
            <a:r>
              <a:rPr lang="fi-FI" sz="5600" dirty="0">
                <a:solidFill>
                  <a:schemeClr val="tx1"/>
                </a:solidFill>
              </a:rPr>
              <a:t>): </a:t>
            </a:r>
            <a:r>
              <a:rPr lang="fi-FI" sz="5600" dirty="0">
                <a:solidFill>
                  <a:schemeClr val="tx1"/>
                </a:solidFill>
                <a:hlinkClick r:id="rId4"/>
              </a:rPr>
              <a:t>https://onlinelibrary.wiley.com/journal/20541058?tabActivePane=undefined</a:t>
            </a:r>
            <a:endParaRPr lang="fi-FI" sz="5600" dirty="0">
              <a:solidFill>
                <a:schemeClr val="tx1"/>
              </a:solidFill>
            </a:endParaRPr>
          </a:p>
          <a:p>
            <a:r>
              <a:rPr lang="fi-FI" sz="5600" dirty="0">
                <a:solidFill>
                  <a:schemeClr val="tx1"/>
                </a:solidFill>
              </a:rPr>
              <a:t/>
            </a:r>
            <a:br>
              <a:rPr lang="fi-FI" sz="5600" dirty="0">
                <a:solidFill>
                  <a:schemeClr val="tx1"/>
                </a:solidFill>
              </a:rPr>
            </a:br>
            <a:r>
              <a:rPr lang="fi-FI" sz="5600" b="1" dirty="0">
                <a:solidFill>
                  <a:schemeClr val="tx1"/>
                </a:solidFill>
              </a:rPr>
              <a:t>2) </a:t>
            </a:r>
            <a:r>
              <a:rPr lang="fi-FI" sz="5600" b="1" dirty="0" err="1">
                <a:solidFill>
                  <a:schemeClr val="tx1"/>
                </a:solidFill>
              </a:rPr>
              <a:t>Find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one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qualitative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research-article</a:t>
            </a:r>
            <a:r>
              <a:rPr lang="fi-FI" sz="5600" b="1" dirty="0">
                <a:solidFill>
                  <a:schemeClr val="tx1"/>
                </a:solidFill>
              </a:rPr>
              <a:t> on </a:t>
            </a:r>
            <a:r>
              <a:rPr lang="fi-FI" sz="5600" b="1" dirty="0" err="1">
                <a:solidFill>
                  <a:schemeClr val="tx1"/>
                </a:solidFill>
              </a:rPr>
              <a:t>each</a:t>
            </a:r>
            <a:r>
              <a:rPr lang="fi-FI" sz="5600" b="1" dirty="0">
                <a:solidFill>
                  <a:schemeClr val="tx1"/>
                </a:solidFill>
              </a:rPr>
              <a:t> of </a:t>
            </a:r>
            <a:r>
              <a:rPr lang="fi-FI" sz="5600" b="1" dirty="0" err="1">
                <a:solidFill>
                  <a:schemeClr val="tx1"/>
                </a:solidFill>
              </a:rPr>
              <a:t>the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following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category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from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the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websites</a:t>
            </a:r>
            <a:r>
              <a:rPr lang="fi-FI" sz="5600" b="1" dirty="0">
                <a:solidFill>
                  <a:schemeClr val="tx1"/>
                </a:solidFill>
              </a:rPr>
              <a:t>:</a:t>
            </a:r>
            <a:br>
              <a:rPr lang="fi-FI" sz="5600" b="1" dirty="0">
                <a:solidFill>
                  <a:schemeClr val="tx1"/>
                </a:solidFill>
              </a:rPr>
            </a:br>
            <a:r>
              <a:rPr lang="fi-FI" sz="5600" b="1" dirty="0">
                <a:solidFill>
                  <a:schemeClr val="tx1"/>
                </a:solidFill>
              </a:rPr>
              <a:t/>
            </a:r>
            <a:br>
              <a:rPr lang="fi-FI" sz="5600" b="1" dirty="0">
                <a:solidFill>
                  <a:schemeClr val="tx1"/>
                </a:solidFill>
              </a:rPr>
            </a:br>
            <a:r>
              <a:rPr lang="fi-FI" sz="5600" dirty="0">
                <a:solidFill>
                  <a:schemeClr val="tx1"/>
                </a:solidFill>
              </a:rPr>
              <a:t>a) </a:t>
            </a:r>
            <a:r>
              <a:rPr lang="fi-FI" sz="5600" dirty="0" err="1">
                <a:solidFill>
                  <a:schemeClr val="tx1"/>
                </a:solidFill>
              </a:rPr>
              <a:t>Phenomenological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study</a:t>
            </a:r>
            <a:r>
              <a:rPr lang="fi-FI" sz="5600" dirty="0">
                <a:solidFill>
                  <a:schemeClr val="tx1"/>
                </a:solidFill>
              </a:rPr>
              <a:t>, b) </a:t>
            </a:r>
            <a:r>
              <a:rPr lang="fi-FI" sz="5600" dirty="0" err="1">
                <a:solidFill>
                  <a:schemeClr val="tx1"/>
                </a:solidFill>
              </a:rPr>
              <a:t>ethnographic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research</a:t>
            </a:r>
            <a:r>
              <a:rPr lang="fi-FI" sz="5600" dirty="0">
                <a:solidFill>
                  <a:schemeClr val="tx1"/>
                </a:solidFill>
              </a:rPr>
              <a:t>, b) </a:t>
            </a:r>
            <a:r>
              <a:rPr lang="fi-FI" sz="5600" dirty="0" err="1">
                <a:solidFill>
                  <a:schemeClr val="tx1"/>
                </a:solidFill>
              </a:rPr>
              <a:t>grounded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theory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study</a:t>
            </a:r>
            <a:r>
              <a:rPr lang="fi-FI" sz="5600" dirty="0">
                <a:solidFill>
                  <a:schemeClr val="tx1"/>
                </a:solidFill>
              </a:rPr>
              <a:t> and c) </a:t>
            </a:r>
            <a:r>
              <a:rPr lang="fi-FI" sz="5600" dirty="0" err="1">
                <a:solidFill>
                  <a:schemeClr val="tx1"/>
                </a:solidFill>
              </a:rPr>
              <a:t>historical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u="sng" dirty="0" err="1">
                <a:solidFill>
                  <a:schemeClr val="tx1"/>
                </a:solidFill>
              </a:rPr>
              <a:t>or</a:t>
            </a:r>
            <a:r>
              <a:rPr lang="fi-FI" sz="5600" u="sng" dirty="0">
                <a:solidFill>
                  <a:schemeClr val="tx1"/>
                </a:solidFill>
              </a:rPr>
              <a:t> </a:t>
            </a:r>
            <a:r>
              <a:rPr lang="fi-FI" sz="5600" dirty="0">
                <a:solidFill>
                  <a:schemeClr val="tx1"/>
                </a:solidFill>
              </a:rPr>
              <a:t>case </a:t>
            </a:r>
            <a:r>
              <a:rPr lang="fi-FI" sz="5600" dirty="0" err="1">
                <a:solidFill>
                  <a:schemeClr val="tx1"/>
                </a:solidFill>
              </a:rPr>
              <a:t>study</a:t>
            </a:r>
            <a:r>
              <a:rPr lang="fi-FI" sz="5600" dirty="0">
                <a:solidFill>
                  <a:schemeClr val="tx1"/>
                </a:solidFill>
              </a:rPr>
              <a:t> (</a:t>
            </a:r>
            <a:r>
              <a:rPr lang="fi-FI" sz="5600" dirty="0" err="1">
                <a:solidFill>
                  <a:schemeClr val="tx1"/>
                </a:solidFill>
              </a:rPr>
              <a:t>altogether</a:t>
            </a:r>
            <a:r>
              <a:rPr lang="fi-FI" sz="5600" dirty="0">
                <a:solidFill>
                  <a:schemeClr val="tx1"/>
                </a:solidFill>
              </a:rPr>
              <a:t> 4 </a:t>
            </a:r>
            <a:r>
              <a:rPr lang="fi-FI" sz="5600" dirty="0" err="1">
                <a:solidFill>
                  <a:schemeClr val="tx1"/>
                </a:solidFill>
              </a:rPr>
              <a:t>articles</a:t>
            </a:r>
            <a:r>
              <a:rPr lang="fi-FI" sz="5600" dirty="0">
                <a:solidFill>
                  <a:schemeClr val="tx1"/>
                </a:solidFill>
              </a:rPr>
              <a:t>)</a:t>
            </a:r>
            <a:r>
              <a:rPr lang="fi-FI" sz="5600" b="1" dirty="0">
                <a:solidFill>
                  <a:schemeClr val="tx1"/>
                </a:solidFill>
              </a:rPr>
              <a:t>. </a:t>
            </a:r>
            <a:br>
              <a:rPr lang="fi-FI" sz="5600" b="1" dirty="0">
                <a:solidFill>
                  <a:schemeClr val="tx1"/>
                </a:solidFill>
              </a:rPr>
            </a:br>
            <a:r>
              <a:rPr lang="fi-FI" sz="5600" dirty="0" err="1">
                <a:solidFill>
                  <a:schemeClr val="tx1"/>
                </a:solidFill>
              </a:rPr>
              <a:t>Then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analyse</a:t>
            </a:r>
            <a:r>
              <a:rPr lang="fi-FI" sz="5600" dirty="0">
                <a:solidFill>
                  <a:schemeClr val="tx1"/>
                </a:solidFill>
              </a:rPr>
              <a:t> a </a:t>
            </a:r>
            <a:r>
              <a:rPr lang="fi-FI" sz="5600" dirty="0" err="1">
                <a:solidFill>
                  <a:schemeClr val="tx1"/>
                </a:solidFill>
              </a:rPr>
              <a:t>sampling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strategy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applied</a:t>
            </a:r>
            <a:r>
              <a:rPr lang="fi-FI" sz="5600" dirty="0">
                <a:solidFill>
                  <a:schemeClr val="tx1"/>
                </a:solidFill>
              </a:rPr>
              <a:t> in </a:t>
            </a:r>
            <a:r>
              <a:rPr lang="fi-FI" sz="5600" dirty="0" err="1">
                <a:solidFill>
                  <a:schemeClr val="tx1"/>
                </a:solidFill>
              </a:rPr>
              <a:t>each</a:t>
            </a:r>
            <a:r>
              <a:rPr lang="fi-FI" sz="5600" dirty="0">
                <a:solidFill>
                  <a:schemeClr val="tx1"/>
                </a:solidFill>
              </a:rPr>
              <a:t> of </a:t>
            </a:r>
            <a:r>
              <a:rPr lang="fi-FI" sz="5600" dirty="0" err="1">
                <a:solidFill>
                  <a:schemeClr val="tx1"/>
                </a:solidFill>
              </a:rPr>
              <a:t>the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article</a:t>
            </a:r>
            <a:r>
              <a:rPr lang="fi-FI" sz="5600" dirty="0">
                <a:solidFill>
                  <a:schemeClr val="tx1"/>
                </a:solidFill>
              </a:rPr>
              <a:t>. </a:t>
            </a:r>
            <a:br>
              <a:rPr lang="fi-FI" sz="5600" dirty="0">
                <a:solidFill>
                  <a:schemeClr val="tx1"/>
                </a:solidFill>
              </a:rPr>
            </a:br>
            <a:r>
              <a:rPr lang="fi-FI" sz="5600" dirty="0">
                <a:solidFill>
                  <a:schemeClr val="tx1"/>
                </a:solidFill>
              </a:rPr>
              <a:t/>
            </a:r>
            <a:br>
              <a:rPr lang="fi-FI" sz="5600" dirty="0">
                <a:solidFill>
                  <a:schemeClr val="tx1"/>
                </a:solidFill>
              </a:rPr>
            </a:br>
            <a:r>
              <a:rPr lang="fi-FI" sz="5600" b="1" dirty="0">
                <a:solidFill>
                  <a:schemeClr val="tx1"/>
                </a:solidFill>
              </a:rPr>
              <a:t>3) Write a </a:t>
            </a:r>
            <a:r>
              <a:rPr lang="fi-FI" sz="5600" b="1" dirty="0" err="1">
                <a:solidFill>
                  <a:schemeClr val="tx1"/>
                </a:solidFill>
              </a:rPr>
              <a:t>summary</a:t>
            </a:r>
            <a:r>
              <a:rPr lang="fi-FI" sz="5600" b="1" dirty="0">
                <a:solidFill>
                  <a:schemeClr val="tx1"/>
                </a:solidFill>
              </a:rPr>
              <a:t> of </a:t>
            </a:r>
            <a:r>
              <a:rPr lang="fi-FI" sz="5600" b="1" dirty="0" err="1">
                <a:solidFill>
                  <a:schemeClr val="tx1"/>
                </a:solidFill>
              </a:rPr>
              <a:t>each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sampling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strategy</a:t>
            </a:r>
            <a:r>
              <a:rPr lang="fi-FI" sz="5600" b="1" dirty="0">
                <a:solidFill>
                  <a:schemeClr val="tx1"/>
                </a:solidFill>
              </a:rPr>
              <a:t> in </a:t>
            </a:r>
            <a:r>
              <a:rPr lang="fi-FI" sz="5600" b="1" dirty="0" err="1">
                <a:solidFill>
                  <a:schemeClr val="tx1"/>
                </a:solidFill>
              </a:rPr>
              <a:t>your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own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words</a:t>
            </a:r>
            <a:r>
              <a:rPr lang="fi-FI" sz="5600" b="1" dirty="0">
                <a:solidFill>
                  <a:schemeClr val="tx1"/>
                </a:solidFill>
              </a:rPr>
              <a:t>. </a:t>
            </a:r>
            <a:r>
              <a:rPr lang="fi-FI" sz="5600" b="1" dirty="0" err="1">
                <a:solidFill>
                  <a:schemeClr val="tx1"/>
                </a:solidFill>
              </a:rPr>
              <a:t>Do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not</a:t>
            </a:r>
            <a:r>
              <a:rPr lang="fi-FI" sz="5600" b="1" dirty="0">
                <a:solidFill>
                  <a:schemeClr val="tx1"/>
                </a:solidFill>
              </a:rPr>
              <a:t> copy </a:t>
            </a:r>
            <a:r>
              <a:rPr lang="fi-FI" sz="5600" b="1" dirty="0" err="1">
                <a:solidFill>
                  <a:schemeClr val="tx1"/>
                </a:solidFill>
              </a:rPr>
              <a:t>the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text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from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the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articles</a:t>
            </a:r>
            <a:r>
              <a:rPr lang="fi-FI" sz="5600" dirty="0">
                <a:solidFill>
                  <a:schemeClr val="tx1"/>
                </a:solidFill>
              </a:rPr>
              <a:t>. </a:t>
            </a:r>
            <a:r>
              <a:rPr lang="fi-FI" sz="5600" dirty="0" err="1">
                <a:solidFill>
                  <a:schemeClr val="tx1"/>
                </a:solidFill>
              </a:rPr>
              <a:t>Analyse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if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all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the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essential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information</a:t>
            </a:r>
            <a:r>
              <a:rPr lang="fi-FI" sz="5600" dirty="0">
                <a:solidFill>
                  <a:schemeClr val="tx1"/>
                </a:solidFill>
              </a:rPr>
              <a:t> on </a:t>
            </a:r>
            <a:r>
              <a:rPr lang="fi-FI" sz="5600" dirty="0" err="1">
                <a:solidFill>
                  <a:schemeClr val="tx1"/>
                </a:solidFill>
              </a:rPr>
              <a:t>sampling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are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described</a:t>
            </a:r>
            <a:r>
              <a:rPr lang="fi-FI" sz="5600" dirty="0">
                <a:solidFill>
                  <a:schemeClr val="tx1"/>
                </a:solidFill>
              </a:rPr>
              <a:t> in </a:t>
            </a:r>
            <a:r>
              <a:rPr lang="fi-FI" sz="5600" dirty="0" err="1">
                <a:solidFill>
                  <a:schemeClr val="tx1"/>
                </a:solidFill>
              </a:rPr>
              <a:t>the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article</a:t>
            </a:r>
            <a:r>
              <a:rPr lang="fi-FI" sz="5600" dirty="0">
                <a:solidFill>
                  <a:schemeClr val="tx1"/>
                </a:solidFill>
              </a:rPr>
              <a:t>. If </a:t>
            </a:r>
            <a:r>
              <a:rPr lang="fi-FI" sz="5600" dirty="0" err="1">
                <a:solidFill>
                  <a:schemeClr val="tx1"/>
                </a:solidFill>
              </a:rPr>
              <a:t>there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seems</a:t>
            </a:r>
            <a:r>
              <a:rPr lang="fi-FI" sz="5600" dirty="0">
                <a:solidFill>
                  <a:schemeClr val="tx1"/>
                </a:solidFill>
              </a:rPr>
              <a:t> to </a:t>
            </a:r>
            <a:r>
              <a:rPr lang="fi-FI" sz="5600" dirty="0" err="1">
                <a:solidFill>
                  <a:schemeClr val="tx1"/>
                </a:solidFill>
              </a:rPr>
              <a:t>be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missing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information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concerning</a:t>
            </a:r>
            <a:r>
              <a:rPr lang="fi-FI" sz="5600" dirty="0">
                <a:solidFill>
                  <a:schemeClr val="tx1"/>
                </a:solidFill>
              </a:rPr>
              <a:t> a </a:t>
            </a:r>
            <a:r>
              <a:rPr lang="fi-FI" sz="5600" dirty="0" err="1">
                <a:solidFill>
                  <a:schemeClr val="tx1"/>
                </a:solidFill>
              </a:rPr>
              <a:t>sample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description</a:t>
            </a:r>
            <a:r>
              <a:rPr lang="fi-FI" sz="5600" dirty="0">
                <a:solidFill>
                  <a:schemeClr val="tx1"/>
                </a:solidFill>
              </a:rPr>
              <a:t> and </a:t>
            </a:r>
            <a:r>
              <a:rPr lang="fi-FI" sz="5600" dirty="0" err="1">
                <a:solidFill>
                  <a:schemeClr val="tx1"/>
                </a:solidFill>
              </a:rPr>
              <a:t>recruitment</a:t>
            </a:r>
            <a:r>
              <a:rPr lang="fi-FI" sz="5600" dirty="0">
                <a:solidFill>
                  <a:schemeClr val="tx1"/>
                </a:solidFill>
              </a:rPr>
              <a:t>, </a:t>
            </a:r>
            <a:r>
              <a:rPr lang="fi-FI" sz="5600" dirty="0" err="1">
                <a:solidFill>
                  <a:schemeClr val="tx1"/>
                </a:solidFill>
              </a:rPr>
              <a:t>write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your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remarks</a:t>
            </a:r>
            <a:r>
              <a:rPr lang="fi-FI" sz="5600" dirty="0">
                <a:solidFill>
                  <a:schemeClr val="tx1"/>
                </a:solidFill>
              </a:rPr>
              <a:t> and </a:t>
            </a:r>
            <a:r>
              <a:rPr lang="fi-FI" sz="5600" dirty="0" err="1">
                <a:solidFill>
                  <a:schemeClr val="tx1"/>
                </a:solidFill>
              </a:rPr>
              <a:t>notes</a:t>
            </a:r>
            <a:r>
              <a:rPr lang="fi-FI" sz="5600" dirty="0">
                <a:solidFill>
                  <a:schemeClr val="tx1"/>
                </a:solidFill>
              </a:rPr>
              <a:t>.  </a:t>
            </a:r>
            <a:br>
              <a:rPr lang="fi-FI" sz="5600" dirty="0">
                <a:solidFill>
                  <a:schemeClr val="tx1"/>
                </a:solidFill>
              </a:rPr>
            </a:br>
            <a:r>
              <a:rPr lang="fi-FI" sz="5600" dirty="0">
                <a:solidFill>
                  <a:schemeClr val="tx1"/>
                </a:solidFill>
              </a:rPr>
              <a:t/>
            </a:r>
            <a:br>
              <a:rPr lang="fi-FI" sz="5600" dirty="0">
                <a:solidFill>
                  <a:schemeClr val="tx1"/>
                </a:solidFill>
              </a:rPr>
            </a:br>
            <a:r>
              <a:rPr lang="fi-FI" sz="5600" b="1" dirty="0">
                <a:solidFill>
                  <a:schemeClr val="tx1"/>
                </a:solidFill>
              </a:rPr>
              <a:t>4) </a:t>
            </a:r>
            <a:r>
              <a:rPr lang="fi-FI" sz="5600" b="1" dirty="0" err="1">
                <a:solidFill>
                  <a:schemeClr val="tx1"/>
                </a:solidFill>
              </a:rPr>
              <a:t>The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assignment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should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b="1" dirty="0" err="1">
                <a:solidFill>
                  <a:schemeClr val="tx1"/>
                </a:solidFill>
              </a:rPr>
              <a:t>include</a:t>
            </a:r>
            <a:r>
              <a:rPr lang="fi-FI" sz="5600" b="1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the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name</a:t>
            </a:r>
            <a:r>
              <a:rPr lang="fi-FI" sz="5600" dirty="0">
                <a:solidFill>
                  <a:schemeClr val="tx1"/>
                </a:solidFill>
              </a:rPr>
              <a:t> of </a:t>
            </a:r>
            <a:r>
              <a:rPr lang="fi-FI" sz="5600" dirty="0" err="1">
                <a:solidFill>
                  <a:schemeClr val="tx1"/>
                </a:solidFill>
              </a:rPr>
              <a:t>the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author</a:t>
            </a:r>
            <a:r>
              <a:rPr lang="fi-FI" sz="5600" dirty="0">
                <a:solidFill>
                  <a:schemeClr val="tx1"/>
                </a:solidFill>
              </a:rPr>
              <a:t>(s), </a:t>
            </a:r>
            <a:r>
              <a:rPr lang="fi-FI" sz="5600" dirty="0" err="1">
                <a:solidFill>
                  <a:schemeClr val="tx1"/>
                </a:solidFill>
              </a:rPr>
              <a:t>the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title</a:t>
            </a:r>
            <a:r>
              <a:rPr lang="fi-FI" sz="5600" dirty="0">
                <a:solidFill>
                  <a:schemeClr val="tx1"/>
                </a:solidFill>
              </a:rPr>
              <a:t> of </a:t>
            </a:r>
            <a:r>
              <a:rPr lang="fi-FI" sz="5600" dirty="0" err="1">
                <a:solidFill>
                  <a:schemeClr val="tx1"/>
                </a:solidFill>
              </a:rPr>
              <a:t>the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article</a:t>
            </a:r>
            <a:r>
              <a:rPr lang="fi-FI" sz="5600" dirty="0">
                <a:solidFill>
                  <a:schemeClr val="tx1"/>
                </a:solidFill>
              </a:rPr>
              <a:t>, </a:t>
            </a:r>
            <a:r>
              <a:rPr lang="fi-FI" sz="5600" dirty="0" err="1">
                <a:solidFill>
                  <a:schemeClr val="tx1"/>
                </a:solidFill>
              </a:rPr>
              <a:t>the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name</a:t>
            </a:r>
            <a:r>
              <a:rPr lang="fi-FI" sz="5600" dirty="0">
                <a:solidFill>
                  <a:schemeClr val="tx1"/>
                </a:solidFill>
              </a:rPr>
              <a:t> of </a:t>
            </a:r>
            <a:r>
              <a:rPr lang="fi-FI" sz="5600" dirty="0" err="1">
                <a:solidFill>
                  <a:schemeClr val="tx1"/>
                </a:solidFill>
              </a:rPr>
              <a:t>the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journal</a:t>
            </a:r>
            <a:r>
              <a:rPr lang="fi-FI" sz="5600" dirty="0">
                <a:solidFill>
                  <a:schemeClr val="tx1"/>
                </a:solidFill>
              </a:rPr>
              <a:t>, </a:t>
            </a:r>
            <a:r>
              <a:rPr lang="fi-FI" sz="5600" dirty="0" err="1">
                <a:solidFill>
                  <a:schemeClr val="tx1"/>
                </a:solidFill>
              </a:rPr>
              <a:t>publication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year</a:t>
            </a:r>
            <a:r>
              <a:rPr lang="fi-FI" sz="5600" dirty="0">
                <a:solidFill>
                  <a:schemeClr val="tx1"/>
                </a:solidFill>
              </a:rPr>
              <a:t>, DOI </a:t>
            </a:r>
            <a:r>
              <a:rPr lang="fi-FI" sz="5600" dirty="0" err="1">
                <a:solidFill>
                  <a:schemeClr val="tx1"/>
                </a:solidFill>
              </a:rPr>
              <a:t>number</a:t>
            </a:r>
            <a:r>
              <a:rPr lang="fi-FI" sz="5600" dirty="0">
                <a:solidFill>
                  <a:schemeClr val="tx1"/>
                </a:solidFill>
              </a:rPr>
              <a:t> plus </a:t>
            </a:r>
            <a:r>
              <a:rPr lang="fi-FI" sz="5600" dirty="0" err="1">
                <a:solidFill>
                  <a:schemeClr val="tx1"/>
                </a:solidFill>
              </a:rPr>
              <a:t>other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important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details</a:t>
            </a:r>
            <a:r>
              <a:rPr lang="fi-FI" sz="5600" dirty="0">
                <a:solidFill>
                  <a:schemeClr val="tx1"/>
                </a:solidFill>
              </a:rPr>
              <a:t> of </a:t>
            </a:r>
            <a:r>
              <a:rPr lang="fi-FI" sz="5600" dirty="0" err="1">
                <a:solidFill>
                  <a:schemeClr val="tx1"/>
                </a:solidFill>
              </a:rPr>
              <a:t>each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article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that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you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analysed</a:t>
            </a:r>
            <a:r>
              <a:rPr lang="fi-FI" sz="5600" dirty="0">
                <a:solidFill>
                  <a:schemeClr val="tx1"/>
                </a:solidFill>
              </a:rPr>
              <a:t>. </a:t>
            </a:r>
            <a:r>
              <a:rPr lang="fi-FI" sz="5600" dirty="0" err="1">
                <a:solidFill>
                  <a:schemeClr val="tx1"/>
                </a:solidFill>
              </a:rPr>
              <a:t>The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length</a:t>
            </a:r>
            <a:r>
              <a:rPr lang="fi-FI" sz="5600" dirty="0">
                <a:solidFill>
                  <a:schemeClr val="tx1"/>
                </a:solidFill>
              </a:rPr>
              <a:t> of </a:t>
            </a:r>
            <a:r>
              <a:rPr lang="fi-FI" sz="5600" dirty="0" err="1">
                <a:solidFill>
                  <a:schemeClr val="tx1"/>
                </a:solidFill>
              </a:rPr>
              <a:t>the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paper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should</a:t>
            </a:r>
            <a:r>
              <a:rPr lang="fi-FI" sz="5600" dirty="0">
                <a:solidFill>
                  <a:schemeClr val="tx1"/>
                </a:solidFill>
              </a:rPr>
              <a:t> </a:t>
            </a:r>
            <a:r>
              <a:rPr lang="fi-FI" sz="5600" dirty="0" err="1">
                <a:solidFill>
                  <a:schemeClr val="tx1"/>
                </a:solidFill>
              </a:rPr>
              <a:t>be</a:t>
            </a:r>
            <a:r>
              <a:rPr lang="fi-FI" sz="5600" dirty="0">
                <a:solidFill>
                  <a:schemeClr val="tx1"/>
                </a:solidFill>
              </a:rPr>
              <a:t> at </a:t>
            </a:r>
            <a:r>
              <a:rPr lang="fi-FI" sz="5600" dirty="0" err="1">
                <a:solidFill>
                  <a:schemeClr val="tx1"/>
                </a:solidFill>
              </a:rPr>
              <a:t>least</a:t>
            </a:r>
            <a:r>
              <a:rPr lang="fi-FI" sz="5600" dirty="0">
                <a:solidFill>
                  <a:schemeClr val="tx1"/>
                </a:solidFill>
              </a:rPr>
              <a:t> 2 </a:t>
            </a:r>
            <a:r>
              <a:rPr lang="fi-FI" sz="5600" dirty="0" err="1">
                <a:solidFill>
                  <a:schemeClr val="tx1"/>
                </a:solidFill>
              </a:rPr>
              <a:t>pages</a:t>
            </a:r>
            <a:r>
              <a:rPr lang="fi-FI" sz="5600" dirty="0">
                <a:solidFill>
                  <a:schemeClr val="tx1"/>
                </a:solidFill>
              </a:rPr>
              <a:t> (</a:t>
            </a:r>
            <a:r>
              <a:rPr lang="fi-FI" sz="5600" dirty="0" err="1">
                <a:solidFill>
                  <a:schemeClr val="tx1"/>
                </a:solidFill>
              </a:rPr>
              <a:t>font</a:t>
            </a:r>
            <a:r>
              <a:rPr lang="fi-FI" sz="5600" dirty="0">
                <a:solidFill>
                  <a:schemeClr val="tx1"/>
                </a:solidFill>
              </a:rPr>
              <a:t> 11, </a:t>
            </a:r>
            <a:r>
              <a:rPr lang="fi-FI" sz="5600" dirty="0" err="1">
                <a:solidFill>
                  <a:schemeClr val="tx1"/>
                </a:solidFill>
              </a:rPr>
              <a:t>space</a:t>
            </a:r>
            <a:r>
              <a:rPr lang="fi-FI" sz="5600" dirty="0">
                <a:solidFill>
                  <a:schemeClr val="tx1"/>
                </a:solidFill>
              </a:rPr>
              <a:t> 1.5). </a:t>
            </a:r>
            <a:br>
              <a:rPr lang="fi-FI" sz="5600" dirty="0">
                <a:solidFill>
                  <a:schemeClr val="tx1"/>
                </a:solidFill>
              </a:rPr>
            </a:br>
            <a:endParaRPr lang="fi-FI" sz="5600" dirty="0">
              <a:solidFill>
                <a:schemeClr val="tx1"/>
              </a:solidFill>
            </a:endParaRPr>
          </a:p>
          <a:p>
            <a:r>
              <a:rPr lang="fi-FI" sz="5600" b="1" dirty="0">
                <a:solidFill>
                  <a:schemeClr val="tx1"/>
                </a:solidFill>
              </a:rPr>
              <a:t>5) Evaluation </a:t>
            </a:r>
            <a:r>
              <a:rPr lang="fi-FI" sz="5600" b="1" dirty="0" err="1">
                <a:solidFill>
                  <a:schemeClr val="tx1"/>
                </a:solidFill>
              </a:rPr>
              <a:t>criteria</a:t>
            </a:r>
            <a:r>
              <a:rPr lang="fi-FI" sz="5600" b="1" dirty="0">
                <a:solidFill>
                  <a:schemeClr val="tx1"/>
                </a:solidFill>
              </a:rPr>
              <a:t> (</a:t>
            </a:r>
            <a:r>
              <a:rPr lang="fi-FI" sz="5600" b="1" dirty="0" err="1">
                <a:solidFill>
                  <a:schemeClr val="tx1"/>
                </a:solidFill>
              </a:rPr>
              <a:t>pass</a:t>
            </a:r>
            <a:r>
              <a:rPr lang="fi-FI" sz="5600" b="1" dirty="0">
                <a:solidFill>
                  <a:schemeClr val="tx1"/>
                </a:solidFill>
              </a:rPr>
              <a:t>/</a:t>
            </a:r>
            <a:r>
              <a:rPr lang="fi-FI" sz="5600" b="1" dirty="0" err="1">
                <a:solidFill>
                  <a:schemeClr val="tx1"/>
                </a:solidFill>
              </a:rPr>
              <a:t>fail</a:t>
            </a:r>
            <a:r>
              <a:rPr lang="fi-FI" sz="5600" b="1" dirty="0">
                <a:solidFill>
                  <a:schemeClr val="tx1"/>
                </a:solidFill>
              </a:rPr>
              <a:t>): </a:t>
            </a:r>
            <a:br>
              <a:rPr lang="fi-FI" sz="5600" b="1" dirty="0">
                <a:solidFill>
                  <a:schemeClr val="tx1"/>
                </a:solidFill>
              </a:rPr>
            </a:br>
            <a:r>
              <a:rPr lang="fi-FI" sz="5600" b="1" dirty="0">
                <a:solidFill>
                  <a:schemeClr val="tx1"/>
                </a:solidFill>
              </a:rPr>
              <a:t/>
            </a:r>
            <a:br>
              <a:rPr lang="fi-FI" sz="5600" b="1" dirty="0">
                <a:solidFill>
                  <a:schemeClr val="tx1"/>
                </a:solidFill>
              </a:rPr>
            </a:br>
            <a:r>
              <a:rPr lang="en-US" sz="5600" dirty="0">
                <a:solidFill>
                  <a:schemeClr val="tx1"/>
                </a:solidFill>
              </a:rPr>
              <a:t>- Participant has followed the given instructions carefully. </a:t>
            </a:r>
          </a:p>
          <a:p>
            <a:r>
              <a:rPr lang="en-US" sz="5600" dirty="0">
                <a:solidFill>
                  <a:schemeClr val="tx1"/>
                </a:solidFill>
              </a:rPr>
              <a:t>- The summary has been written with critical focus on clarity and accuracy and it is based on the reviewed articles. </a:t>
            </a:r>
          </a:p>
          <a:p>
            <a:r>
              <a:rPr lang="en-US" sz="5600" dirty="0">
                <a:solidFill>
                  <a:schemeClr val="tx1"/>
                </a:solidFill>
              </a:rPr>
              <a:t>- Participant has shown deep understanding of principals of sampling strategies of qualitative research. </a:t>
            </a:r>
          </a:p>
          <a:p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fi-F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4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2BA994-6CB5-48D7-8144-C1566013F3F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i-FI" dirty="0" err="1">
                <a:solidFill>
                  <a:schemeClr val="tx1"/>
                </a:solidFill>
              </a:rPr>
              <a:t>References</a:t>
            </a:r>
            <a:r>
              <a:rPr lang="fi-FI" dirty="0">
                <a:solidFill>
                  <a:schemeClr val="tx1"/>
                </a:solidFill>
              </a:rPr>
              <a:t> and a </a:t>
            </a:r>
            <a:r>
              <a:rPr lang="fi-FI" dirty="0" err="1">
                <a:solidFill>
                  <a:schemeClr val="tx1"/>
                </a:solidFill>
              </a:rPr>
              <a:t>reading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list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E93AB5-4149-433B-878E-9ADF84E77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US" sz="1500" dirty="0">
                <a:solidFill>
                  <a:schemeClr val="tx1"/>
                </a:solidFill>
                <a:effectLst/>
              </a:rPr>
              <a:t/>
            </a:r>
            <a:br>
              <a:rPr lang="en-US" sz="1500" dirty="0">
                <a:solidFill>
                  <a:schemeClr val="tx1"/>
                </a:solidFill>
                <a:effectLst/>
              </a:rPr>
            </a:br>
            <a:r>
              <a:rPr lang="en-US" sz="1900" dirty="0">
                <a:solidFill>
                  <a:schemeClr val="tx1"/>
                </a:solidFill>
                <a:effectLst/>
              </a:rPr>
              <a:t>Gentles, S. J., Charles, C., &amp; Ploeg, J. 2015. Sampling in qualitative research: Insights from an overview of the methods literature. The Qualitative Report, 20(11), 1772–1789.</a:t>
            </a:r>
            <a:br>
              <a:rPr lang="en-US" sz="1900" dirty="0">
                <a:solidFill>
                  <a:schemeClr val="tx1"/>
                </a:solidFill>
                <a:effectLst/>
              </a:rPr>
            </a:br>
            <a:r>
              <a:rPr lang="en-US" sz="1900" dirty="0">
                <a:solidFill>
                  <a:schemeClr val="tx1"/>
                </a:solidFill>
                <a:effectLst/>
              </a:rPr>
              <a:t/>
            </a:r>
            <a:br>
              <a:rPr lang="en-US" sz="1900" dirty="0">
                <a:solidFill>
                  <a:schemeClr val="tx1"/>
                </a:solidFill>
                <a:effectLst/>
              </a:rPr>
            </a:br>
            <a:r>
              <a:rPr lang="en-US" sz="1900" b="0" u="none" strike="noStrike" baseline="0" dirty="0">
                <a:solidFill>
                  <a:schemeClr val="tx1"/>
                </a:solidFill>
              </a:rPr>
              <a:t>Glaser, B., &amp; </a:t>
            </a:r>
            <a:r>
              <a:rPr lang="en-US" sz="1900" b="0" u="none" strike="noStrike" baseline="0" dirty="0" err="1">
                <a:solidFill>
                  <a:schemeClr val="tx1"/>
                </a:solidFill>
              </a:rPr>
              <a:t>Srauss</a:t>
            </a:r>
            <a:r>
              <a:rPr lang="en-US" sz="1900" b="0" u="none" strike="noStrike" baseline="0" dirty="0">
                <a:solidFill>
                  <a:schemeClr val="tx1"/>
                </a:solidFill>
              </a:rPr>
              <a:t>, A. 1967. The Discovery of Grounded Theory. Chicago: 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Aldine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 Publishing Co.</a:t>
            </a:r>
            <a:r>
              <a:rPr lang="en-US" sz="1900" dirty="0">
                <a:solidFill>
                  <a:schemeClr val="tx1"/>
                </a:solidFill>
                <a:effectLst/>
              </a:rPr>
              <a:t/>
            </a:r>
            <a:br>
              <a:rPr lang="en-US" sz="1900" dirty="0">
                <a:solidFill>
                  <a:schemeClr val="tx1"/>
                </a:solidFill>
                <a:effectLst/>
              </a:rPr>
            </a:br>
            <a:r>
              <a:rPr lang="en-US" sz="1900" dirty="0">
                <a:solidFill>
                  <a:schemeClr val="tx1"/>
                </a:solidFill>
                <a:effectLst/>
              </a:rPr>
              <a:t/>
            </a:r>
            <a:br>
              <a:rPr lang="en-US" sz="1900" dirty="0">
                <a:solidFill>
                  <a:schemeClr val="tx1"/>
                </a:solidFill>
                <a:effectLst/>
              </a:rPr>
            </a:br>
            <a:r>
              <a:rPr lang="en-US" sz="1900" b="0" u="none" strike="noStrike" baseline="0" dirty="0" err="1">
                <a:solidFill>
                  <a:schemeClr val="tx1"/>
                </a:solidFill>
              </a:rPr>
              <a:t>Guetterman</a:t>
            </a:r>
            <a:r>
              <a:rPr lang="en-US" sz="1900" b="0" u="none" strike="noStrike" baseline="0" dirty="0">
                <a:solidFill>
                  <a:schemeClr val="tx1"/>
                </a:solidFill>
              </a:rPr>
              <a:t>, T. 2015. Descriptions of Sampling Practices Within Five Approaches to Qualitative Research in Education and the Health 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Sciences. 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Educational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 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Psychology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 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Papers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 and Publications</a:t>
            </a:r>
            <a:r>
              <a:rPr lang="fi-FI" sz="1900" dirty="0">
                <a:solidFill>
                  <a:schemeClr val="tx1"/>
                </a:solidFill>
              </a:rPr>
              <a:t>,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 263.</a:t>
            </a:r>
            <a:br>
              <a:rPr lang="fi-FI" sz="1900" b="0" u="none" strike="noStrike" baseline="0" dirty="0">
                <a:solidFill>
                  <a:schemeClr val="tx1"/>
                </a:solidFill>
              </a:rPr>
            </a:br>
            <a:r>
              <a:rPr lang="fi-FI" sz="1900" b="0" u="none" strike="noStrike" baseline="0" dirty="0">
                <a:solidFill>
                  <a:schemeClr val="tx1"/>
                </a:solidFill>
              </a:rPr>
              <a:t/>
            </a:r>
            <a:br>
              <a:rPr lang="fi-FI" sz="1900" b="0" u="none" strike="noStrike" baseline="0" dirty="0">
                <a:solidFill>
                  <a:schemeClr val="tx1"/>
                </a:solidFill>
              </a:rPr>
            </a:br>
            <a:r>
              <a:rPr lang="fi-FI" sz="1900" b="0" u="none" strike="noStrike" baseline="0" dirty="0" err="1">
                <a:solidFill>
                  <a:schemeClr val="tx1"/>
                </a:solidFill>
              </a:rPr>
              <a:t>Hennink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, M., &amp; 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Kaiser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, B. 2019. 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Saturation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 in 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Qualitative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 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Research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. In P. Atkinson, S. 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Delamont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, A. 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Cernat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, J.W. 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Sakshaug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, &amp; R.A. Williams (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Eds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.), SAGE 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Research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 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Methods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 </a:t>
            </a:r>
            <a:r>
              <a:rPr lang="fi-FI" sz="1900" b="0" u="none" strike="noStrike" baseline="0" dirty="0" err="1">
                <a:solidFill>
                  <a:schemeClr val="tx1"/>
                </a:solidFill>
              </a:rPr>
              <a:t>Foundations</a:t>
            </a:r>
            <a:r>
              <a:rPr lang="fi-FI" sz="1900" b="0" u="none" strike="noStrike" baseline="0" dirty="0">
                <a:solidFill>
                  <a:schemeClr val="tx1"/>
                </a:solidFill>
              </a:rPr>
              <a:t>. </a:t>
            </a:r>
            <a:br>
              <a:rPr lang="fi-FI" sz="1900" b="0" u="none" strike="noStrike" baseline="0" dirty="0">
                <a:solidFill>
                  <a:schemeClr val="tx1"/>
                </a:solidFill>
              </a:rPr>
            </a:br>
            <a:r>
              <a:rPr lang="fi-FI" sz="1900" b="0" u="none" strike="noStrike" baseline="0" dirty="0">
                <a:solidFill>
                  <a:schemeClr val="tx1"/>
                </a:solidFill>
              </a:rPr>
              <a:t/>
            </a:r>
            <a:br>
              <a:rPr lang="fi-FI" sz="1900" b="0" u="none" strike="noStrike" baseline="0" dirty="0">
                <a:solidFill>
                  <a:schemeClr val="tx1"/>
                </a:solidFill>
              </a:rPr>
            </a:br>
            <a:r>
              <a:rPr lang="fi-FI" sz="1900" dirty="0" err="1">
                <a:solidFill>
                  <a:schemeClr val="tx1"/>
                </a:solidFill>
                <a:effectLst/>
              </a:rPr>
              <a:t>Kandola</a:t>
            </a:r>
            <a:r>
              <a:rPr lang="fi-FI" sz="1900" dirty="0">
                <a:solidFill>
                  <a:schemeClr val="tx1"/>
                </a:solidFill>
                <a:effectLst/>
              </a:rPr>
              <a:t>, D., </a:t>
            </a:r>
            <a:r>
              <a:rPr lang="fi-FI" sz="1900" dirty="0" err="1">
                <a:solidFill>
                  <a:schemeClr val="tx1"/>
                </a:solidFill>
                <a:effectLst/>
              </a:rPr>
              <a:t>Banner</a:t>
            </a:r>
            <a:r>
              <a:rPr lang="fi-FI" sz="1900" dirty="0">
                <a:solidFill>
                  <a:schemeClr val="tx1"/>
                </a:solidFill>
                <a:effectLst/>
              </a:rPr>
              <a:t>, D., </a:t>
            </a:r>
            <a:r>
              <a:rPr lang="fi-FI" sz="1900" dirty="0" err="1">
                <a:solidFill>
                  <a:schemeClr val="tx1"/>
                </a:solidFill>
                <a:effectLst/>
              </a:rPr>
              <a:t>O’Keefe</a:t>
            </a:r>
            <a:r>
              <a:rPr lang="fi-FI" sz="1900" dirty="0">
                <a:solidFill>
                  <a:schemeClr val="tx1"/>
                </a:solidFill>
                <a:effectLst/>
              </a:rPr>
              <a:t>-McCarthy, S., &amp; </a:t>
            </a:r>
            <a:r>
              <a:rPr lang="fi-FI" sz="1900" dirty="0" err="1">
                <a:solidFill>
                  <a:schemeClr val="tx1"/>
                </a:solidFill>
                <a:effectLst/>
              </a:rPr>
              <a:t>Jassal</a:t>
            </a:r>
            <a:r>
              <a:rPr lang="fi-FI" sz="1900" dirty="0">
                <a:solidFill>
                  <a:schemeClr val="tx1"/>
                </a:solidFill>
                <a:effectLst/>
              </a:rPr>
              <a:t>, D. 2014. </a:t>
            </a:r>
            <a:r>
              <a:rPr lang="fi-FI" sz="1900" dirty="0" err="1">
                <a:solidFill>
                  <a:schemeClr val="tx1"/>
                </a:solidFill>
                <a:effectLst/>
              </a:rPr>
              <a:t>Sampling</a:t>
            </a:r>
            <a:r>
              <a:rPr lang="fi-FI" sz="1900" dirty="0">
                <a:solidFill>
                  <a:schemeClr val="tx1"/>
                </a:solidFill>
                <a:effectLst/>
              </a:rPr>
              <a:t> </a:t>
            </a:r>
            <a:r>
              <a:rPr lang="fi-FI" sz="1900" dirty="0" err="1">
                <a:solidFill>
                  <a:schemeClr val="tx1"/>
                </a:solidFill>
                <a:effectLst/>
              </a:rPr>
              <a:t>Methods</a:t>
            </a:r>
            <a:r>
              <a:rPr lang="fi-FI" sz="1900" dirty="0">
                <a:solidFill>
                  <a:schemeClr val="tx1"/>
                </a:solidFill>
                <a:effectLst/>
              </a:rPr>
              <a:t> in </a:t>
            </a:r>
            <a:r>
              <a:rPr lang="fi-FI" sz="1900" dirty="0" err="1">
                <a:solidFill>
                  <a:schemeClr val="tx1"/>
                </a:solidFill>
                <a:effectLst/>
              </a:rPr>
              <a:t>Cardiovascular</a:t>
            </a:r>
            <a:r>
              <a:rPr lang="fi-FI" sz="1900" dirty="0">
                <a:solidFill>
                  <a:schemeClr val="tx1"/>
                </a:solidFill>
                <a:effectLst/>
              </a:rPr>
              <a:t> Nursing </a:t>
            </a:r>
            <a:r>
              <a:rPr lang="fi-FI" sz="1900" dirty="0" err="1">
                <a:solidFill>
                  <a:schemeClr val="tx1"/>
                </a:solidFill>
                <a:effectLst/>
              </a:rPr>
              <a:t>Research</a:t>
            </a:r>
            <a:r>
              <a:rPr lang="fi-FI" sz="1900" dirty="0">
                <a:solidFill>
                  <a:schemeClr val="tx1"/>
                </a:solidFill>
                <a:effectLst/>
              </a:rPr>
              <a:t>: An </a:t>
            </a:r>
            <a:r>
              <a:rPr lang="fi-FI" sz="1900" dirty="0" err="1">
                <a:solidFill>
                  <a:schemeClr val="tx1"/>
                </a:solidFill>
                <a:effectLst/>
              </a:rPr>
              <a:t>Overview</a:t>
            </a:r>
            <a:r>
              <a:rPr lang="fi-FI" sz="1900" dirty="0">
                <a:solidFill>
                  <a:schemeClr val="tx1"/>
                </a:solidFill>
                <a:effectLst/>
              </a:rPr>
              <a:t>. Canadian Journal of </a:t>
            </a:r>
            <a:r>
              <a:rPr lang="fi-FI" sz="1900" dirty="0" err="1">
                <a:solidFill>
                  <a:schemeClr val="tx1"/>
                </a:solidFill>
                <a:effectLst/>
              </a:rPr>
              <a:t>Cardiovascular</a:t>
            </a:r>
            <a:r>
              <a:rPr lang="fi-FI" sz="1900" dirty="0">
                <a:solidFill>
                  <a:schemeClr val="tx1"/>
                </a:solidFill>
                <a:effectLst/>
              </a:rPr>
              <a:t> Nursing, 24(3), 15–18</a:t>
            </a:r>
            <a:br>
              <a:rPr lang="fi-FI" sz="1900" dirty="0">
                <a:solidFill>
                  <a:schemeClr val="tx1"/>
                </a:solidFill>
                <a:effectLst/>
              </a:rPr>
            </a:br>
            <a:r>
              <a:rPr lang="fi-FI" sz="1900" dirty="0">
                <a:solidFill>
                  <a:schemeClr val="tx1"/>
                </a:solidFill>
                <a:effectLst/>
              </a:rPr>
              <a:t/>
            </a:r>
            <a:br>
              <a:rPr lang="fi-FI" sz="1900" dirty="0">
                <a:solidFill>
                  <a:schemeClr val="tx1"/>
                </a:solidFill>
                <a:effectLst/>
              </a:rPr>
            </a:br>
            <a:r>
              <a:rPr lang="en-US" sz="1900" dirty="0">
                <a:solidFill>
                  <a:schemeClr val="tx1"/>
                </a:solidFill>
                <a:effectLst/>
              </a:rPr>
              <a:t>Lewis-Pierre et al. 2017. The Application of Grounded Theory: An Example from Nursing Workforce Research. The Qualitative Report, 22(5), 1269-1283.</a:t>
            </a:r>
            <a:endParaRPr lang="fi-FI" sz="19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1900" dirty="0" err="1">
                <a:solidFill>
                  <a:schemeClr val="tx1"/>
                </a:solidFill>
              </a:rPr>
              <a:t>Ligita</a:t>
            </a:r>
            <a:r>
              <a:rPr lang="en-US" sz="1900" dirty="0">
                <a:solidFill>
                  <a:schemeClr val="tx1"/>
                </a:solidFill>
              </a:rPr>
              <a:t>, T., Harvey, N., Wicking, K., </a:t>
            </a:r>
            <a:r>
              <a:rPr lang="en-US" sz="1900" dirty="0" err="1">
                <a:solidFill>
                  <a:schemeClr val="tx1"/>
                </a:solidFill>
              </a:rPr>
              <a:t>Nurjannah</a:t>
            </a:r>
            <a:r>
              <a:rPr lang="en-US" sz="1900" dirty="0">
                <a:solidFill>
                  <a:schemeClr val="tx1"/>
                </a:solidFill>
              </a:rPr>
              <a:t>, I. and Francis, K. 2020. A practical example of using theoretical sampling throughout a grounded theory study: A methodological paper. Qualitative Research Journal, 20(1), 116-126.</a:t>
            </a:r>
            <a:r>
              <a:rPr lang="en-US" sz="1900" dirty="0">
                <a:solidFill>
                  <a:schemeClr val="tx1"/>
                </a:solidFill>
                <a:effectLst/>
              </a:rPr>
              <a:t/>
            </a:r>
            <a:br>
              <a:rPr lang="en-US" sz="1900" dirty="0">
                <a:solidFill>
                  <a:schemeClr val="tx1"/>
                </a:solidFill>
                <a:effectLst/>
              </a:rPr>
            </a:br>
            <a:r>
              <a:rPr lang="en-US" sz="1900" dirty="0">
                <a:solidFill>
                  <a:schemeClr val="tx1"/>
                </a:solidFill>
                <a:effectLst/>
              </a:rPr>
              <a:t/>
            </a:r>
            <a:br>
              <a:rPr lang="en-US" sz="1900" dirty="0">
                <a:solidFill>
                  <a:schemeClr val="tx1"/>
                </a:solidFill>
                <a:effectLst/>
              </a:rPr>
            </a:br>
            <a:r>
              <a:rPr lang="en-US" sz="1900" dirty="0">
                <a:solidFill>
                  <a:schemeClr val="tx1"/>
                </a:solidFill>
                <a:effectLst/>
              </a:rPr>
              <a:t>O’Brien, BC. Et al. 2014. Standards for Reporting Qualitative Research. Academic Medicine, 89(9), 1245-1251. </a:t>
            </a:r>
            <a:br>
              <a:rPr lang="en-US" sz="1900" dirty="0">
                <a:solidFill>
                  <a:schemeClr val="tx1"/>
                </a:solidFill>
                <a:effectLst/>
              </a:rPr>
            </a:br>
            <a:r>
              <a:rPr lang="en-US" sz="1900" dirty="0">
                <a:solidFill>
                  <a:schemeClr val="tx1"/>
                </a:solidFill>
                <a:effectLst/>
              </a:rPr>
              <a:t> </a:t>
            </a:r>
            <a:br>
              <a:rPr lang="en-US" sz="1900" dirty="0">
                <a:solidFill>
                  <a:schemeClr val="tx1"/>
                </a:solidFill>
                <a:effectLst/>
              </a:rPr>
            </a:br>
            <a:r>
              <a:rPr lang="en-US" sz="1900" dirty="0">
                <a:solidFill>
                  <a:schemeClr val="tx1"/>
                </a:solidFill>
                <a:effectLst/>
              </a:rPr>
              <a:t/>
            </a:r>
            <a:br>
              <a:rPr lang="en-US" sz="1900" dirty="0">
                <a:solidFill>
                  <a:schemeClr val="tx1"/>
                </a:solidFill>
                <a:effectLst/>
              </a:rPr>
            </a:br>
            <a:r>
              <a:rPr lang="fi-FI" sz="1900" dirty="0" err="1">
                <a:solidFill>
                  <a:schemeClr val="tx1"/>
                </a:solidFill>
                <a:effectLst/>
              </a:rPr>
              <a:t>Qualitative</a:t>
            </a:r>
            <a:r>
              <a:rPr lang="fi-FI" sz="1900" dirty="0">
                <a:solidFill>
                  <a:schemeClr val="tx1"/>
                </a:solidFill>
                <a:effectLst/>
              </a:rPr>
              <a:t> </a:t>
            </a:r>
            <a:r>
              <a:rPr lang="fi-FI" sz="1900" dirty="0" err="1">
                <a:solidFill>
                  <a:schemeClr val="tx1"/>
                </a:solidFill>
                <a:effectLst/>
              </a:rPr>
              <a:t>Research</a:t>
            </a:r>
            <a:r>
              <a:rPr lang="fi-FI" sz="1900" dirty="0">
                <a:solidFill>
                  <a:schemeClr val="tx1"/>
                </a:solidFill>
                <a:effectLst/>
              </a:rPr>
              <a:t> </a:t>
            </a:r>
            <a:r>
              <a:rPr lang="fi-FI" sz="1900" dirty="0" err="1">
                <a:solidFill>
                  <a:schemeClr val="tx1"/>
                </a:solidFill>
                <a:effectLst/>
              </a:rPr>
              <a:t>Methods</a:t>
            </a:r>
            <a:r>
              <a:rPr lang="fi-FI" sz="1900" dirty="0">
                <a:solidFill>
                  <a:schemeClr val="tx1"/>
                </a:solidFill>
                <a:effectLst/>
              </a:rPr>
              <a:t> </a:t>
            </a:r>
            <a:r>
              <a:rPr lang="fi-FI" sz="1900" dirty="0" err="1">
                <a:solidFill>
                  <a:schemeClr val="tx1"/>
                </a:solidFill>
                <a:effectLst/>
              </a:rPr>
              <a:t>Overview</a:t>
            </a:r>
            <a:r>
              <a:rPr lang="fi-FI" sz="1900" dirty="0">
                <a:solidFill>
                  <a:schemeClr val="tx1"/>
                </a:solidFill>
              </a:rPr>
              <a:t>. </a:t>
            </a:r>
            <a:r>
              <a:rPr lang="fi-FI" sz="1900" dirty="0" err="1">
                <a:solidFill>
                  <a:schemeClr val="tx1"/>
                </a:solidFill>
              </a:rPr>
              <a:t>N.d</a:t>
            </a:r>
            <a:r>
              <a:rPr lang="fi-FI" sz="1900" dirty="0">
                <a:solidFill>
                  <a:schemeClr val="tx1"/>
                </a:solidFill>
              </a:rPr>
              <a:t>. </a:t>
            </a:r>
            <a:r>
              <a:rPr lang="fi-FI" sz="1900" dirty="0">
                <a:solidFill>
                  <a:schemeClr val="tx1"/>
                </a:solidFill>
                <a:hlinkClick r:id="rId2"/>
              </a:rPr>
              <a:t>https://course.ccs.neu.edu/is4800sp12/resources/qualmethods.pdf</a:t>
            </a:r>
            <a:endParaRPr lang="fi-FI" sz="1900" dirty="0">
              <a:solidFill>
                <a:schemeClr val="tx1"/>
              </a:solidFill>
            </a:endParaRPr>
          </a:p>
          <a:p>
            <a:pPr algn="l"/>
            <a:r>
              <a:rPr lang="en-US" sz="1900" dirty="0">
                <a:solidFill>
                  <a:schemeClr val="tx1"/>
                </a:solidFill>
                <a:effectLst/>
              </a:rPr>
              <a:t>Saunders, B., Sim, J., Kingstone, T., Baker, S., Waterfield, J., Bartlam, B., Burroughs, H., &amp; Jinks, C. 2018. Saturation in qualitative research: exploring its conceptualization and operationalization. Quality &amp; quantity, 52(4), 1893–1907.</a:t>
            </a:r>
            <a:endParaRPr lang="fi-FI" sz="1900" dirty="0">
              <a:solidFill>
                <a:schemeClr val="tx1"/>
              </a:solidFill>
            </a:endParaRPr>
          </a:p>
          <a:p>
            <a:pPr algn="l"/>
            <a:r>
              <a:rPr lang="en-US" sz="1900" dirty="0">
                <a:solidFill>
                  <a:schemeClr val="tx1"/>
                </a:solidFill>
                <a:effectLst/>
              </a:rPr>
              <a:t>Tong, A., Sainsbury, P. &amp; Craig, J. 2007. Consolidated criteria for reporting qualitative research (COREQ): a 32-item checklist for interviews and focus groups. </a:t>
            </a:r>
            <a:br>
              <a:rPr lang="en-US" sz="1900" dirty="0">
                <a:solidFill>
                  <a:schemeClr val="tx1"/>
                </a:solidFill>
                <a:effectLst/>
              </a:rPr>
            </a:br>
            <a:r>
              <a:rPr lang="en-US" sz="1900" dirty="0">
                <a:solidFill>
                  <a:schemeClr val="tx1"/>
                </a:solidFill>
                <a:effectLst/>
              </a:rPr>
              <a:t>International Journal for Quality in Health Care, 19(6), 349–357.</a:t>
            </a:r>
            <a:br>
              <a:rPr lang="en-US" sz="1900" dirty="0">
                <a:solidFill>
                  <a:schemeClr val="tx1"/>
                </a:solidFill>
                <a:effectLst/>
              </a:rPr>
            </a:br>
            <a:r>
              <a:rPr lang="en-US" sz="1500" dirty="0">
                <a:solidFill>
                  <a:schemeClr val="tx1"/>
                </a:solidFill>
                <a:effectLst/>
              </a:rPr>
              <a:t/>
            </a:r>
            <a:br>
              <a:rPr lang="en-US" sz="1500" dirty="0">
                <a:solidFill>
                  <a:schemeClr val="tx1"/>
                </a:solidFill>
                <a:effectLst/>
              </a:rPr>
            </a:br>
            <a:endParaRPr lang="fi-FI" sz="15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777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2A381D-8686-4D52-9FD7-646BCEFE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970494"/>
            <a:ext cx="11170508" cy="8089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  Thank you for your attention and cooperation!</a:t>
            </a:r>
            <a:endParaRPr lang="fi-FI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71999D-391A-4C35-BA6A-EDD466F476E8}"/>
              </a:ext>
            </a:extLst>
          </p:cNvPr>
          <p:cNvSpPr txBox="1"/>
          <p:nvPr/>
        </p:nvSpPr>
        <p:spPr>
          <a:xfrm>
            <a:off x="7983205" y="2255885"/>
            <a:ext cx="197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Bradley Hand ITC" panose="03070402050302030203" pitchFamily="66" charset="0"/>
              </a:rPr>
              <a:t>- Hanna Hopia - </a:t>
            </a:r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xmlns="" id="{2FA56BB2-F076-459C-B996-808D85CCE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414673" y="2382898"/>
            <a:ext cx="3393923" cy="23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1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C17559-6375-47BC-9117-39F7B008F94D}"/>
              </a:ext>
            </a:extLst>
          </p:cNvPr>
          <p:cNvSpPr txBox="1"/>
          <p:nvPr/>
        </p:nvSpPr>
        <p:spPr>
          <a:xfrm>
            <a:off x="3150705" y="833101"/>
            <a:ext cx="609467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sz="4000" b="1" dirty="0">
                <a:solidFill>
                  <a:schemeClr val="tx1"/>
                </a:solidFill>
                <a:latin typeface="+mn-lt"/>
              </a:rPr>
              <a:t>Definition of </a:t>
            </a:r>
            <a:r>
              <a:rPr lang="fi-FI" sz="4000" b="1" dirty="0" err="1">
                <a:solidFill>
                  <a:schemeClr val="tx1"/>
                </a:solidFill>
                <a:latin typeface="+mn-lt"/>
              </a:rPr>
              <a:t>sampling</a:t>
            </a:r>
            <a:endParaRPr lang="fi-FI" sz="40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F41CA3A2-CE78-4359-9D15-C7D1C16456A9}"/>
              </a:ext>
            </a:extLst>
          </p:cNvPr>
          <p:cNvSpPr txBox="1">
            <a:spLocks/>
          </p:cNvSpPr>
          <p:nvPr/>
        </p:nvSpPr>
        <p:spPr>
          <a:xfrm>
            <a:off x="714925" y="2200924"/>
            <a:ext cx="10966234" cy="334114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Merriam-Webster Dictionary: SAMPLING: 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“The act, process, or technique of selecting a representative part of a population for the purpose of determining parameters or characteristics of the whole population.”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Qualitative research – sampling?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0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B9A128-EE40-4BDF-9233-95A46429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0" u="none" strike="noStrike" baseline="0" dirty="0">
                <a:solidFill>
                  <a:schemeClr val="tx1"/>
                </a:solidFill>
              </a:rPr>
              <a:t>How to </a:t>
            </a:r>
            <a:r>
              <a:rPr lang="fi-FI" b="1" i="0" u="none" strike="noStrike" baseline="0" dirty="0" err="1">
                <a:solidFill>
                  <a:schemeClr val="tx1"/>
                </a:solidFill>
              </a:rPr>
              <a:t>select</a:t>
            </a:r>
            <a:r>
              <a:rPr lang="fi-FI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fi-FI" b="1" i="0" u="none" strike="noStrike" baseline="0" dirty="0" err="1">
                <a:solidFill>
                  <a:schemeClr val="tx1"/>
                </a:solidFill>
              </a:rPr>
              <a:t>samples</a:t>
            </a:r>
            <a:r>
              <a:rPr lang="fi-FI" b="1" i="0" u="none" strike="noStrike" baseline="0" dirty="0">
                <a:solidFill>
                  <a:schemeClr val="tx1"/>
                </a:solidFill>
              </a:rPr>
              <a:t> for </a:t>
            </a:r>
            <a:r>
              <a:rPr lang="fi-FI" b="1" i="0" u="none" strike="noStrike" baseline="0" dirty="0" err="1">
                <a:solidFill>
                  <a:schemeClr val="tx1"/>
                </a:solidFill>
              </a:rPr>
              <a:t>the</a:t>
            </a:r>
            <a:r>
              <a:rPr lang="fi-FI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fi-FI" b="1" i="0" u="none" strike="noStrike" baseline="0" dirty="0" err="1">
                <a:solidFill>
                  <a:schemeClr val="tx1"/>
                </a:solidFill>
              </a:rPr>
              <a:t>study</a:t>
            </a:r>
            <a:r>
              <a:rPr lang="fi-FI" b="1" i="0" u="none" strike="noStrike" baseline="0" dirty="0">
                <a:solidFill>
                  <a:schemeClr val="tx1"/>
                </a:solidFill>
              </a:rPr>
              <a:t>?</a:t>
            </a:r>
            <a:endParaRPr lang="fi-FI" dirty="0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xmlns="" id="{D23971A3-6F1A-44BF-B37D-8BA1D917F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41219" y="2254382"/>
            <a:ext cx="4035802" cy="2693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24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19D11AAE-6D7F-4551-8875-B529C2F6F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7165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rc 8">
            <a:extLst>
              <a:ext uri="{FF2B5EF4-FFF2-40B4-BE49-F238E27FC236}">
                <a16:creationId xmlns:a16="http://schemas.microsoft.com/office/drawing/2014/main" xmlns="" id="{36913B93-BE91-4E6A-9041-4D4CD6A96002}"/>
              </a:ext>
            </a:extLst>
          </p:cNvPr>
          <p:cNvSpPr/>
          <p:nvPr/>
        </p:nvSpPr>
        <p:spPr>
          <a:xfrm>
            <a:off x="6798733" y="719666"/>
            <a:ext cx="3657600" cy="2438401"/>
          </a:xfrm>
          <a:prstGeom prst="arc">
            <a:avLst>
              <a:gd name="adj1" fmla="val 12916614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53FAD6-E06C-4BA1-9F8C-E09683D15358}"/>
              </a:ext>
            </a:extLst>
          </p:cNvPr>
          <p:cNvSpPr txBox="1"/>
          <p:nvPr/>
        </p:nvSpPr>
        <p:spPr>
          <a:xfrm>
            <a:off x="9607542" y="1938866"/>
            <a:ext cx="1899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err="1"/>
              <a:t>Not</a:t>
            </a:r>
            <a:r>
              <a:rPr lang="fi-FI" sz="2000" b="1" dirty="0"/>
              <a:t> </a:t>
            </a:r>
            <a:r>
              <a:rPr lang="fi-FI" sz="2000" b="1" dirty="0" err="1"/>
              <a:t>randomized</a:t>
            </a:r>
            <a:endParaRPr lang="fi-FI" sz="2000" b="1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C53D1FD5-C280-487E-938A-464172CBA054}"/>
              </a:ext>
            </a:extLst>
          </p:cNvPr>
          <p:cNvSpPr/>
          <p:nvPr/>
        </p:nvSpPr>
        <p:spPr>
          <a:xfrm rot="19084022">
            <a:off x="790832" y="1124465"/>
            <a:ext cx="2722606" cy="1902941"/>
          </a:xfrm>
          <a:prstGeom prst="arc">
            <a:avLst>
              <a:gd name="adj1" fmla="val 13895127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E480AA-159B-4C87-8A89-4CFAB74959FD}"/>
              </a:ext>
            </a:extLst>
          </p:cNvPr>
          <p:cNvSpPr txBox="1"/>
          <p:nvPr/>
        </p:nvSpPr>
        <p:spPr>
          <a:xfrm>
            <a:off x="372926" y="1891269"/>
            <a:ext cx="150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err="1"/>
              <a:t>Randomized</a:t>
            </a:r>
            <a:endParaRPr lang="fi-FI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70A32F-37C3-4DDD-B4C3-47FAA32B3D86}"/>
              </a:ext>
            </a:extLst>
          </p:cNvPr>
          <p:cNvSpPr txBox="1"/>
          <p:nvPr/>
        </p:nvSpPr>
        <p:spPr>
          <a:xfrm>
            <a:off x="6798733" y="5492002"/>
            <a:ext cx="4730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(</a:t>
            </a:r>
            <a:r>
              <a:rPr lang="fi-FI" dirty="0" err="1"/>
              <a:t>e.g</a:t>
            </a:r>
            <a:r>
              <a:rPr lang="fi-FI" dirty="0"/>
              <a:t>., </a:t>
            </a:r>
            <a:r>
              <a:rPr lang="en-US" sz="1800" b="0" u="none" strike="noStrike" baseline="0" dirty="0" err="1">
                <a:solidFill>
                  <a:schemeClr val="tx1"/>
                </a:solidFill>
              </a:rPr>
              <a:t>Guetterman</a:t>
            </a:r>
            <a:r>
              <a:rPr lang="en-US" sz="1800" b="1" u="none" strike="noStrike" baseline="0" dirty="0">
                <a:solidFill>
                  <a:schemeClr val="tx1"/>
                </a:solidFill>
              </a:rPr>
              <a:t> </a:t>
            </a:r>
            <a:r>
              <a:rPr lang="en-US" sz="1800" u="none" strike="noStrike" baseline="0" dirty="0">
                <a:solidFill>
                  <a:schemeClr val="tx1"/>
                </a:solidFill>
              </a:rPr>
              <a:t>2015</a:t>
            </a:r>
            <a:r>
              <a:rPr lang="en-US" b="1" dirty="0"/>
              <a:t>;</a:t>
            </a:r>
            <a:r>
              <a:rPr lang="en-US" sz="1800" b="1" u="none" strike="noStrike" baseline="0" dirty="0">
                <a:solidFill>
                  <a:schemeClr val="tx1"/>
                </a:solidFill>
              </a:rPr>
              <a:t> </a:t>
            </a:r>
            <a:r>
              <a:rPr lang="fi-FI" sz="1800" b="0" u="none" strike="noStrike" baseline="0" dirty="0" err="1">
                <a:solidFill>
                  <a:schemeClr val="tx1"/>
                </a:solidFill>
              </a:rPr>
              <a:t>Hennink</a:t>
            </a:r>
            <a:r>
              <a:rPr lang="fi-FI" sz="1800" b="0" u="none" strike="noStrike" baseline="0" dirty="0">
                <a:solidFill>
                  <a:schemeClr val="tx1"/>
                </a:solidFill>
              </a:rPr>
              <a:t> &amp; </a:t>
            </a:r>
            <a:r>
              <a:rPr lang="fi-FI" sz="1800" b="0" u="none" strike="noStrike" baseline="0" dirty="0" err="1">
                <a:solidFill>
                  <a:schemeClr val="tx1"/>
                </a:solidFill>
              </a:rPr>
              <a:t>Kaiser</a:t>
            </a:r>
            <a:r>
              <a:rPr lang="fi-FI" sz="1800" b="0" u="none" strike="noStrike" baseline="0" dirty="0">
                <a:solidFill>
                  <a:schemeClr val="tx1"/>
                </a:solidFill>
              </a:rPr>
              <a:t> 2019; </a:t>
            </a:r>
            <a:br>
              <a:rPr lang="fi-FI" sz="1800" b="0" u="none" strike="noStrike" baseline="0" dirty="0">
                <a:solidFill>
                  <a:schemeClr val="tx1"/>
                </a:solidFill>
              </a:rPr>
            </a:br>
            <a:r>
              <a:rPr lang="fi-FI" sz="1800" b="0" u="none" strike="noStrike" baseline="0" dirty="0" err="1">
                <a:solidFill>
                  <a:schemeClr val="tx1"/>
                </a:solidFill>
              </a:rPr>
              <a:t>Gentles</a:t>
            </a:r>
            <a:r>
              <a:rPr lang="fi-FI" sz="1800" b="0" u="none" strike="noStrike" baseline="0" dirty="0">
                <a:solidFill>
                  <a:schemeClr val="tx1"/>
                </a:solidFill>
              </a:rPr>
              <a:t> et </a:t>
            </a:r>
            <a:r>
              <a:rPr lang="fi-FI" sz="1800" b="0" u="none" strike="noStrike" baseline="0" dirty="0" err="1">
                <a:solidFill>
                  <a:schemeClr val="tx1"/>
                </a:solidFill>
              </a:rPr>
              <a:t>al</a:t>
            </a:r>
            <a:r>
              <a:rPr lang="fi-FI" sz="1800" b="0" u="none" strike="noStrike" baseline="0" dirty="0">
                <a:solidFill>
                  <a:schemeClr val="tx1"/>
                </a:solidFill>
              </a:rPr>
              <a:t> 2015)</a:t>
            </a:r>
            <a:r>
              <a:rPr lang="en-US" sz="1800" b="1" u="none" strike="noStrike" baseline="0" dirty="0">
                <a:solidFill>
                  <a:schemeClr val="tx1"/>
                </a:solidFill>
              </a:rPr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692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A5BF81DA-694E-496F-B8B6-17B432F07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28971"/>
              </p:ext>
            </p:extLst>
          </p:nvPr>
        </p:nvGraphicFramePr>
        <p:xfrm>
          <a:off x="945775" y="1136669"/>
          <a:ext cx="7311604" cy="4584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9D686D-C20F-49F0-8920-945FB44A542F}"/>
              </a:ext>
            </a:extLst>
          </p:cNvPr>
          <p:cNvSpPr txBox="1"/>
          <p:nvPr/>
        </p:nvSpPr>
        <p:spPr>
          <a:xfrm>
            <a:off x="8374080" y="4399234"/>
            <a:ext cx="3420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STIXGeneral-Regular"/>
              </a:rPr>
              <a:t>-&gt; there are no specific techniques</a:t>
            </a:r>
            <a:br>
              <a:rPr lang="en-US" sz="1800" b="0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STIXGeneral-Regular"/>
              </a:rPr>
            </a:br>
            <a:r>
              <a:rPr lang="en-US" sz="1800" b="0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STIXGeneral-Regular"/>
              </a:rPr>
              <a:t>     to estimate sample size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338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xmlns="" id="{008726B0-F2F0-4419-888C-41E5C50FF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57734"/>
              </p:ext>
            </p:extLst>
          </p:nvPr>
        </p:nvGraphicFramePr>
        <p:xfrm>
          <a:off x="129473" y="1201667"/>
          <a:ext cx="11599932" cy="466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4EA013-EE8C-47FE-B131-27D461F3D0C6}"/>
              </a:ext>
            </a:extLst>
          </p:cNvPr>
          <p:cNvSpPr txBox="1"/>
          <p:nvPr/>
        </p:nvSpPr>
        <p:spPr>
          <a:xfrm>
            <a:off x="8965378" y="6028567"/>
            <a:ext cx="2575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/>
              <a:t>Guetterman</a:t>
            </a:r>
            <a:r>
              <a:rPr lang="fi-FI" sz="1200" dirty="0"/>
              <a:t> 2015, </a:t>
            </a:r>
            <a:r>
              <a:rPr lang="fi-FI" sz="1200" dirty="0" err="1"/>
              <a:t>Gentles</a:t>
            </a:r>
            <a:r>
              <a:rPr lang="fi-FI" sz="1200" dirty="0"/>
              <a:t> et al. 2015 </a:t>
            </a:r>
          </a:p>
        </p:txBody>
      </p:sp>
    </p:spTree>
    <p:extLst>
      <p:ext uri="{BB962C8B-B14F-4D97-AF65-F5344CB8AC3E}">
        <p14:creationId xmlns:p14="http://schemas.microsoft.com/office/powerpoint/2010/main" val="294037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5E2E57E-19E7-477F-A89E-3EFE262A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>
            <a:normAutofit fontScale="90000"/>
          </a:bodyPr>
          <a:lstStyle/>
          <a:p>
            <a:r>
              <a:rPr lang="fi-FI" sz="4800" b="0" i="0" u="none" strike="noStrike" baseline="0" dirty="0" err="1">
                <a:solidFill>
                  <a:schemeClr val="tx1"/>
                </a:solidFill>
                <a:latin typeface="STIXGeneral-Regular"/>
              </a:rPr>
              <a:t>Sample</a:t>
            </a:r>
            <a:r>
              <a:rPr lang="fi-FI" sz="4800" b="0" i="0" u="none" strike="noStrike" baseline="0" dirty="0">
                <a:solidFill>
                  <a:schemeClr val="tx1"/>
                </a:solidFill>
                <a:latin typeface="STIXGeneral-Regular"/>
              </a:rPr>
              <a:t> </a:t>
            </a:r>
            <a:r>
              <a:rPr lang="fi-FI" sz="4800" b="0" i="0" u="none" strike="noStrike" baseline="0" dirty="0" err="1">
                <a:solidFill>
                  <a:schemeClr val="tx1"/>
                </a:solidFill>
                <a:latin typeface="STIXGeneral-Regular"/>
              </a:rPr>
              <a:t>size</a:t>
            </a:r>
            <a:r>
              <a:rPr lang="fi-FI" sz="4800" b="0" i="0" u="none" strike="noStrike" baseline="0" dirty="0">
                <a:solidFill>
                  <a:schemeClr val="tx1"/>
                </a:solidFill>
                <a:latin typeface="STIXGeneral-Regular"/>
              </a:rPr>
              <a:t> – </a:t>
            </a:r>
            <a:r>
              <a:rPr lang="fi-FI" dirty="0" err="1">
                <a:solidFill>
                  <a:schemeClr val="tx1"/>
                </a:solidFill>
                <a:latin typeface="STIXGeneral-Regular"/>
              </a:rPr>
              <a:t>what</a:t>
            </a:r>
            <a:r>
              <a:rPr lang="fi-FI" dirty="0">
                <a:solidFill>
                  <a:schemeClr val="tx1"/>
                </a:solidFill>
                <a:latin typeface="STIXGeneral-Regular"/>
              </a:rPr>
              <a:t> to </a:t>
            </a:r>
            <a:r>
              <a:rPr lang="fi-FI" dirty="0" err="1">
                <a:solidFill>
                  <a:schemeClr val="tx1"/>
                </a:solidFill>
                <a:latin typeface="STIXGeneral-Regular"/>
              </a:rPr>
              <a:t>consider</a:t>
            </a:r>
            <a:r>
              <a:rPr lang="fi-FI" dirty="0">
                <a:solidFill>
                  <a:schemeClr val="tx1"/>
                </a:solidFill>
                <a:latin typeface="STIXGeneral-Regular"/>
              </a:rPr>
              <a:t>?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25BE19CE-F5AA-490A-A8BF-8315A2A7E6E0}"/>
              </a:ext>
            </a:extLst>
          </p:cNvPr>
          <p:cNvSpPr txBox="1">
            <a:spLocks/>
          </p:cNvSpPr>
          <p:nvPr/>
        </p:nvSpPr>
        <p:spPr>
          <a:xfrm>
            <a:off x="400396" y="2066592"/>
            <a:ext cx="5730240" cy="33411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>
                <a:latin typeface="STIXGeneral-Regular"/>
              </a:rPr>
              <a:t>An </a:t>
            </a:r>
            <a:r>
              <a:rPr lang="fi-FI" b="1" dirty="0" err="1">
                <a:latin typeface="STIXGeneral-Regular"/>
              </a:rPr>
              <a:t>adequate</a:t>
            </a:r>
            <a:r>
              <a:rPr lang="fi-FI" b="1" dirty="0">
                <a:latin typeface="STIXGeneral-Regular"/>
              </a:rPr>
              <a:t> </a:t>
            </a:r>
            <a:r>
              <a:rPr lang="fi-FI" b="1" dirty="0" err="1">
                <a:latin typeface="STIXGeneral-Regular"/>
              </a:rPr>
              <a:t>sample</a:t>
            </a:r>
            <a:r>
              <a:rPr lang="fi-FI" b="1" dirty="0">
                <a:latin typeface="STIXGeneral-Regular"/>
              </a:rPr>
              <a:t> </a:t>
            </a:r>
            <a:r>
              <a:rPr lang="fi-FI" b="1" dirty="0" err="1">
                <a:latin typeface="STIXGeneral-Regular"/>
              </a:rPr>
              <a:t>size</a:t>
            </a:r>
            <a:endParaRPr lang="fi-FI" b="1" dirty="0">
              <a:latin typeface="STIXGeneral-Regular"/>
            </a:endParaRPr>
          </a:p>
          <a:p>
            <a:r>
              <a:rPr lang="fi-FI" dirty="0">
                <a:latin typeface="STIXGeneral-Regular"/>
              </a:rPr>
              <a:t>-&gt; </a:t>
            </a:r>
            <a:r>
              <a:rPr lang="fi-FI" dirty="0" err="1">
                <a:latin typeface="STIXGeneral-Regular"/>
              </a:rPr>
              <a:t>rich</a:t>
            </a:r>
            <a:r>
              <a:rPr lang="fi-FI" dirty="0">
                <a:latin typeface="STIXGeneral-Regular"/>
              </a:rPr>
              <a:t> data</a:t>
            </a:r>
            <a:br>
              <a:rPr lang="fi-FI" dirty="0">
                <a:latin typeface="STIXGeneral-Regular"/>
              </a:rPr>
            </a:br>
            <a:endParaRPr lang="fi-FI" dirty="0">
              <a:latin typeface="STIXGeneral-Regular"/>
            </a:endParaRPr>
          </a:p>
          <a:p>
            <a:r>
              <a:rPr lang="fi-FI" b="1" dirty="0" err="1">
                <a:latin typeface="STIXGeneral-Regular"/>
              </a:rPr>
              <a:t>Recruit</a:t>
            </a:r>
            <a:r>
              <a:rPr lang="fi-FI" b="1" dirty="0">
                <a:latin typeface="STIXGeneral-Regular"/>
              </a:rPr>
              <a:t> a “</a:t>
            </a:r>
            <a:r>
              <a:rPr lang="fi-FI" b="1" dirty="0" err="1">
                <a:latin typeface="STIXGeneral-Regular"/>
              </a:rPr>
              <a:t>good</a:t>
            </a:r>
            <a:r>
              <a:rPr lang="fi-FI" b="1" dirty="0">
                <a:latin typeface="STIXGeneral-Regular"/>
              </a:rPr>
              <a:t>” </a:t>
            </a:r>
            <a:r>
              <a:rPr lang="fi-FI" b="1" dirty="0" err="1">
                <a:latin typeface="STIXGeneral-Regular"/>
              </a:rPr>
              <a:t>informant</a:t>
            </a:r>
            <a:r>
              <a:rPr lang="fi-FI" dirty="0">
                <a:latin typeface="STIXGeneral-Regular"/>
              </a:rPr>
              <a:t/>
            </a:r>
            <a:br>
              <a:rPr lang="fi-FI" dirty="0">
                <a:latin typeface="STIXGeneral-Regular"/>
              </a:rPr>
            </a:br>
            <a:r>
              <a:rPr lang="fi-FI" dirty="0">
                <a:latin typeface="STIXGeneral-Regular"/>
              </a:rPr>
              <a:t/>
            </a:r>
            <a:br>
              <a:rPr lang="fi-FI" dirty="0">
                <a:latin typeface="STIXGeneral-Regular"/>
              </a:rPr>
            </a:br>
            <a:r>
              <a:rPr lang="fi-FI" dirty="0">
                <a:latin typeface="STIXGeneral-Regular"/>
              </a:rPr>
              <a:t>-&gt; </a:t>
            </a:r>
            <a:r>
              <a:rPr lang="fi-FI" dirty="0" err="1">
                <a:latin typeface="STIXGeneral-Regular"/>
              </a:rPr>
              <a:t>who</a:t>
            </a:r>
            <a:r>
              <a:rPr lang="fi-FI" dirty="0">
                <a:latin typeface="STIXGeneral-Regular"/>
              </a:rPr>
              <a:t> </a:t>
            </a:r>
            <a:r>
              <a:rPr lang="en-US" dirty="0">
                <a:latin typeface="STIXGeneral-Regular"/>
              </a:rPr>
              <a:t>articulates, reflects and is interested in sharing the information with researchers</a:t>
            </a:r>
            <a:br>
              <a:rPr lang="en-US" dirty="0">
                <a:latin typeface="STIXGeneral-Regular"/>
              </a:rPr>
            </a:br>
            <a:r>
              <a:rPr lang="en-US" dirty="0">
                <a:latin typeface="STIXGeneral-Regular"/>
              </a:rPr>
              <a:t/>
            </a:r>
            <a:br>
              <a:rPr lang="en-US" dirty="0">
                <a:latin typeface="STIXGeneral-Regular"/>
              </a:rPr>
            </a:br>
            <a:r>
              <a:rPr lang="en-US" dirty="0">
                <a:latin typeface="STIXGeneral-Regular"/>
              </a:rPr>
              <a:t>To establish rigor and credibility in qualitative studies it is the </a:t>
            </a:r>
            <a:r>
              <a:rPr lang="en-US" b="1" dirty="0">
                <a:latin typeface="STIXGeneral-Regular"/>
              </a:rPr>
              <a:t>responsibility of the researcher to select the right technique of sampling </a:t>
            </a:r>
            <a:endParaRPr lang="fi-FI" sz="2400" b="1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xmlns="" id="{A52B673F-E0D3-4A6C-BAE2-5E49AA4413E0}"/>
              </a:ext>
            </a:extLst>
          </p:cNvPr>
          <p:cNvSpPr txBox="1">
            <a:spLocks/>
          </p:cNvSpPr>
          <p:nvPr/>
        </p:nvSpPr>
        <p:spPr>
          <a:xfrm>
            <a:off x="6443600" y="2066592"/>
            <a:ext cx="5348004" cy="33411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STIXGeneral-Regular"/>
              </a:rPr>
              <a:t>Focuses typically </a:t>
            </a:r>
            <a:r>
              <a:rPr lang="en-US" sz="1800" b="1">
                <a:latin typeface="STIXGeneral-Regular"/>
              </a:rPr>
              <a:t>in-depth on small samples</a:t>
            </a:r>
            <a:r>
              <a:rPr lang="en-US" sz="1800">
                <a:latin typeface="STIXGeneral-Regular"/>
              </a:rPr>
              <a:t>, selected </a:t>
            </a:r>
            <a:r>
              <a:rPr lang="en-US" sz="1800" b="1">
                <a:latin typeface="STIXGeneral-Regular"/>
              </a:rPr>
              <a:t>purposefully</a:t>
            </a:r>
            <a:r>
              <a:rPr lang="en-US" sz="1800">
                <a:latin typeface="STIXGeneral-Regular"/>
              </a:rPr>
              <a:t> for the study</a:t>
            </a:r>
            <a:br>
              <a:rPr lang="en-US" sz="1800">
                <a:latin typeface="STIXGeneral-Regular"/>
              </a:rPr>
            </a:br>
            <a:r>
              <a:rPr lang="en-US" sz="1800">
                <a:latin typeface="STIXGeneral-Regular"/>
              </a:rPr>
              <a:t/>
            </a:r>
            <a:br>
              <a:rPr lang="en-US" sz="1800">
                <a:latin typeface="STIXGeneral-Regular"/>
              </a:rPr>
            </a:br>
            <a:r>
              <a:rPr lang="en-US">
                <a:latin typeface="STIXGeneral-Regular"/>
              </a:rPr>
              <a:t>Even a single sampling unit (n = 1)</a:t>
            </a:r>
            <a:br>
              <a:rPr lang="en-US">
                <a:latin typeface="STIXGeneral-Regular"/>
              </a:rPr>
            </a:br>
            <a:r>
              <a:rPr lang="en-US">
                <a:latin typeface="STIXGeneral-Regular"/>
              </a:rPr>
              <a:t/>
            </a:r>
            <a:br>
              <a:rPr lang="en-US">
                <a:latin typeface="STIXGeneral-Regular"/>
              </a:rPr>
            </a:br>
            <a:r>
              <a:rPr lang="en-US">
                <a:latin typeface="STIXGeneral-Regular"/>
              </a:rPr>
              <a:t>Purpose </a:t>
            </a:r>
            <a:r>
              <a:rPr lang="en-US" b="1" u="sng">
                <a:latin typeface="STIXGeneral-Regular"/>
              </a:rPr>
              <a:t>is not </a:t>
            </a:r>
            <a:r>
              <a:rPr lang="en-US">
                <a:latin typeface="STIXGeneral-Regular"/>
              </a:rPr>
              <a:t>generalized the findings</a:t>
            </a:r>
            <a:br>
              <a:rPr lang="en-US">
                <a:latin typeface="STIXGeneral-Regular"/>
              </a:rPr>
            </a:br>
            <a:r>
              <a:rPr lang="en-US">
                <a:latin typeface="STIXGeneral-Regular"/>
              </a:rPr>
              <a:t/>
            </a:r>
            <a:br>
              <a:rPr lang="en-US">
                <a:latin typeface="STIXGeneral-Regular"/>
              </a:rPr>
            </a:br>
            <a:r>
              <a:rPr lang="en-US">
                <a:latin typeface="STIXGeneral-Regular"/>
              </a:rPr>
              <a:t>Purpose is to reveal experiences, describe phenomena, reveal respondents’ perspective and views….</a:t>
            </a:r>
            <a:endParaRPr lang="fi-FI" dirty="0"/>
          </a:p>
        </p:txBody>
      </p:sp>
      <p:pic>
        <p:nvPicPr>
          <p:cNvPr id="15" name="Graphic 14" descr="An assortment of differently patterned circles">
            <a:extLst>
              <a:ext uri="{FF2B5EF4-FFF2-40B4-BE49-F238E27FC236}">
                <a16:creationId xmlns:a16="http://schemas.microsoft.com/office/drawing/2014/main" xmlns="" id="{55689D77-1892-492C-8BFB-34477C1A4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36530" y="4549148"/>
            <a:ext cx="1574799" cy="15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695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yvinė">
  <a:themeElements>
    <a:clrScheme name="Retrospektyvinė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yvinė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nė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Template" id="{F52BAE4A-3757-4BB5-BC6D-16B0C296CE13}" vid="{3F6DFB22-61F0-4797-B00A-C0AFD3CE9603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3697</TotalTime>
  <Words>911</Words>
  <Application>Microsoft Office PowerPoint</Application>
  <PresentationFormat>Custom</PresentationFormat>
  <Paragraphs>153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Retrospektyvinė</vt:lpstr>
      <vt:lpstr>Sampling strategies in qualitative research   JAMK University of Applied Sciences  FINLAND</vt:lpstr>
      <vt:lpstr>Day two: 8-12 am, four-hour lecture: Aim and learning outcomes of the lecture</vt:lpstr>
      <vt:lpstr>Content: Sampling in qualitative research</vt:lpstr>
      <vt:lpstr>PowerPoint Presentation</vt:lpstr>
      <vt:lpstr>How to select samples for the study?</vt:lpstr>
      <vt:lpstr>PowerPoint Presentation</vt:lpstr>
      <vt:lpstr>PowerPoint Presentation</vt:lpstr>
      <vt:lpstr>PowerPoint Presentation</vt:lpstr>
      <vt:lpstr>Sample size – what to consider?</vt:lpstr>
      <vt:lpstr>PowerPoint Presentation</vt:lpstr>
      <vt:lpstr>TASK (during a lecture)</vt:lpstr>
      <vt:lpstr>PowerPoint Presentation</vt:lpstr>
      <vt:lpstr>Sampling (recruitment) strategy in qualitative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Theoretical sampling technique</vt:lpstr>
      <vt:lpstr>Researchers can use the theoretical sampling method  in their study in the following ways:</vt:lpstr>
      <vt:lpstr>Snowball sampling</vt:lpstr>
      <vt:lpstr>Some qualitative study approaches</vt:lpstr>
      <vt:lpstr>Saturation in qualitative research</vt:lpstr>
      <vt:lpstr>Table from the article of Saunders et al. 2018</vt:lpstr>
      <vt:lpstr>Saturation in qualitative research  (adapted from Hennink &amp; Kaiser 2019)</vt:lpstr>
      <vt:lpstr>PowerPoint Presentation</vt:lpstr>
      <vt:lpstr>  SRQR guideline (O’Brien et al. 2014) </vt:lpstr>
      <vt:lpstr>Journal of Advanced Nursing (JAN) author guidelines for qualitative research</vt:lpstr>
      <vt:lpstr>PowerPoint Presentation</vt:lpstr>
      <vt:lpstr>PowerPoint Presentation</vt:lpstr>
      <vt:lpstr>Assignment/Individual work</vt:lpstr>
      <vt:lpstr>References and a reading list</vt:lpstr>
      <vt:lpstr>   Thank you for your attention and cooperation!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Enrika Morkienė</dc:creator>
  <cp:lastModifiedBy>Aurelija</cp:lastModifiedBy>
  <cp:revision>86</cp:revision>
  <dcterms:created xsi:type="dcterms:W3CDTF">2021-02-03T14:20:44Z</dcterms:created>
  <dcterms:modified xsi:type="dcterms:W3CDTF">2021-11-03T16:42:08Z</dcterms:modified>
</cp:coreProperties>
</file>