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Lst>
  <p:notesMasterIdLst>
    <p:notesMasterId r:id="rId26"/>
  </p:notesMasterIdLst>
  <p:sldIdLst>
    <p:sldId id="370" r:id="rId2"/>
    <p:sldId id="464" r:id="rId3"/>
    <p:sldId id="492" r:id="rId4"/>
    <p:sldId id="484" r:id="rId5"/>
    <p:sldId id="493" r:id="rId6"/>
    <p:sldId id="487" r:id="rId7"/>
    <p:sldId id="504" r:id="rId8"/>
    <p:sldId id="500" r:id="rId9"/>
    <p:sldId id="508" r:id="rId10"/>
    <p:sldId id="505" r:id="rId11"/>
    <p:sldId id="506" r:id="rId12"/>
    <p:sldId id="501" r:id="rId13"/>
    <p:sldId id="494" r:id="rId14"/>
    <p:sldId id="510" r:id="rId15"/>
    <p:sldId id="502" r:id="rId16"/>
    <p:sldId id="507" r:id="rId17"/>
    <p:sldId id="499" r:id="rId18"/>
    <p:sldId id="503" r:id="rId19"/>
    <p:sldId id="509" r:id="rId20"/>
    <p:sldId id="496" r:id="rId21"/>
    <p:sldId id="486" r:id="rId22"/>
    <p:sldId id="490" r:id="rId23"/>
    <p:sldId id="498" r:id="rId24"/>
    <p:sldId id="51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0000"/>
    <a:srgbClr val="3399FF"/>
    <a:srgbClr val="FF9953"/>
    <a:srgbClr val="FF9900"/>
    <a:srgbClr val="66FF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6771C-323B-4DB6-BD6A-E2D97D6EF578}"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lt-LT"/>
        </a:p>
      </dgm:t>
    </dgm:pt>
    <dgm:pt modelId="{294D758D-7DE6-4C72-81D6-6662F129A25C}">
      <dgm:prSet phldrT="[Text]"/>
      <dgm:spPr/>
      <dgm:t>
        <a:bodyPr/>
        <a:lstStyle/>
        <a:p>
          <a:r>
            <a:rPr lang="en-US" dirty="0" smtClean="0"/>
            <a:t>A</a:t>
          </a:r>
          <a:endParaRPr lang="lt-LT" dirty="0"/>
        </a:p>
      </dgm:t>
    </dgm:pt>
    <dgm:pt modelId="{71539AB3-A958-49D3-A143-1DB61DD7E891}" type="parTrans" cxnId="{4055A910-E0E5-483B-9E40-CA9AE90B5053}">
      <dgm:prSet/>
      <dgm:spPr/>
      <dgm:t>
        <a:bodyPr/>
        <a:lstStyle/>
        <a:p>
          <a:endParaRPr lang="lt-LT"/>
        </a:p>
      </dgm:t>
    </dgm:pt>
    <dgm:pt modelId="{ACB73641-F1CD-4F9B-93C4-6DC873B68E03}" type="sibTrans" cxnId="{4055A910-E0E5-483B-9E40-CA9AE90B5053}">
      <dgm:prSet/>
      <dgm:spPr/>
      <dgm:t>
        <a:bodyPr/>
        <a:lstStyle/>
        <a:p>
          <a:endParaRPr lang="lt-LT"/>
        </a:p>
      </dgm:t>
    </dgm:pt>
    <dgm:pt modelId="{773AC217-1E82-4A1D-91F3-7180B5C0C825}">
      <dgm:prSet phldrT="[Text]"/>
      <dgm:spPr/>
      <dgm:t>
        <a:bodyPr/>
        <a:lstStyle/>
        <a:p>
          <a:r>
            <a:rPr lang="en-US" dirty="0" smtClean="0"/>
            <a:t>B</a:t>
          </a:r>
          <a:endParaRPr lang="lt-LT" dirty="0"/>
        </a:p>
      </dgm:t>
    </dgm:pt>
    <dgm:pt modelId="{F26229A6-6947-4FBE-A10E-22B726B13FF4}" type="parTrans" cxnId="{9844515F-A2B7-4A47-BEE5-4E8434AAEA42}">
      <dgm:prSet/>
      <dgm:spPr/>
      <dgm:t>
        <a:bodyPr/>
        <a:lstStyle/>
        <a:p>
          <a:endParaRPr lang="lt-LT"/>
        </a:p>
      </dgm:t>
    </dgm:pt>
    <dgm:pt modelId="{0CCF2C98-6AF0-494D-81AB-FB5CE879318E}" type="sibTrans" cxnId="{9844515F-A2B7-4A47-BEE5-4E8434AAEA42}">
      <dgm:prSet/>
      <dgm:spPr/>
      <dgm:t>
        <a:bodyPr/>
        <a:lstStyle/>
        <a:p>
          <a:endParaRPr lang="lt-LT"/>
        </a:p>
      </dgm:t>
    </dgm:pt>
    <dgm:pt modelId="{68B6FC0E-F8BC-4A9C-A3CC-4408A9AFDCFC}">
      <dgm:prSet phldrT="[Text]"/>
      <dgm:spPr>
        <a:solidFill>
          <a:schemeClr val="accent2">
            <a:lumMod val="40000"/>
            <a:lumOff val="60000"/>
          </a:schemeClr>
        </a:solidFill>
      </dgm:spPr>
      <dgm:t>
        <a:bodyPr/>
        <a:lstStyle/>
        <a:p>
          <a:r>
            <a:rPr lang="en-US" dirty="0" smtClean="0"/>
            <a:t>ABC</a:t>
          </a:r>
          <a:endParaRPr lang="lt-LT" dirty="0"/>
        </a:p>
      </dgm:t>
    </dgm:pt>
    <dgm:pt modelId="{1CE1031C-8212-4605-830C-76720D8D369B}" type="parTrans" cxnId="{80B56A72-8B51-4647-84C3-3F89825E8F00}">
      <dgm:prSet/>
      <dgm:spPr/>
      <dgm:t>
        <a:bodyPr/>
        <a:lstStyle/>
        <a:p>
          <a:endParaRPr lang="lt-LT"/>
        </a:p>
      </dgm:t>
    </dgm:pt>
    <dgm:pt modelId="{388797D7-7B0B-4A88-894A-0B8132C6DA0A}" type="sibTrans" cxnId="{80B56A72-8B51-4647-84C3-3F89825E8F00}">
      <dgm:prSet/>
      <dgm:spPr/>
      <dgm:t>
        <a:bodyPr/>
        <a:lstStyle/>
        <a:p>
          <a:endParaRPr lang="lt-LT"/>
        </a:p>
      </dgm:t>
    </dgm:pt>
    <dgm:pt modelId="{02C29128-F110-4F31-ADA6-B930EF18D137}">
      <dgm:prSet phldrT="[Text]"/>
      <dgm:spPr/>
      <dgm:t>
        <a:bodyPr/>
        <a:lstStyle/>
        <a:p>
          <a:r>
            <a:rPr lang="en-US" dirty="0" smtClean="0"/>
            <a:t>C</a:t>
          </a:r>
          <a:endParaRPr lang="lt-LT" dirty="0"/>
        </a:p>
      </dgm:t>
    </dgm:pt>
    <dgm:pt modelId="{436B4915-0E01-42C2-AAB7-A07ACBA86827}" type="parTrans" cxnId="{30CA8EB5-F353-4C85-85F7-3958E6DD3BB7}">
      <dgm:prSet/>
      <dgm:spPr/>
      <dgm:t>
        <a:bodyPr/>
        <a:lstStyle/>
        <a:p>
          <a:endParaRPr lang="lt-LT"/>
        </a:p>
      </dgm:t>
    </dgm:pt>
    <dgm:pt modelId="{85E16A93-843D-4FE0-A77A-335BA2CC1C8E}" type="sibTrans" cxnId="{30CA8EB5-F353-4C85-85F7-3958E6DD3BB7}">
      <dgm:prSet/>
      <dgm:spPr/>
      <dgm:t>
        <a:bodyPr/>
        <a:lstStyle/>
        <a:p>
          <a:endParaRPr lang="lt-LT"/>
        </a:p>
      </dgm:t>
    </dgm:pt>
    <dgm:pt modelId="{B6F358C3-8E0C-4AED-82AC-A9C5EE7AB165}" type="pres">
      <dgm:prSet presAssocID="{7A76771C-323B-4DB6-BD6A-E2D97D6EF578}" presName="compositeShape" presStyleCnt="0">
        <dgm:presLayoutVars>
          <dgm:chMax val="9"/>
          <dgm:dir/>
          <dgm:resizeHandles val="exact"/>
        </dgm:presLayoutVars>
      </dgm:prSet>
      <dgm:spPr/>
      <dgm:t>
        <a:bodyPr/>
        <a:lstStyle/>
        <a:p>
          <a:endParaRPr lang="lt-LT"/>
        </a:p>
      </dgm:t>
    </dgm:pt>
    <dgm:pt modelId="{F769A57F-6E8A-4299-B081-C6093A6C6556}" type="pres">
      <dgm:prSet presAssocID="{7A76771C-323B-4DB6-BD6A-E2D97D6EF578}" presName="triangle1" presStyleLbl="node1" presStyleIdx="0" presStyleCnt="4" custLinFactNeighborX="5190" custLinFactNeighborY="-906">
        <dgm:presLayoutVars>
          <dgm:bulletEnabled val="1"/>
        </dgm:presLayoutVars>
      </dgm:prSet>
      <dgm:spPr/>
      <dgm:t>
        <a:bodyPr/>
        <a:lstStyle/>
        <a:p>
          <a:endParaRPr lang="lt-LT"/>
        </a:p>
      </dgm:t>
    </dgm:pt>
    <dgm:pt modelId="{8DCADFC0-FC37-48B8-A789-A08627BBC3CE}" type="pres">
      <dgm:prSet presAssocID="{7A76771C-323B-4DB6-BD6A-E2D97D6EF578}" presName="triangle2" presStyleLbl="node1" presStyleIdx="1" presStyleCnt="4">
        <dgm:presLayoutVars>
          <dgm:bulletEnabled val="1"/>
        </dgm:presLayoutVars>
      </dgm:prSet>
      <dgm:spPr/>
      <dgm:t>
        <a:bodyPr/>
        <a:lstStyle/>
        <a:p>
          <a:endParaRPr lang="lt-LT"/>
        </a:p>
      </dgm:t>
    </dgm:pt>
    <dgm:pt modelId="{421B4A5C-2C15-423B-A5F9-5A7951094718}" type="pres">
      <dgm:prSet presAssocID="{7A76771C-323B-4DB6-BD6A-E2D97D6EF578}" presName="triangle3" presStyleLbl="node1" presStyleIdx="2" presStyleCnt="4">
        <dgm:presLayoutVars>
          <dgm:bulletEnabled val="1"/>
        </dgm:presLayoutVars>
      </dgm:prSet>
      <dgm:spPr/>
      <dgm:t>
        <a:bodyPr/>
        <a:lstStyle/>
        <a:p>
          <a:endParaRPr lang="lt-LT"/>
        </a:p>
      </dgm:t>
    </dgm:pt>
    <dgm:pt modelId="{C7671D93-B2C2-4A29-A888-C487E948288F}" type="pres">
      <dgm:prSet presAssocID="{7A76771C-323B-4DB6-BD6A-E2D97D6EF578}" presName="triangle4" presStyleLbl="node1" presStyleIdx="3" presStyleCnt="4">
        <dgm:presLayoutVars>
          <dgm:bulletEnabled val="1"/>
        </dgm:presLayoutVars>
      </dgm:prSet>
      <dgm:spPr/>
      <dgm:t>
        <a:bodyPr/>
        <a:lstStyle/>
        <a:p>
          <a:endParaRPr lang="lt-LT"/>
        </a:p>
      </dgm:t>
    </dgm:pt>
  </dgm:ptLst>
  <dgm:cxnLst>
    <dgm:cxn modelId="{30CA8EB5-F353-4C85-85F7-3958E6DD3BB7}" srcId="{7A76771C-323B-4DB6-BD6A-E2D97D6EF578}" destId="{02C29128-F110-4F31-ADA6-B930EF18D137}" srcOrd="3" destOrd="0" parTransId="{436B4915-0E01-42C2-AAB7-A07ACBA86827}" sibTransId="{85E16A93-843D-4FE0-A77A-335BA2CC1C8E}"/>
    <dgm:cxn modelId="{D846B725-50C9-49A1-9B94-8BE1FC5495E9}" type="presOf" srcId="{7A76771C-323B-4DB6-BD6A-E2D97D6EF578}" destId="{B6F358C3-8E0C-4AED-82AC-A9C5EE7AB165}" srcOrd="0" destOrd="0" presId="urn:microsoft.com/office/officeart/2005/8/layout/pyramid4"/>
    <dgm:cxn modelId="{DD56D372-7974-4F81-AB26-5699959356C5}" type="presOf" srcId="{773AC217-1E82-4A1D-91F3-7180B5C0C825}" destId="{8DCADFC0-FC37-48B8-A789-A08627BBC3CE}" srcOrd="0" destOrd="0" presId="urn:microsoft.com/office/officeart/2005/8/layout/pyramid4"/>
    <dgm:cxn modelId="{B1F4AFB1-230D-4000-99F3-FF953048444F}" type="presOf" srcId="{294D758D-7DE6-4C72-81D6-6662F129A25C}" destId="{F769A57F-6E8A-4299-B081-C6093A6C6556}" srcOrd="0" destOrd="0" presId="urn:microsoft.com/office/officeart/2005/8/layout/pyramid4"/>
    <dgm:cxn modelId="{8B560B26-F2B7-45D8-8BBC-D37B83282B0E}" type="presOf" srcId="{68B6FC0E-F8BC-4A9C-A3CC-4408A9AFDCFC}" destId="{421B4A5C-2C15-423B-A5F9-5A7951094718}" srcOrd="0" destOrd="0" presId="urn:microsoft.com/office/officeart/2005/8/layout/pyramid4"/>
    <dgm:cxn modelId="{9844515F-A2B7-4A47-BEE5-4E8434AAEA42}" srcId="{7A76771C-323B-4DB6-BD6A-E2D97D6EF578}" destId="{773AC217-1E82-4A1D-91F3-7180B5C0C825}" srcOrd="1" destOrd="0" parTransId="{F26229A6-6947-4FBE-A10E-22B726B13FF4}" sibTransId="{0CCF2C98-6AF0-494D-81AB-FB5CE879318E}"/>
    <dgm:cxn modelId="{4055A910-E0E5-483B-9E40-CA9AE90B5053}" srcId="{7A76771C-323B-4DB6-BD6A-E2D97D6EF578}" destId="{294D758D-7DE6-4C72-81D6-6662F129A25C}" srcOrd="0" destOrd="0" parTransId="{71539AB3-A958-49D3-A143-1DB61DD7E891}" sibTransId="{ACB73641-F1CD-4F9B-93C4-6DC873B68E03}"/>
    <dgm:cxn modelId="{771021FC-1B23-4E6F-8D00-A67B12A91420}" type="presOf" srcId="{02C29128-F110-4F31-ADA6-B930EF18D137}" destId="{C7671D93-B2C2-4A29-A888-C487E948288F}" srcOrd="0" destOrd="0" presId="urn:microsoft.com/office/officeart/2005/8/layout/pyramid4"/>
    <dgm:cxn modelId="{80B56A72-8B51-4647-84C3-3F89825E8F00}" srcId="{7A76771C-323B-4DB6-BD6A-E2D97D6EF578}" destId="{68B6FC0E-F8BC-4A9C-A3CC-4408A9AFDCFC}" srcOrd="2" destOrd="0" parTransId="{1CE1031C-8212-4605-830C-76720D8D369B}" sibTransId="{388797D7-7B0B-4A88-894A-0B8132C6DA0A}"/>
    <dgm:cxn modelId="{1DFAB06C-D79D-44E8-B015-A23A6F58BB62}" type="presParOf" srcId="{B6F358C3-8E0C-4AED-82AC-A9C5EE7AB165}" destId="{F769A57F-6E8A-4299-B081-C6093A6C6556}" srcOrd="0" destOrd="0" presId="urn:microsoft.com/office/officeart/2005/8/layout/pyramid4"/>
    <dgm:cxn modelId="{0EADC8B7-4ACB-49F0-891A-84350B2F3E7F}" type="presParOf" srcId="{B6F358C3-8E0C-4AED-82AC-A9C5EE7AB165}" destId="{8DCADFC0-FC37-48B8-A789-A08627BBC3CE}" srcOrd="1" destOrd="0" presId="urn:microsoft.com/office/officeart/2005/8/layout/pyramid4"/>
    <dgm:cxn modelId="{44F17A24-3DA7-4F86-BEE7-431EDDFB251E}" type="presParOf" srcId="{B6F358C3-8E0C-4AED-82AC-A9C5EE7AB165}" destId="{421B4A5C-2C15-423B-A5F9-5A7951094718}" srcOrd="2" destOrd="0" presId="urn:microsoft.com/office/officeart/2005/8/layout/pyramid4"/>
    <dgm:cxn modelId="{C8CBA6A3-E173-4542-939B-F2E19B148838}" type="presParOf" srcId="{B6F358C3-8E0C-4AED-82AC-A9C5EE7AB165}" destId="{C7671D93-B2C2-4A29-A888-C487E948288F}"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9A57F-6E8A-4299-B081-C6093A6C6556}">
      <dsp:nvSpPr>
        <dsp:cNvPr id="0" name=""/>
        <dsp:cNvSpPr/>
      </dsp:nvSpPr>
      <dsp:spPr>
        <a:xfrm>
          <a:off x="487229" y="436044"/>
          <a:ext cx="882821" cy="882821"/>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a:t>
          </a:r>
          <a:endParaRPr lang="lt-LT" sz="1500" kern="1200" dirty="0"/>
        </a:p>
      </dsp:txBody>
      <dsp:txXfrm>
        <a:off x="707934" y="877455"/>
        <a:ext cx="441411" cy="441410"/>
      </dsp:txXfrm>
    </dsp:sp>
    <dsp:sp modelId="{8DCADFC0-FC37-48B8-A789-A08627BBC3CE}">
      <dsp:nvSpPr>
        <dsp:cNvPr id="0" name=""/>
        <dsp:cNvSpPr/>
      </dsp:nvSpPr>
      <dsp:spPr>
        <a:xfrm>
          <a:off x="0" y="1326864"/>
          <a:ext cx="882821" cy="882821"/>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a:t>
          </a:r>
          <a:endParaRPr lang="lt-LT" sz="1500" kern="1200" dirty="0"/>
        </a:p>
      </dsp:txBody>
      <dsp:txXfrm>
        <a:off x="220705" y="1768275"/>
        <a:ext cx="441411" cy="441410"/>
      </dsp:txXfrm>
    </dsp:sp>
    <dsp:sp modelId="{421B4A5C-2C15-423B-A5F9-5A7951094718}">
      <dsp:nvSpPr>
        <dsp:cNvPr id="0" name=""/>
        <dsp:cNvSpPr/>
      </dsp:nvSpPr>
      <dsp:spPr>
        <a:xfrm rot="10800000">
          <a:off x="441410" y="1326864"/>
          <a:ext cx="882821" cy="882821"/>
        </a:xfrm>
        <a:prstGeom prst="triangle">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ABC</a:t>
          </a:r>
          <a:endParaRPr lang="lt-LT" sz="1500" kern="1200" dirty="0"/>
        </a:p>
      </dsp:txBody>
      <dsp:txXfrm rot="10800000">
        <a:off x="662115" y="1326864"/>
        <a:ext cx="441411" cy="441410"/>
      </dsp:txXfrm>
    </dsp:sp>
    <dsp:sp modelId="{C7671D93-B2C2-4A29-A888-C487E948288F}">
      <dsp:nvSpPr>
        <dsp:cNvPr id="0" name=""/>
        <dsp:cNvSpPr/>
      </dsp:nvSpPr>
      <dsp:spPr>
        <a:xfrm>
          <a:off x="882821" y="1326864"/>
          <a:ext cx="882821" cy="882821"/>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a:t>
          </a:r>
          <a:endParaRPr lang="lt-LT" sz="1500" kern="1200" dirty="0"/>
        </a:p>
      </dsp:txBody>
      <dsp:txXfrm>
        <a:off x="1103526" y="1768275"/>
        <a:ext cx="441411" cy="4414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4F3F8-EF2D-4769-944A-45D7FAECECAB}" type="datetimeFigureOut">
              <a:rPr lang="en-US" smtClean="0"/>
              <a:t>11/2/2021</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38AEE-8F18-4608-A254-CD1FAA3B9666}" type="slidenum">
              <a:rPr lang="en-US" smtClean="0"/>
              <a:t>‹#›</a:t>
            </a:fld>
            <a:endParaRPr lang="en-US"/>
          </a:p>
        </p:txBody>
      </p:sp>
    </p:spTree>
    <p:extLst>
      <p:ext uri="{BB962C8B-B14F-4D97-AF65-F5344CB8AC3E}">
        <p14:creationId xmlns:p14="http://schemas.microsoft.com/office/powerpoint/2010/main" val="177509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BC5F9D9-430A-43DE-A69C-034511A1AFC2}" type="slidenum">
              <a:rPr lang="nl-NL" smtClean="0"/>
              <a:t>1</a:t>
            </a:fld>
            <a:endParaRPr lang="nl-NL"/>
          </a:p>
        </p:txBody>
      </p:sp>
    </p:spTree>
    <p:extLst>
      <p:ext uri="{BB962C8B-B14F-4D97-AF65-F5344CB8AC3E}">
        <p14:creationId xmlns:p14="http://schemas.microsoft.com/office/powerpoint/2010/main" val="51795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0825AEA7-A9B1-4BD4-B1DF-4146E4F72561}"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20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1356453-25AA-4FCD-9E77-956562A4A030}"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314349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0A0E76E-6920-4D5E-8D86-F657FBC67F37}"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378037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1219200" y="2451217"/>
            <a:ext cx="9870331" cy="782344"/>
          </a:xfrm>
          <a:prstGeom prst="rect">
            <a:avLst/>
          </a:prstGeom>
        </p:spPr>
        <p:txBody>
          <a:bodyPr/>
          <a:lstStyle>
            <a:lvl1pPr>
              <a:defRPr sz="3500" b="1" i="0" cap="none">
                <a:solidFill>
                  <a:schemeClr val="bg1"/>
                </a:solidFill>
                <a:latin typeface="Segoe UI"/>
              </a:defRPr>
            </a:lvl1pPr>
          </a:lstStyle>
          <a:p>
            <a:r>
              <a:rPr lang="nl-NL" smtClean="0"/>
              <a:t>Klik om de stijl te bewerken</a:t>
            </a:r>
            <a:endParaRPr lang="nl-NL" dirty="0"/>
          </a:p>
        </p:txBody>
      </p:sp>
      <p:sp>
        <p:nvSpPr>
          <p:cNvPr id="7" name="Subtitel 2"/>
          <p:cNvSpPr>
            <a:spLocks noGrp="1"/>
          </p:cNvSpPr>
          <p:nvPr>
            <p:ph type="subTitle" idx="1"/>
          </p:nvPr>
        </p:nvSpPr>
        <p:spPr>
          <a:xfrm>
            <a:off x="1219199" y="3233561"/>
            <a:ext cx="9870332"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voettekst 4"/>
          <p:cNvSpPr>
            <a:spLocks noGrp="1"/>
          </p:cNvSpPr>
          <p:nvPr>
            <p:ph type="ftr" sz="quarter" idx="10"/>
          </p:nvPr>
        </p:nvSpPr>
        <p:spPr>
          <a:xfrm>
            <a:off x="1219200" y="6356351"/>
            <a:ext cx="38608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20808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50C737A2-BE85-4C8E-A011-34B659FF678B}"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72890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t-LT"/>
              <a:t>Spustelėję redag. ruoš. pavad. stilių</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9C4B85DE-4AE6-41D7-B14B-F683D704E910}" type="datetime1">
              <a:rPr lang="en-US" smtClean="0"/>
              <a:t>11/2/2021</a:t>
            </a:fld>
            <a:endParaRPr lang="en-US"/>
          </a:p>
        </p:txBody>
      </p:sp>
      <p:sp>
        <p:nvSpPr>
          <p:cNvPr id="5" name="Footer Placeholder 4"/>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12"/>
          </p:nvPr>
        </p:nvSpPr>
        <p:spPr/>
        <p:txBody>
          <a:bodyPr/>
          <a:lstStyle/>
          <a:p>
            <a:fld id="{5D73EB33-29DA-483B-93E0-CED121B016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8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8FF3DB11-F446-4326-AC3B-68D2417CA6EE}" type="datetime1">
              <a:rPr lang="en-US" smtClean="0"/>
              <a:t>11/2/2021</a:t>
            </a:fld>
            <a:endParaRPr lang="en-US"/>
          </a:p>
        </p:txBody>
      </p:sp>
      <p:sp>
        <p:nvSpPr>
          <p:cNvPr id="6" name="Footer Placeholder 5"/>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7" name="Slide Number Placeholder 6"/>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135058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t-LT"/>
              <a:t>Spustelėję redag. ruoš. pavad. stilių</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1097280" y="2582334"/>
            <a:ext cx="4937760" cy="33782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582334"/>
            <a:ext cx="4937760" cy="33782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99DDA796-6F8B-49B7-B464-47147E2C29BC}" type="datetime1">
              <a:rPr lang="en-US" smtClean="0"/>
              <a:t>11/2/2021</a:t>
            </a:fld>
            <a:endParaRPr lang="en-US"/>
          </a:p>
        </p:txBody>
      </p:sp>
      <p:sp>
        <p:nvSpPr>
          <p:cNvPr id="8" name="Footer Placeholder 7"/>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9" name="Slide Number Placeholder 8"/>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201032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995F5BF3-A061-4753-A8C9-DD9A96846D96}" type="datetime1">
              <a:rPr lang="en-US" smtClean="0"/>
              <a:t>11/2/2021</a:t>
            </a:fld>
            <a:endParaRPr lang="en-US"/>
          </a:p>
        </p:txBody>
      </p:sp>
      <p:sp>
        <p:nvSpPr>
          <p:cNvPr id="4" name="Footer Placeholder 3"/>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5" name="Slide Number Placeholder 4"/>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96216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D64B71-1BEC-4FD2-8502-7296176FE055}" type="datetime1">
              <a:rPr lang="en-US" smtClean="0"/>
              <a:t>11/2/2021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Accel Ed Kick-off meeting , 11-13 January 2021                         WP 2.1 Jūratė Macijauskienė - Lithuania University of Health Science (LSMU)</a:t>
            </a:r>
          </a:p>
        </p:txBody>
      </p:sp>
      <p:sp>
        <p:nvSpPr>
          <p:cNvPr id="9" name="Slide Number Placeholder 8"/>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256761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t-LT"/>
              <a:t>Spustelėję redag. ruoš. pavad. stilių</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CD8A9A-823B-46DD-A232-2143256CD9E6}" type="datetime1">
              <a:rPr lang="en-US" smtClean="0"/>
              <a:t>11/2/2021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Accel Ed Kick-off meeting , 11-13 January 2021                         WP 2.1 Jūratė Macijauskienė - Lithuania University of Health Science (LSMU)</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73EB33-29DA-483B-93E0-CED121B0163C}" type="slidenum">
              <a:rPr lang="en-US" smtClean="0"/>
              <a:t>‹#›</a:t>
            </a:fld>
            <a:endParaRPr lang="en-US"/>
          </a:p>
        </p:txBody>
      </p:sp>
    </p:spTree>
    <p:extLst>
      <p:ext uri="{BB962C8B-B14F-4D97-AF65-F5344CB8AC3E}">
        <p14:creationId xmlns:p14="http://schemas.microsoft.com/office/powerpoint/2010/main" val="21293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lt-LT"/>
              <a:t>Spustelėję redag. ruoš. pavad. stilių</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8D999599-EF1E-499D-A6D3-9DFC0A225E77}" type="datetime1">
              <a:rPr lang="en-US" smtClean="0"/>
              <a:t>11/2/2021</a:t>
            </a:fld>
            <a:endParaRPr lang="en-US"/>
          </a:p>
        </p:txBody>
      </p:sp>
      <p:sp>
        <p:nvSpPr>
          <p:cNvPr id="6" name="Footer Placeholder 5"/>
          <p:cNvSpPr>
            <a:spLocks noGrp="1"/>
          </p:cNvSpPr>
          <p:nvPr>
            <p:ph type="ftr" sz="quarter" idx="11"/>
          </p:nvPr>
        </p:nvSpPr>
        <p:spPr/>
        <p:txBody>
          <a:bodyPr/>
          <a:lstStyle/>
          <a:p>
            <a:r>
              <a:rPr lang="en-US"/>
              <a:t>Accel Ed Kick-off meeting , 11-13 January 2021                         WP 2.1 Jūratė Macijauskienė - Lithuania University of Health Science (LSMU)</a:t>
            </a:r>
          </a:p>
        </p:txBody>
      </p:sp>
      <p:sp>
        <p:nvSpPr>
          <p:cNvPr id="7" name="Slide Number Placeholder 6"/>
          <p:cNvSpPr>
            <a:spLocks noGrp="1"/>
          </p:cNvSpPr>
          <p:nvPr>
            <p:ph type="sldNum" sz="quarter" idx="12"/>
          </p:nvPr>
        </p:nvSpPr>
        <p:spPr/>
        <p:txBody>
          <a:bodyPr/>
          <a:lstStyle/>
          <a:p>
            <a:fld id="{5D73EB33-29DA-483B-93E0-CED121B0163C}" type="slidenum">
              <a:rPr lang="en-US" smtClean="0"/>
              <a:t>‹#›</a:t>
            </a:fld>
            <a:endParaRPr lang="en-US"/>
          </a:p>
        </p:txBody>
      </p:sp>
    </p:spTree>
    <p:extLst>
      <p:ext uri="{BB962C8B-B14F-4D97-AF65-F5344CB8AC3E}">
        <p14:creationId xmlns:p14="http://schemas.microsoft.com/office/powerpoint/2010/main" val="240657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t-LT"/>
              <a:t>Spustelėję redag. ruoš. pavad. stilių</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F6A53C-2B03-455E-A290-ACA77FE934DA}" type="datetime1">
              <a:rPr lang="en-US" smtClean="0"/>
              <a:t>11/2/2021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Accel Ed Kick-off meeting , 11-13 January 2021                         WP 2.1 Jūratė Macijauskienė - Lithuania University of Health Science (LSMU)</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73EB33-29DA-483B-93E0-CED121B0163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06925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lga.riklikiene@lsmuni.l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07/s11948-014-9547-7" TargetMode="External"/><Relationship Id="rId2" Type="http://schemas.openxmlformats.org/officeDocument/2006/relationships/hyperlink" Target="https://doi.org/10.1007/s11948-011-9347-2" TargetMode="External"/><Relationship Id="rId1" Type="http://schemas.openxmlformats.org/officeDocument/2006/relationships/slideLayout" Target="../slideLayouts/slideLayout2.xml"/><Relationship Id="rId6" Type="http://schemas.openxmlformats.org/officeDocument/2006/relationships/hyperlink" Target="https://doi.org/10.1007/s11948-011-9342-7" TargetMode="External"/><Relationship Id="rId5" Type="http://schemas.openxmlformats.org/officeDocument/2006/relationships/hyperlink" Target="https://doi.org/10.1007/s11948-012-9367-6" TargetMode="External"/><Relationship Id="rId4" Type="http://schemas.openxmlformats.org/officeDocument/2006/relationships/hyperlink" Target="https://doi.org/10.1007/s11948-014-9540-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el 4"/>
          <p:cNvSpPr>
            <a:spLocks noGrp="1"/>
          </p:cNvSpPr>
          <p:nvPr>
            <p:ph type="subTitle" idx="1"/>
          </p:nvPr>
        </p:nvSpPr>
        <p:spPr bwMode="auto">
          <a:xfrm>
            <a:off x="1280271" y="3451679"/>
            <a:ext cx="9648786" cy="22856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GB" sz="1200" dirty="0">
              <a:solidFill>
                <a:srgbClr val="003399"/>
              </a:solidFill>
              <a:latin typeface="Segoe UI" pitchFamily="34" charset="0"/>
              <a:ea typeface="ＭＳ Ｐゴシック" charset="-128"/>
              <a:cs typeface="Segoe UI" pitchFamily="34" charset="0"/>
            </a:endParaRPr>
          </a:p>
          <a:p>
            <a:pPr algn="ctr"/>
            <a:r>
              <a:rPr lang="en-GB" sz="2400" b="1" dirty="0">
                <a:solidFill>
                  <a:srgbClr val="003399"/>
                </a:solidFill>
                <a:latin typeface="Segoe UI" pitchFamily="34" charset="0"/>
                <a:ea typeface="ＭＳ Ｐゴシック" charset="-128"/>
                <a:cs typeface="Segoe UI" pitchFamily="34" charset="0"/>
              </a:rPr>
              <a:t>Olga </a:t>
            </a:r>
            <a:r>
              <a:rPr lang="en-GB" sz="2400" b="1" dirty="0" err="1">
                <a:solidFill>
                  <a:srgbClr val="003399"/>
                </a:solidFill>
                <a:latin typeface="Segoe UI" pitchFamily="34" charset="0"/>
                <a:ea typeface="ＭＳ Ｐゴシック" charset="-128"/>
                <a:cs typeface="Segoe UI" pitchFamily="34" charset="0"/>
              </a:rPr>
              <a:t>Riklikiene</a:t>
            </a:r>
            <a:r>
              <a:rPr lang="en-GB" sz="2400" b="1" dirty="0">
                <a:solidFill>
                  <a:srgbClr val="003399"/>
                </a:solidFill>
                <a:latin typeface="Segoe UI" pitchFamily="34" charset="0"/>
                <a:ea typeface="ＭＳ Ｐゴシック" charset="-128"/>
                <a:cs typeface="Segoe UI" pitchFamily="34" charset="0"/>
              </a:rPr>
              <a:t> RN, PhD </a:t>
            </a:r>
            <a:endParaRPr lang="en-GB" sz="2400" b="1" dirty="0" smtClean="0">
              <a:solidFill>
                <a:srgbClr val="003399"/>
              </a:solidFill>
              <a:latin typeface="Segoe UI" pitchFamily="34" charset="0"/>
              <a:ea typeface="ＭＳ Ｐゴシック" charset="-128"/>
              <a:cs typeface="Segoe UI" pitchFamily="34" charset="0"/>
            </a:endParaRPr>
          </a:p>
          <a:p>
            <a:pPr algn="ctr"/>
            <a:r>
              <a:rPr lang="en-GB" sz="1600" dirty="0" err="1" smtClean="0">
                <a:solidFill>
                  <a:srgbClr val="0070C0"/>
                </a:solidFill>
                <a:latin typeface="Segoe UI" pitchFamily="34" charset="0"/>
                <a:ea typeface="ＭＳ Ｐゴシック" charset="-128"/>
                <a:cs typeface="Segoe UI" pitchFamily="34" charset="0"/>
              </a:rPr>
              <a:t>o</a:t>
            </a:r>
            <a:r>
              <a:rPr lang="en-GB" sz="1600" dirty="0" err="1" smtClean="0">
                <a:solidFill>
                  <a:srgbClr val="0070C0"/>
                </a:solidFill>
                <a:latin typeface="Segoe UI" pitchFamily="34" charset="0"/>
                <a:ea typeface="ＭＳ Ｐゴシック" charset="-128"/>
                <a:cs typeface="Segoe UI" pitchFamily="34" charset="0"/>
                <a:hlinkClick r:id="rId3"/>
              </a:rPr>
              <a:t>lga.riklikiene@lsmuni.lt</a:t>
            </a:r>
            <a:r>
              <a:rPr lang="en-GB" sz="1600" dirty="0" smtClean="0">
                <a:solidFill>
                  <a:srgbClr val="0070C0"/>
                </a:solidFill>
                <a:latin typeface="Segoe UI" pitchFamily="34" charset="0"/>
                <a:ea typeface="ＭＳ Ｐゴシック" charset="-128"/>
                <a:cs typeface="Segoe UI" pitchFamily="34" charset="0"/>
              </a:rPr>
              <a:t> </a:t>
            </a:r>
            <a:endParaRPr lang="en-GB" sz="1600" dirty="0">
              <a:solidFill>
                <a:srgbClr val="0070C0"/>
              </a:solidFill>
              <a:latin typeface="Segoe UI" pitchFamily="34" charset="0"/>
              <a:ea typeface="ＭＳ Ｐゴシック" charset="-128"/>
              <a:cs typeface="Segoe UI" pitchFamily="34" charset="0"/>
            </a:endParaRPr>
          </a:p>
          <a:p>
            <a:pPr eaLnBrk="1" hangingPunct="1"/>
            <a:endParaRPr lang="en-GB" dirty="0" smtClean="0">
              <a:latin typeface="Segoe UI" pitchFamily="34" charset="0"/>
              <a:ea typeface="ＭＳ Ｐゴシック" charset="-128"/>
              <a:cs typeface="Segoe UI" pitchFamily="34" charset="0"/>
            </a:endParaRPr>
          </a:p>
        </p:txBody>
      </p:sp>
      <p:sp>
        <p:nvSpPr>
          <p:cNvPr id="2" name="Rechthoek 1"/>
          <p:cNvSpPr/>
          <p:nvPr/>
        </p:nvSpPr>
        <p:spPr>
          <a:xfrm>
            <a:off x="455034" y="2139800"/>
            <a:ext cx="11348277" cy="707886"/>
          </a:xfrm>
          <a:prstGeom prst="rect">
            <a:avLst/>
          </a:prstGeom>
        </p:spPr>
        <p:txBody>
          <a:bodyPr wrap="square">
            <a:spAutoFit/>
          </a:bodyPr>
          <a:lstStyle/>
          <a:p>
            <a:pPr algn="ctr"/>
            <a:r>
              <a:rPr lang="en-US" sz="4000" b="1" dirty="0">
                <a:solidFill>
                  <a:srgbClr val="003399"/>
                </a:solidFill>
              </a:rPr>
              <a:t>Publishing </a:t>
            </a:r>
            <a:r>
              <a:rPr lang="en-US" sz="4000" b="1" dirty="0" smtClean="0">
                <a:solidFill>
                  <a:srgbClr val="003399"/>
                </a:solidFill>
              </a:rPr>
              <a:t>the research article</a:t>
            </a:r>
            <a:endParaRPr lang="en-US" sz="4000" b="1" dirty="0">
              <a:solidFill>
                <a:srgbClr val="003399"/>
              </a:solidFill>
            </a:endParaRPr>
          </a:p>
        </p:txBody>
      </p:sp>
      <p:pic>
        <p:nvPicPr>
          <p:cNvPr id="3" name="Picture 2"/>
          <p:cNvPicPr>
            <a:picLocks noChangeAspect="1"/>
          </p:cNvPicPr>
          <p:nvPr/>
        </p:nvPicPr>
        <p:blipFill>
          <a:blip r:embed="rId4"/>
          <a:stretch>
            <a:fillRect/>
          </a:stretch>
        </p:blipFill>
        <p:spPr>
          <a:xfrm>
            <a:off x="0" y="125348"/>
            <a:ext cx="2560542" cy="725487"/>
          </a:xfrm>
          <a:prstGeom prst="rect">
            <a:avLst/>
          </a:prstGeom>
        </p:spPr>
      </p:pic>
      <p:pic>
        <p:nvPicPr>
          <p:cNvPr id="4" name="Picture 3"/>
          <p:cNvPicPr>
            <a:picLocks noChangeAspect="1"/>
          </p:cNvPicPr>
          <p:nvPr/>
        </p:nvPicPr>
        <p:blipFill>
          <a:blip r:embed="rId5"/>
          <a:stretch>
            <a:fillRect/>
          </a:stretch>
        </p:blipFill>
        <p:spPr>
          <a:xfrm>
            <a:off x="10316087" y="15610"/>
            <a:ext cx="1725318" cy="944962"/>
          </a:xfrm>
          <a:prstGeom prst="rect">
            <a:avLst/>
          </a:prstGeom>
        </p:spPr>
      </p:pic>
    </p:spTree>
    <p:extLst>
      <p:ext uri="{BB962C8B-B14F-4D97-AF65-F5344CB8AC3E}">
        <p14:creationId xmlns:p14="http://schemas.microsoft.com/office/powerpoint/2010/main" val="2381296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97280" y="1866122"/>
            <a:ext cx="10575316" cy="1800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endParaRPr>
          </a:p>
        </p:txBody>
      </p:sp>
      <p:sp>
        <p:nvSpPr>
          <p:cNvPr id="2" name="Title 1"/>
          <p:cNvSpPr>
            <a:spLocks noGrp="1"/>
          </p:cNvSpPr>
          <p:nvPr>
            <p:ph type="title"/>
          </p:nvPr>
        </p:nvSpPr>
        <p:spPr/>
        <p:txBody>
          <a:bodyPr>
            <a:normAutofit/>
          </a:bodyPr>
          <a:lstStyle/>
          <a:p>
            <a:r>
              <a:rPr lang="lt-LT" sz="3600" b="1" dirty="0" err="1" smtClean="0">
                <a:solidFill>
                  <a:srgbClr val="003399"/>
                </a:solidFill>
              </a:rPr>
              <a:t>Decisions</a:t>
            </a:r>
            <a:r>
              <a:rPr lang="lt-LT" sz="3600" b="1" dirty="0" smtClean="0">
                <a:solidFill>
                  <a:srgbClr val="003399"/>
                </a:solidFill>
              </a:rPr>
              <a:t> </a:t>
            </a:r>
            <a:r>
              <a:rPr lang="lt-LT" sz="3600" b="1" dirty="0" err="1" smtClean="0">
                <a:solidFill>
                  <a:srgbClr val="003399"/>
                </a:solidFill>
              </a:rPr>
              <a:t>on</a:t>
            </a:r>
            <a:r>
              <a:rPr lang="lt-LT" sz="3600" b="1" dirty="0" smtClean="0">
                <a:solidFill>
                  <a:srgbClr val="003399"/>
                </a:solidFill>
              </a:rPr>
              <a:t> </a:t>
            </a:r>
            <a:r>
              <a:rPr lang="lt-LT" sz="3600" b="1" dirty="0" err="1" smtClean="0">
                <a:solidFill>
                  <a:srgbClr val="003399"/>
                </a:solidFill>
              </a:rPr>
              <a:t>acception</a:t>
            </a:r>
            <a:endParaRPr lang="lt-LT" sz="3600" b="1" dirty="0">
              <a:solidFill>
                <a:srgbClr val="003399"/>
              </a:solidFill>
            </a:endParaRPr>
          </a:p>
        </p:txBody>
      </p:sp>
      <p:sp>
        <p:nvSpPr>
          <p:cNvPr id="3" name="Content Placeholder 2"/>
          <p:cNvSpPr>
            <a:spLocks noGrp="1"/>
          </p:cNvSpPr>
          <p:nvPr>
            <p:ph idx="1"/>
          </p:nvPr>
        </p:nvSpPr>
        <p:spPr>
          <a:xfrm>
            <a:off x="1125272" y="1903444"/>
            <a:ext cx="10547324" cy="4023360"/>
          </a:xfrm>
        </p:spPr>
        <p:txBody>
          <a:bodyPr/>
          <a:lstStyle/>
          <a:p>
            <a:r>
              <a:rPr lang="lt-LT" b="1" dirty="0" err="1" smtClean="0">
                <a:solidFill>
                  <a:schemeClr val="bg1"/>
                </a:solidFill>
              </a:rPr>
              <a:t>Accept</a:t>
            </a:r>
            <a:r>
              <a:rPr lang="lt-LT" dirty="0" smtClean="0">
                <a:solidFill>
                  <a:schemeClr val="bg1"/>
                </a:solidFill>
              </a:rPr>
              <a:t> – </a:t>
            </a:r>
            <a:r>
              <a:rPr lang="lt-LT" dirty="0" err="1" smtClean="0">
                <a:solidFill>
                  <a:schemeClr val="bg1"/>
                </a:solidFill>
              </a:rPr>
              <a:t>no</a:t>
            </a:r>
            <a:r>
              <a:rPr lang="lt-LT" dirty="0" smtClean="0">
                <a:solidFill>
                  <a:schemeClr val="bg1"/>
                </a:solidFill>
              </a:rPr>
              <a:t> </a:t>
            </a:r>
            <a:r>
              <a:rPr lang="lt-LT" dirty="0" err="1" smtClean="0">
                <a:solidFill>
                  <a:schemeClr val="bg1"/>
                </a:solidFill>
              </a:rPr>
              <a:t>changes</a:t>
            </a:r>
            <a:r>
              <a:rPr lang="lt-LT" dirty="0" smtClean="0">
                <a:solidFill>
                  <a:schemeClr val="bg1"/>
                </a:solidFill>
              </a:rPr>
              <a:t> are </a:t>
            </a:r>
            <a:r>
              <a:rPr lang="lt-LT" dirty="0" err="1" smtClean="0">
                <a:solidFill>
                  <a:schemeClr val="bg1"/>
                </a:solidFill>
              </a:rPr>
              <a:t>requested</a:t>
            </a:r>
            <a:endParaRPr lang="lt-LT" dirty="0" smtClean="0">
              <a:solidFill>
                <a:schemeClr val="bg1"/>
              </a:solidFill>
            </a:endParaRPr>
          </a:p>
          <a:p>
            <a:r>
              <a:rPr lang="lt-LT" b="1" dirty="0" err="1" smtClean="0">
                <a:solidFill>
                  <a:schemeClr val="bg1"/>
                </a:solidFill>
              </a:rPr>
              <a:t>Accept</a:t>
            </a:r>
            <a:r>
              <a:rPr lang="lt-LT" b="1" dirty="0" smtClean="0">
                <a:solidFill>
                  <a:schemeClr val="bg1"/>
                </a:solidFill>
              </a:rPr>
              <a:t> </a:t>
            </a:r>
            <a:r>
              <a:rPr lang="lt-LT" b="1" dirty="0" err="1" smtClean="0">
                <a:solidFill>
                  <a:schemeClr val="bg1"/>
                </a:solidFill>
              </a:rPr>
              <a:t>with</a:t>
            </a:r>
            <a:r>
              <a:rPr lang="lt-LT" b="1" dirty="0" smtClean="0">
                <a:solidFill>
                  <a:schemeClr val="bg1"/>
                </a:solidFill>
              </a:rPr>
              <a:t> </a:t>
            </a:r>
            <a:r>
              <a:rPr lang="lt-LT" b="1" dirty="0" err="1" smtClean="0">
                <a:solidFill>
                  <a:schemeClr val="bg1"/>
                </a:solidFill>
              </a:rPr>
              <a:t>minor</a:t>
            </a:r>
            <a:r>
              <a:rPr lang="lt-LT" b="1" dirty="0" smtClean="0">
                <a:solidFill>
                  <a:schemeClr val="bg1"/>
                </a:solidFill>
              </a:rPr>
              <a:t> </a:t>
            </a:r>
            <a:r>
              <a:rPr lang="lt-LT" b="1" dirty="0" err="1" smtClean="0">
                <a:solidFill>
                  <a:schemeClr val="bg1"/>
                </a:solidFill>
              </a:rPr>
              <a:t>changes</a:t>
            </a:r>
            <a:r>
              <a:rPr lang="lt-LT" b="1" dirty="0" smtClean="0">
                <a:solidFill>
                  <a:schemeClr val="bg1"/>
                </a:solidFill>
              </a:rPr>
              <a:t> </a:t>
            </a:r>
            <a:r>
              <a:rPr lang="lt-LT" dirty="0" smtClean="0">
                <a:solidFill>
                  <a:schemeClr val="bg1"/>
                </a:solidFill>
              </a:rPr>
              <a:t>– </a:t>
            </a:r>
            <a:r>
              <a:rPr lang="lt-LT" dirty="0" err="1" smtClean="0">
                <a:solidFill>
                  <a:schemeClr val="bg1"/>
                </a:solidFill>
              </a:rPr>
              <a:t>e.g</a:t>
            </a:r>
            <a:r>
              <a:rPr lang="lt-LT" dirty="0" smtClean="0">
                <a:solidFill>
                  <a:schemeClr val="bg1"/>
                </a:solidFill>
              </a:rPr>
              <a:t>. </a:t>
            </a:r>
            <a:r>
              <a:rPr lang="lt-LT" dirty="0" err="1" smtClean="0">
                <a:solidFill>
                  <a:schemeClr val="bg1"/>
                </a:solidFill>
              </a:rPr>
              <a:t>use</a:t>
            </a:r>
            <a:r>
              <a:rPr lang="lt-LT" dirty="0" smtClean="0">
                <a:solidFill>
                  <a:schemeClr val="bg1"/>
                </a:solidFill>
              </a:rPr>
              <a:t> </a:t>
            </a:r>
            <a:r>
              <a:rPr lang="lt-LT" dirty="0" err="1" smtClean="0">
                <a:solidFill>
                  <a:schemeClr val="bg1"/>
                </a:solidFill>
              </a:rPr>
              <a:t>the</a:t>
            </a:r>
            <a:r>
              <a:rPr lang="lt-LT" dirty="0" smtClean="0">
                <a:solidFill>
                  <a:schemeClr val="bg1"/>
                </a:solidFill>
              </a:rPr>
              <a:t> </a:t>
            </a:r>
            <a:r>
              <a:rPr lang="lt-LT" dirty="0" err="1" smtClean="0">
                <a:solidFill>
                  <a:schemeClr val="bg1"/>
                </a:solidFill>
              </a:rPr>
              <a:t>passive</a:t>
            </a:r>
            <a:r>
              <a:rPr lang="lt-LT" dirty="0" smtClean="0">
                <a:solidFill>
                  <a:schemeClr val="bg1"/>
                </a:solidFill>
              </a:rPr>
              <a:t> </a:t>
            </a:r>
            <a:r>
              <a:rPr lang="lt-LT" dirty="0" err="1" smtClean="0">
                <a:solidFill>
                  <a:schemeClr val="bg1"/>
                </a:solidFill>
              </a:rPr>
              <a:t>voice</a:t>
            </a:r>
            <a:r>
              <a:rPr lang="lt-LT" dirty="0" smtClean="0">
                <a:solidFill>
                  <a:schemeClr val="bg1"/>
                </a:solidFill>
              </a:rPr>
              <a:t>, </a:t>
            </a:r>
            <a:r>
              <a:rPr lang="lt-LT" dirty="0" err="1" smtClean="0">
                <a:solidFill>
                  <a:schemeClr val="bg1"/>
                </a:solidFill>
              </a:rPr>
              <a:t>add</a:t>
            </a:r>
            <a:r>
              <a:rPr lang="lt-LT" dirty="0" smtClean="0">
                <a:solidFill>
                  <a:schemeClr val="bg1"/>
                </a:solidFill>
              </a:rPr>
              <a:t>/</a:t>
            </a:r>
            <a:r>
              <a:rPr lang="lt-LT" dirty="0" err="1" smtClean="0">
                <a:solidFill>
                  <a:schemeClr val="bg1"/>
                </a:solidFill>
              </a:rPr>
              <a:t>change</a:t>
            </a:r>
            <a:r>
              <a:rPr lang="lt-LT" dirty="0" smtClean="0">
                <a:solidFill>
                  <a:schemeClr val="bg1"/>
                </a:solidFill>
              </a:rPr>
              <a:t> </a:t>
            </a:r>
            <a:r>
              <a:rPr lang="lt-LT" dirty="0" err="1" smtClean="0">
                <a:solidFill>
                  <a:schemeClr val="bg1"/>
                </a:solidFill>
              </a:rPr>
              <a:t>subheadings</a:t>
            </a:r>
            <a:endParaRPr lang="lt-LT" dirty="0" smtClean="0">
              <a:solidFill>
                <a:schemeClr val="bg1"/>
              </a:solidFill>
            </a:endParaRPr>
          </a:p>
          <a:p>
            <a:r>
              <a:rPr lang="lt-LT" b="1" dirty="0" err="1" smtClean="0">
                <a:solidFill>
                  <a:schemeClr val="bg1"/>
                </a:solidFill>
              </a:rPr>
              <a:t>Accept</a:t>
            </a:r>
            <a:r>
              <a:rPr lang="lt-LT" b="1" dirty="0" smtClean="0">
                <a:solidFill>
                  <a:schemeClr val="bg1"/>
                </a:solidFill>
              </a:rPr>
              <a:t> </a:t>
            </a:r>
            <a:r>
              <a:rPr lang="lt-LT" b="1" dirty="0" err="1" smtClean="0">
                <a:solidFill>
                  <a:schemeClr val="bg1"/>
                </a:solidFill>
              </a:rPr>
              <a:t>with</a:t>
            </a:r>
            <a:r>
              <a:rPr lang="lt-LT" b="1" dirty="0" smtClean="0">
                <a:solidFill>
                  <a:schemeClr val="bg1"/>
                </a:solidFill>
              </a:rPr>
              <a:t> </a:t>
            </a:r>
            <a:r>
              <a:rPr lang="lt-LT" b="1" dirty="0" err="1" smtClean="0">
                <a:solidFill>
                  <a:schemeClr val="bg1"/>
                </a:solidFill>
              </a:rPr>
              <a:t>major</a:t>
            </a:r>
            <a:r>
              <a:rPr lang="lt-LT" b="1" dirty="0" smtClean="0">
                <a:solidFill>
                  <a:schemeClr val="bg1"/>
                </a:solidFill>
              </a:rPr>
              <a:t> </a:t>
            </a:r>
            <a:r>
              <a:rPr lang="lt-LT" b="1" dirty="0" err="1" smtClean="0">
                <a:solidFill>
                  <a:schemeClr val="bg1"/>
                </a:solidFill>
              </a:rPr>
              <a:t>changes</a:t>
            </a:r>
            <a:r>
              <a:rPr lang="lt-LT" b="1" dirty="0" smtClean="0">
                <a:solidFill>
                  <a:schemeClr val="bg1"/>
                </a:solidFill>
              </a:rPr>
              <a:t> </a:t>
            </a:r>
            <a:r>
              <a:rPr lang="lt-LT" dirty="0" smtClean="0">
                <a:solidFill>
                  <a:schemeClr val="bg1"/>
                </a:solidFill>
              </a:rPr>
              <a:t>– </a:t>
            </a:r>
            <a:r>
              <a:rPr lang="lt-LT" dirty="0" err="1" smtClean="0">
                <a:solidFill>
                  <a:schemeClr val="bg1"/>
                </a:solidFill>
              </a:rPr>
              <a:t>comments</a:t>
            </a:r>
            <a:r>
              <a:rPr lang="lt-LT" dirty="0" smtClean="0">
                <a:solidFill>
                  <a:schemeClr val="bg1"/>
                </a:solidFill>
              </a:rPr>
              <a:t> </a:t>
            </a:r>
            <a:r>
              <a:rPr lang="lt-LT" dirty="0" err="1" smtClean="0">
                <a:solidFill>
                  <a:schemeClr val="bg1"/>
                </a:solidFill>
              </a:rPr>
              <a:t>from</a:t>
            </a:r>
            <a:r>
              <a:rPr lang="lt-LT" dirty="0" smtClean="0">
                <a:solidFill>
                  <a:schemeClr val="bg1"/>
                </a:solidFill>
              </a:rPr>
              <a:t> </a:t>
            </a:r>
            <a:r>
              <a:rPr lang="lt-LT" dirty="0" err="1" smtClean="0">
                <a:solidFill>
                  <a:schemeClr val="bg1"/>
                </a:solidFill>
              </a:rPr>
              <a:t>the</a:t>
            </a:r>
            <a:r>
              <a:rPr lang="lt-LT" dirty="0" smtClean="0">
                <a:solidFill>
                  <a:schemeClr val="bg1"/>
                </a:solidFill>
              </a:rPr>
              <a:t> </a:t>
            </a:r>
            <a:r>
              <a:rPr lang="lt-LT" dirty="0" err="1" smtClean="0">
                <a:solidFill>
                  <a:schemeClr val="bg1"/>
                </a:solidFill>
              </a:rPr>
              <a:t>reviewers</a:t>
            </a:r>
            <a:r>
              <a:rPr lang="lt-LT" dirty="0" smtClean="0">
                <a:solidFill>
                  <a:schemeClr val="bg1"/>
                </a:solidFill>
              </a:rPr>
              <a:t> </a:t>
            </a:r>
            <a:r>
              <a:rPr lang="lt-LT" dirty="0" err="1" smtClean="0">
                <a:solidFill>
                  <a:schemeClr val="bg1"/>
                </a:solidFill>
              </a:rPr>
              <a:t>what</a:t>
            </a:r>
            <a:r>
              <a:rPr lang="lt-LT" dirty="0" smtClean="0">
                <a:solidFill>
                  <a:schemeClr val="bg1"/>
                </a:solidFill>
              </a:rPr>
              <a:t>/</a:t>
            </a:r>
            <a:r>
              <a:rPr lang="lt-LT" dirty="0" err="1" smtClean="0">
                <a:solidFill>
                  <a:schemeClr val="bg1"/>
                </a:solidFill>
              </a:rPr>
              <a:t>how</a:t>
            </a:r>
            <a:r>
              <a:rPr lang="lt-LT" dirty="0" smtClean="0">
                <a:solidFill>
                  <a:schemeClr val="bg1"/>
                </a:solidFill>
              </a:rPr>
              <a:t> to </a:t>
            </a:r>
            <a:r>
              <a:rPr lang="lt-LT" dirty="0" err="1" smtClean="0">
                <a:solidFill>
                  <a:schemeClr val="bg1"/>
                </a:solidFill>
              </a:rPr>
              <a:t>change</a:t>
            </a:r>
            <a:r>
              <a:rPr lang="lt-LT" dirty="0" smtClean="0">
                <a:solidFill>
                  <a:schemeClr val="bg1"/>
                </a:solidFill>
              </a:rPr>
              <a:t> </a:t>
            </a:r>
            <a:r>
              <a:rPr lang="lt-LT" dirty="0" err="1" smtClean="0">
                <a:solidFill>
                  <a:schemeClr val="bg1"/>
                </a:solidFill>
              </a:rPr>
              <a:t>in</a:t>
            </a:r>
            <a:r>
              <a:rPr lang="lt-LT" dirty="0" smtClean="0">
                <a:solidFill>
                  <a:schemeClr val="bg1"/>
                </a:solidFill>
              </a:rPr>
              <a:t> </a:t>
            </a:r>
            <a:r>
              <a:rPr lang="lt-LT" dirty="0" err="1" smtClean="0">
                <a:solidFill>
                  <a:schemeClr val="bg1"/>
                </a:solidFill>
              </a:rPr>
              <a:t>the</a:t>
            </a:r>
            <a:r>
              <a:rPr lang="lt-LT" dirty="0" smtClean="0">
                <a:solidFill>
                  <a:schemeClr val="bg1"/>
                </a:solidFill>
              </a:rPr>
              <a:t> </a:t>
            </a:r>
            <a:r>
              <a:rPr lang="lt-LT" dirty="0" err="1" smtClean="0">
                <a:solidFill>
                  <a:schemeClr val="bg1"/>
                </a:solidFill>
              </a:rPr>
              <a:t>manuscript</a:t>
            </a:r>
            <a:endParaRPr lang="lt-LT" dirty="0" smtClean="0">
              <a:solidFill>
                <a:schemeClr val="bg1"/>
              </a:solidFill>
            </a:endParaRPr>
          </a:p>
          <a:p>
            <a:r>
              <a:rPr lang="lt-LT" b="1" dirty="0" err="1" smtClean="0">
                <a:solidFill>
                  <a:schemeClr val="bg1"/>
                </a:solidFill>
              </a:rPr>
              <a:t>Reject</a:t>
            </a:r>
            <a:r>
              <a:rPr lang="lt-LT" b="1" dirty="0" smtClean="0">
                <a:solidFill>
                  <a:schemeClr val="bg1"/>
                </a:solidFill>
              </a:rPr>
              <a:t> – </a:t>
            </a:r>
            <a:r>
              <a:rPr lang="lt-LT" b="1" dirty="0" err="1" smtClean="0">
                <a:solidFill>
                  <a:schemeClr val="bg1"/>
                </a:solidFill>
              </a:rPr>
              <a:t>the</a:t>
            </a:r>
            <a:r>
              <a:rPr lang="lt-LT" b="1" dirty="0" smtClean="0">
                <a:solidFill>
                  <a:schemeClr val="bg1"/>
                </a:solidFill>
              </a:rPr>
              <a:t> </a:t>
            </a:r>
            <a:r>
              <a:rPr lang="lt-LT" b="1" dirty="0" err="1" smtClean="0">
                <a:solidFill>
                  <a:schemeClr val="bg1"/>
                </a:solidFill>
              </a:rPr>
              <a:t>chance</a:t>
            </a:r>
            <a:r>
              <a:rPr lang="lt-LT" b="1" dirty="0" smtClean="0">
                <a:solidFill>
                  <a:schemeClr val="bg1"/>
                </a:solidFill>
              </a:rPr>
              <a:t> </a:t>
            </a:r>
            <a:r>
              <a:rPr lang="lt-LT" dirty="0" smtClean="0">
                <a:solidFill>
                  <a:schemeClr val="bg1"/>
                </a:solidFill>
              </a:rPr>
              <a:t>to </a:t>
            </a:r>
            <a:r>
              <a:rPr lang="lt-LT" dirty="0" err="1" smtClean="0">
                <a:solidFill>
                  <a:schemeClr val="bg1"/>
                </a:solidFill>
              </a:rPr>
              <a:t>submit</a:t>
            </a:r>
            <a:r>
              <a:rPr lang="lt-LT" dirty="0" smtClean="0">
                <a:solidFill>
                  <a:schemeClr val="bg1"/>
                </a:solidFill>
              </a:rPr>
              <a:t> to </a:t>
            </a:r>
            <a:r>
              <a:rPr lang="lt-LT" dirty="0" err="1" smtClean="0">
                <a:solidFill>
                  <a:schemeClr val="bg1"/>
                </a:solidFill>
              </a:rPr>
              <a:t>another</a:t>
            </a:r>
            <a:r>
              <a:rPr lang="lt-LT" dirty="0" smtClean="0">
                <a:solidFill>
                  <a:schemeClr val="bg1"/>
                </a:solidFill>
              </a:rPr>
              <a:t> </a:t>
            </a:r>
            <a:r>
              <a:rPr lang="lt-LT" dirty="0" err="1" smtClean="0">
                <a:solidFill>
                  <a:schemeClr val="bg1"/>
                </a:solidFill>
              </a:rPr>
              <a:t>journal</a:t>
            </a:r>
            <a:endParaRPr lang="lt-LT" dirty="0" smtClean="0">
              <a:solidFill>
                <a:schemeClr val="bg1"/>
              </a:solidFill>
            </a:endParaRPr>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10</a:t>
            </a:fld>
            <a:endParaRPr lang="en-US"/>
          </a:p>
        </p:txBody>
      </p:sp>
      <p:pic>
        <p:nvPicPr>
          <p:cNvPr id="10" name="Picture 9"/>
          <p:cNvPicPr>
            <a:picLocks noChangeAspect="1"/>
          </p:cNvPicPr>
          <p:nvPr/>
        </p:nvPicPr>
        <p:blipFill>
          <a:blip r:embed="rId2"/>
          <a:stretch>
            <a:fillRect/>
          </a:stretch>
        </p:blipFill>
        <p:spPr>
          <a:xfrm>
            <a:off x="5495731" y="3819654"/>
            <a:ext cx="6204857" cy="2822693"/>
          </a:xfrm>
          <a:prstGeom prst="rect">
            <a:avLst/>
          </a:prstGeom>
          <a:ln>
            <a:solidFill>
              <a:schemeClr val="accent1">
                <a:shade val="50000"/>
              </a:schemeClr>
            </a:solidFill>
          </a:ln>
        </p:spPr>
      </p:pic>
    </p:spTree>
    <p:extLst>
      <p:ext uri="{BB962C8B-B14F-4D97-AF65-F5344CB8AC3E}">
        <p14:creationId xmlns:p14="http://schemas.microsoft.com/office/powerpoint/2010/main" val="3937993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err="1" smtClean="0">
                <a:solidFill>
                  <a:srgbClr val="003399"/>
                </a:solidFill>
              </a:rPr>
              <a:t>Responding</a:t>
            </a:r>
            <a:r>
              <a:rPr lang="lt-LT" sz="3600" b="1" dirty="0" smtClean="0">
                <a:solidFill>
                  <a:srgbClr val="003399"/>
                </a:solidFill>
              </a:rPr>
              <a:t> to </a:t>
            </a:r>
            <a:r>
              <a:rPr lang="lt-LT" sz="3600" b="1" dirty="0" err="1" smtClean="0">
                <a:solidFill>
                  <a:srgbClr val="003399"/>
                </a:solidFill>
              </a:rPr>
              <a:t>the</a:t>
            </a:r>
            <a:r>
              <a:rPr lang="lt-LT" sz="3600" b="1" dirty="0" smtClean="0">
                <a:solidFill>
                  <a:srgbClr val="003399"/>
                </a:solidFill>
              </a:rPr>
              <a:t> </a:t>
            </a:r>
            <a:r>
              <a:rPr lang="lt-LT" sz="3600" b="1" dirty="0" err="1" smtClean="0">
                <a:solidFill>
                  <a:srgbClr val="003399"/>
                </a:solidFill>
              </a:rPr>
              <a:t>reviewers</a:t>
            </a:r>
            <a:endParaRPr lang="lt-LT" sz="3600" b="1" dirty="0">
              <a:solidFill>
                <a:srgbClr val="003399"/>
              </a:solidFill>
            </a:endParaRPr>
          </a:p>
        </p:txBody>
      </p:sp>
      <p:sp>
        <p:nvSpPr>
          <p:cNvPr id="3" name="Content Placeholder 2"/>
          <p:cNvSpPr>
            <a:spLocks noGrp="1"/>
          </p:cNvSpPr>
          <p:nvPr>
            <p:ph idx="1"/>
          </p:nvPr>
        </p:nvSpPr>
        <p:spPr>
          <a:xfrm>
            <a:off x="677402" y="1836404"/>
            <a:ext cx="6535161" cy="4433768"/>
          </a:xfrm>
        </p:spPr>
        <p:txBody>
          <a:bodyPr>
            <a:normAutofit fontScale="85000" lnSpcReduction="10000"/>
          </a:bodyPr>
          <a:lstStyle/>
          <a:p>
            <a:pPr>
              <a:buFont typeface="Courier New" panose="02070309020205020404" pitchFamily="49" charset="0"/>
              <a:buChar char="o"/>
            </a:pPr>
            <a:r>
              <a:rPr lang="lt-LT" dirty="0" smtClean="0"/>
              <a:t>Be </a:t>
            </a:r>
            <a:r>
              <a:rPr lang="lt-LT" dirty="0" err="1" smtClean="0"/>
              <a:t>grateful</a:t>
            </a:r>
            <a:r>
              <a:rPr lang="lt-LT" dirty="0" smtClean="0"/>
              <a:t> </a:t>
            </a:r>
            <a:r>
              <a:rPr lang="lt-LT" dirty="0" err="1" smtClean="0"/>
              <a:t>for</a:t>
            </a:r>
            <a:r>
              <a:rPr lang="lt-LT" dirty="0" smtClean="0"/>
              <a:t> </a:t>
            </a:r>
            <a:r>
              <a:rPr lang="lt-LT" dirty="0" err="1" smtClean="0"/>
              <a:t>developmental</a:t>
            </a:r>
            <a:r>
              <a:rPr lang="lt-LT" dirty="0" smtClean="0"/>
              <a:t> </a:t>
            </a:r>
            <a:r>
              <a:rPr lang="lt-LT" dirty="0" err="1" smtClean="0"/>
              <a:t>comments</a:t>
            </a:r>
            <a:r>
              <a:rPr lang="lt-LT" dirty="0" smtClean="0"/>
              <a:t> </a:t>
            </a:r>
            <a:r>
              <a:rPr lang="lt-LT" dirty="0" err="1" smtClean="0"/>
              <a:t>that</a:t>
            </a:r>
            <a:r>
              <a:rPr lang="lt-LT" dirty="0" smtClean="0"/>
              <a:t> </a:t>
            </a:r>
            <a:r>
              <a:rPr lang="lt-LT" dirty="0" err="1" smtClean="0"/>
              <a:t>helps</a:t>
            </a:r>
            <a:r>
              <a:rPr lang="lt-LT" dirty="0" smtClean="0"/>
              <a:t> </a:t>
            </a:r>
            <a:r>
              <a:rPr lang="lt-LT" dirty="0" err="1" smtClean="0"/>
              <a:t>you</a:t>
            </a:r>
            <a:r>
              <a:rPr lang="lt-LT" dirty="0" smtClean="0"/>
              <a:t> to </a:t>
            </a:r>
            <a:r>
              <a:rPr lang="lt-LT" dirty="0" err="1" smtClean="0"/>
              <a:t>improve</a:t>
            </a:r>
            <a:r>
              <a:rPr lang="lt-LT" dirty="0" smtClean="0"/>
              <a:t> </a:t>
            </a:r>
            <a:r>
              <a:rPr lang="lt-LT" dirty="0" err="1" smtClean="0"/>
              <a:t>the</a:t>
            </a:r>
            <a:r>
              <a:rPr lang="lt-LT" dirty="0" smtClean="0"/>
              <a:t> </a:t>
            </a:r>
            <a:r>
              <a:rPr lang="lt-LT" dirty="0" err="1" smtClean="0"/>
              <a:t>manuscript</a:t>
            </a:r>
            <a:endParaRPr lang="lt-LT" dirty="0" smtClean="0"/>
          </a:p>
          <a:p>
            <a:pPr>
              <a:buFont typeface="Courier New" panose="02070309020205020404" pitchFamily="49" charset="0"/>
              <a:buChar char="o"/>
            </a:pPr>
            <a:r>
              <a:rPr lang="lt-LT" dirty="0" err="1" smtClean="0"/>
              <a:t>Address</a:t>
            </a:r>
            <a:r>
              <a:rPr lang="lt-LT" dirty="0" smtClean="0"/>
              <a:t> </a:t>
            </a:r>
            <a:r>
              <a:rPr lang="lt-LT" dirty="0" err="1" smtClean="0"/>
              <a:t>each</a:t>
            </a:r>
            <a:r>
              <a:rPr lang="lt-LT" dirty="0" smtClean="0"/>
              <a:t> of </a:t>
            </a:r>
            <a:r>
              <a:rPr lang="lt-LT" dirty="0" err="1" smtClean="0"/>
              <a:t>the</a:t>
            </a:r>
            <a:r>
              <a:rPr lang="lt-LT" dirty="0" smtClean="0"/>
              <a:t> </a:t>
            </a:r>
            <a:r>
              <a:rPr lang="lt-LT" dirty="0" err="1" smtClean="0"/>
              <a:t>reviewer‘s</a:t>
            </a:r>
            <a:r>
              <a:rPr lang="lt-LT" dirty="0" smtClean="0"/>
              <a:t> </a:t>
            </a:r>
            <a:r>
              <a:rPr lang="lt-LT" dirty="0" err="1" smtClean="0"/>
              <a:t>remark</a:t>
            </a:r>
            <a:r>
              <a:rPr lang="lt-LT" dirty="0" smtClean="0"/>
              <a:t> </a:t>
            </a:r>
            <a:r>
              <a:rPr lang="lt-LT" dirty="0" err="1" smtClean="0"/>
              <a:t>with</a:t>
            </a:r>
            <a:r>
              <a:rPr lang="lt-LT" dirty="0" smtClean="0"/>
              <a:t> </a:t>
            </a:r>
            <a:r>
              <a:rPr lang="lt-LT" dirty="0" err="1" smtClean="0"/>
              <a:t>explanation</a:t>
            </a:r>
            <a:r>
              <a:rPr lang="lt-LT" dirty="0"/>
              <a:t> </a:t>
            </a:r>
            <a:r>
              <a:rPr lang="lt-LT" dirty="0" smtClean="0"/>
              <a:t>of </a:t>
            </a:r>
            <a:r>
              <a:rPr lang="lt-LT" dirty="0" err="1" smtClean="0"/>
              <a:t>change</a:t>
            </a:r>
            <a:r>
              <a:rPr lang="lt-LT" dirty="0" smtClean="0"/>
              <a:t> – </a:t>
            </a:r>
            <a:r>
              <a:rPr lang="lt-LT" dirty="0" err="1" smtClean="0"/>
              <a:t>prepare</a:t>
            </a:r>
            <a:r>
              <a:rPr lang="lt-LT" dirty="0" smtClean="0"/>
              <a:t> </a:t>
            </a:r>
            <a:r>
              <a:rPr lang="lt-LT" dirty="0" err="1" smtClean="0"/>
              <a:t>the</a:t>
            </a:r>
            <a:r>
              <a:rPr lang="lt-LT" dirty="0" smtClean="0"/>
              <a:t> </a:t>
            </a:r>
            <a:r>
              <a:rPr lang="lt-LT" dirty="0" err="1" smtClean="0"/>
              <a:t>table</a:t>
            </a:r>
            <a:endParaRPr lang="lt-LT" dirty="0" smtClean="0"/>
          </a:p>
          <a:p>
            <a:pPr>
              <a:buFont typeface="Courier New" panose="02070309020205020404" pitchFamily="49" charset="0"/>
              <a:buChar char="o"/>
            </a:pPr>
            <a:r>
              <a:rPr lang="lt-LT" dirty="0" err="1" smtClean="0"/>
              <a:t>Not</a:t>
            </a:r>
            <a:r>
              <a:rPr lang="lt-LT" dirty="0" smtClean="0"/>
              <a:t> </a:t>
            </a:r>
            <a:r>
              <a:rPr lang="lt-LT" dirty="0" err="1" smtClean="0"/>
              <a:t>all</a:t>
            </a:r>
            <a:r>
              <a:rPr lang="lt-LT" dirty="0" smtClean="0"/>
              <a:t> </a:t>
            </a:r>
            <a:r>
              <a:rPr lang="lt-LT" dirty="0" err="1" smtClean="0"/>
              <a:t>criticisms</a:t>
            </a:r>
            <a:r>
              <a:rPr lang="lt-LT" dirty="0" smtClean="0"/>
              <a:t> </a:t>
            </a:r>
            <a:r>
              <a:rPr lang="lt-LT" dirty="0" err="1" smtClean="0"/>
              <a:t>should</a:t>
            </a:r>
            <a:r>
              <a:rPr lang="lt-LT" dirty="0" smtClean="0"/>
              <a:t> be </a:t>
            </a:r>
            <a:r>
              <a:rPr lang="lt-LT" dirty="0" err="1" smtClean="0"/>
              <a:t>accepted</a:t>
            </a:r>
            <a:r>
              <a:rPr lang="lt-LT" dirty="0" smtClean="0"/>
              <a:t> </a:t>
            </a:r>
            <a:r>
              <a:rPr lang="lt-LT" dirty="0" err="1" smtClean="0"/>
              <a:t>and</a:t>
            </a:r>
            <a:r>
              <a:rPr lang="lt-LT" dirty="0" smtClean="0"/>
              <a:t> </a:t>
            </a:r>
            <a:r>
              <a:rPr lang="lt-LT" dirty="0" err="1" smtClean="0"/>
              <a:t>addressed</a:t>
            </a:r>
            <a:r>
              <a:rPr lang="lt-LT" dirty="0" smtClean="0"/>
              <a:t> </a:t>
            </a:r>
            <a:r>
              <a:rPr lang="lt-LT" dirty="0" err="1"/>
              <a:t>by</a:t>
            </a:r>
            <a:r>
              <a:rPr lang="lt-LT" dirty="0"/>
              <a:t> </a:t>
            </a:r>
            <a:r>
              <a:rPr lang="lt-LT" dirty="0" err="1"/>
              <a:t>the</a:t>
            </a:r>
            <a:r>
              <a:rPr lang="lt-LT" dirty="0"/>
              <a:t> </a:t>
            </a:r>
            <a:r>
              <a:rPr lang="lt-LT" dirty="0" err="1" smtClean="0"/>
              <a:t>author</a:t>
            </a:r>
            <a:r>
              <a:rPr lang="lt-LT" dirty="0" smtClean="0"/>
              <a:t> </a:t>
            </a:r>
            <a:r>
              <a:rPr lang="lt-LT" dirty="0" err="1" smtClean="0"/>
              <a:t>but</a:t>
            </a:r>
            <a:r>
              <a:rPr lang="lt-LT" dirty="0" smtClean="0"/>
              <a:t> </a:t>
            </a:r>
            <a:r>
              <a:rPr lang="lt-LT" dirty="0" err="1" smtClean="0"/>
              <a:t>have</a:t>
            </a:r>
            <a:r>
              <a:rPr lang="lt-LT" dirty="0" smtClean="0"/>
              <a:t> to be </a:t>
            </a:r>
            <a:r>
              <a:rPr lang="lt-LT" dirty="0" err="1" smtClean="0"/>
              <a:t>justified</a:t>
            </a:r>
            <a:r>
              <a:rPr lang="lt-LT" dirty="0" smtClean="0"/>
              <a:t> </a:t>
            </a:r>
          </a:p>
          <a:p>
            <a:pPr>
              <a:buFont typeface="Courier New" panose="02070309020205020404" pitchFamily="49" charset="0"/>
              <a:buChar char="o"/>
            </a:pPr>
            <a:r>
              <a:rPr lang="lt-LT" dirty="0" err="1" smtClean="0"/>
              <a:t>Submit</a:t>
            </a:r>
            <a:r>
              <a:rPr lang="lt-LT" dirty="0" smtClean="0"/>
              <a:t> </a:t>
            </a:r>
            <a:r>
              <a:rPr lang="lt-LT" dirty="0" err="1" smtClean="0"/>
              <a:t>two</a:t>
            </a:r>
            <a:r>
              <a:rPr lang="lt-LT" dirty="0" smtClean="0"/>
              <a:t> </a:t>
            </a:r>
            <a:r>
              <a:rPr lang="lt-LT" dirty="0" err="1" smtClean="0"/>
              <a:t>versions</a:t>
            </a:r>
            <a:r>
              <a:rPr lang="lt-LT" dirty="0" smtClean="0"/>
              <a:t> of </a:t>
            </a:r>
            <a:r>
              <a:rPr lang="lt-LT" dirty="0" err="1" smtClean="0"/>
              <a:t>the</a:t>
            </a:r>
            <a:r>
              <a:rPr lang="lt-LT" dirty="0" smtClean="0"/>
              <a:t> </a:t>
            </a:r>
            <a:r>
              <a:rPr lang="lt-LT" dirty="0" err="1" smtClean="0"/>
              <a:t>revised</a:t>
            </a:r>
            <a:r>
              <a:rPr lang="lt-LT" dirty="0" smtClean="0"/>
              <a:t> </a:t>
            </a:r>
            <a:r>
              <a:rPr lang="lt-LT" dirty="0" err="1" smtClean="0"/>
              <a:t>manuscript</a:t>
            </a:r>
            <a:r>
              <a:rPr lang="lt-LT" dirty="0" smtClean="0"/>
              <a:t>: </a:t>
            </a:r>
            <a:r>
              <a:rPr lang="lt-LT" dirty="0" err="1" smtClean="0"/>
              <a:t>with</a:t>
            </a:r>
            <a:r>
              <a:rPr lang="lt-LT" dirty="0" smtClean="0"/>
              <a:t> </a:t>
            </a:r>
            <a:r>
              <a:rPr lang="lt-LT" dirty="0" err="1" smtClean="0"/>
              <a:t>changes</a:t>
            </a:r>
            <a:r>
              <a:rPr lang="lt-LT" dirty="0" smtClean="0"/>
              <a:t> </a:t>
            </a:r>
            <a:r>
              <a:rPr lang="lt-LT" dirty="0" err="1" smtClean="0"/>
              <a:t>marked</a:t>
            </a:r>
            <a:r>
              <a:rPr lang="lt-LT" dirty="0" smtClean="0"/>
              <a:t> </a:t>
            </a:r>
            <a:r>
              <a:rPr lang="lt-LT" dirty="0" err="1" smtClean="0"/>
              <a:t>and</a:t>
            </a:r>
            <a:r>
              <a:rPr lang="lt-LT" dirty="0" smtClean="0"/>
              <a:t> </a:t>
            </a:r>
            <a:r>
              <a:rPr lang="lt-LT" dirty="0" err="1" smtClean="0"/>
              <a:t>clean</a:t>
            </a:r>
            <a:r>
              <a:rPr lang="lt-LT" dirty="0" smtClean="0"/>
              <a:t> </a:t>
            </a:r>
            <a:r>
              <a:rPr lang="lt-LT" dirty="0" err="1" smtClean="0"/>
              <a:t>one</a:t>
            </a:r>
            <a:endParaRPr lang="lt-LT" dirty="0" smtClean="0"/>
          </a:p>
          <a:p>
            <a:pPr>
              <a:buFont typeface="Courier New" panose="02070309020205020404" pitchFamily="49" charset="0"/>
              <a:buChar char="o"/>
            </a:pPr>
            <a:r>
              <a:rPr lang="lt-LT" dirty="0" err="1" smtClean="0"/>
              <a:t>Keep</a:t>
            </a:r>
            <a:r>
              <a:rPr lang="lt-LT" dirty="0" smtClean="0"/>
              <a:t> </a:t>
            </a:r>
            <a:r>
              <a:rPr lang="lt-LT" dirty="0" err="1" smtClean="0"/>
              <a:t>the</a:t>
            </a:r>
            <a:r>
              <a:rPr lang="lt-LT" dirty="0" smtClean="0"/>
              <a:t> </a:t>
            </a:r>
            <a:r>
              <a:rPr lang="lt-LT" dirty="0" err="1" smtClean="0"/>
              <a:t>deadline</a:t>
            </a:r>
            <a:r>
              <a:rPr lang="lt-LT" dirty="0" smtClean="0"/>
              <a:t> </a:t>
            </a:r>
            <a:r>
              <a:rPr lang="lt-LT" dirty="0" err="1" smtClean="0"/>
              <a:t>for</a:t>
            </a:r>
            <a:r>
              <a:rPr lang="lt-LT" dirty="0" smtClean="0"/>
              <a:t> </a:t>
            </a:r>
            <a:r>
              <a:rPr lang="lt-LT" dirty="0" err="1" smtClean="0"/>
              <a:t>the</a:t>
            </a:r>
            <a:r>
              <a:rPr lang="lt-LT" dirty="0" smtClean="0"/>
              <a:t> </a:t>
            </a:r>
            <a:r>
              <a:rPr lang="lt-LT" dirty="0" err="1" smtClean="0"/>
              <a:t>reviewing</a:t>
            </a:r>
            <a:r>
              <a:rPr lang="lt-LT" dirty="0" smtClean="0"/>
              <a:t>/</a:t>
            </a:r>
            <a:r>
              <a:rPr lang="lt-LT" dirty="0" err="1" smtClean="0"/>
              <a:t>improving</a:t>
            </a:r>
            <a:r>
              <a:rPr lang="lt-LT" dirty="0" smtClean="0"/>
              <a:t> </a:t>
            </a:r>
            <a:r>
              <a:rPr lang="lt-LT" dirty="0" err="1" smtClean="0"/>
              <a:t>your</a:t>
            </a:r>
            <a:r>
              <a:rPr lang="lt-LT" dirty="0" smtClean="0"/>
              <a:t> </a:t>
            </a:r>
            <a:r>
              <a:rPr lang="lt-LT" dirty="0" err="1" smtClean="0"/>
              <a:t>manuscript</a:t>
            </a:r>
            <a:endParaRPr lang="lt-LT" dirty="0"/>
          </a:p>
          <a:p>
            <a:pPr marL="0" indent="0">
              <a:buNone/>
            </a:pPr>
            <a:endParaRPr lang="lt-LT" dirty="0" smtClean="0"/>
          </a:p>
          <a:p>
            <a:pPr marL="0" indent="0">
              <a:buNone/>
            </a:pPr>
            <a:r>
              <a:rPr lang="lt-LT" dirty="0" smtClean="0"/>
              <a:t>Be </a:t>
            </a:r>
            <a:r>
              <a:rPr lang="lt-LT" dirty="0" err="1" smtClean="0"/>
              <a:t>aware</a:t>
            </a:r>
            <a:r>
              <a:rPr lang="lt-LT" dirty="0" smtClean="0"/>
              <a:t>:</a:t>
            </a:r>
          </a:p>
          <a:p>
            <a:pPr>
              <a:buFont typeface="Courier New" panose="02070309020205020404" pitchFamily="49" charset="0"/>
              <a:buChar char="o"/>
            </a:pPr>
            <a:r>
              <a:rPr lang="lt-LT" dirty="0" err="1" smtClean="0"/>
              <a:t>Some</a:t>
            </a:r>
            <a:r>
              <a:rPr lang="lt-LT" dirty="0" smtClean="0"/>
              <a:t> of </a:t>
            </a:r>
            <a:r>
              <a:rPr lang="lt-LT" dirty="0" err="1" smtClean="0"/>
              <a:t>the</a:t>
            </a:r>
            <a:r>
              <a:rPr lang="lt-LT" dirty="0" smtClean="0"/>
              <a:t> </a:t>
            </a:r>
            <a:r>
              <a:rPr lang="lt-LT" dirty="0" err="1" smtClean="0"/>
              <a:t>reviewers</a:t>
            </a:r>
            <a:r>
              <a:rPr lang="lt-LT" dirty="0" smtClean="0"/>
              <a:t>‘ </a:t>
            </a:r>
            <a:r>
              <a:rPr lang="lt-LT" dirty="0" err="1" smtClean="0"/>
              <a:t>remarks</a:t>
            </a:r>
            <a:r>
              <a:rPr lang="lt-LT" dirty="0" smtClean="0"/>
              <a:t> </a:t>
            </a:r>
            <a:r>
              <a:rPr lang="lt-LT" dirty="0" err="1" smtClean="0"/>
              <a:t>or</a:t>
            </a:r>
            <a:r>
              <a:rPr lang="lt-LT" dirty="0" smtClean="0"/>
              <a:t> </a:t>
            </a:r>
            <a:r>
              <a:rPr lang="lt-LT" dirty="0" err="1" smtClean="0"/>
              <a:t>comments</a:t>
            </a:r>
            <a:r>
              <a:rPr lang="lt-LT" dirty="0" smtClean="0"/>
              <a:t> </a:t>
            </a:r>
            <a:r>
              <a:rPr lang="lt-LT" dirty="0" err="1" smtClean="0"/>
              <a:t>may</a:t>
            </a:r>
            <a:r>
              <a:rPr lang="lt-LT" dirty="0" smtClean="0"/>
              <a:t> be </a:t>
            </a:r>
            <a:r>
              <a:rPr lang="lt-LT" dirty="0" err="1" smtClean="0"/>
              <a:t>contradictory</a:t>
            </a:r>
            <a:endParaRPr lang="lt-LT" dirty="0" smtClean="0"/>
          </a:p>
          <a:p>
            <a:pPr>
              <a:buFont typeface="Courier New" panose="02070309020205020404" pitchFamily="49" charset="0"/>
              <a:buChar char="o"/>
            </a:pPr>
            <a:r>
              <a:rPr lang="lt-LT" dirty="0" err="1" smtClean="0"/>
              <a:t>The</a:t>
            </a:r>
            <a:r>
              <a:rPr lang="lt-LT" dirty="0" smtClean="0"/>
              <a:t> </a:t>
            </a:r>
            <a:r>
              <a:rPr lang="lt-LT" dirty="0" err="1" smtClean="0"/>
              <a:t>improvements</a:t>
            </a:r>
            <a:r>
              <a:rPr lang="lt-LT" dirty="0" smtClean="0"/>
              <a:t> </a:t>
            </a:r>
            <a:r>
              <a:rPr lang="lt-LT" dirty="0" err="1" smtClean="0"/>
              <a:t>in</a:t>
            </a:r>
            <a:r>
              <a:rPr lang="lt-LT" dirty="0" smtClean="0"/>
              <a:t> </a:t>
            </a:r>
            <a:r>
              <a:rPr lang="lt-LT" dirty="0" err="1" smtClean="0"/>
              <a:t>the</a:t>
            </a:r>
            <a:r>
              <a:rPr lang="lt-LT" dirty="0" smtClean="0"/>
              <a:t> </a:t>
            </a:r>
            <a:r>
              <a:rPr lang="lt-LT" dirty="0" err="1" smtClean="0"/>
              <a:t>manuscript</a:t>
            </a:r>
            <a:r>
              <a:rPr lang="lt-LT" dirty="0" smtClean="0"/>
              <a:t> </a:t>
            </a:r>
            <a:r>
              <a:rPr lang="lt-LT" dirty="0" err="1" smtClean="0"/>
              <a:t>do</a:t>
            </a:r>
            <a:r>
              <a:rPr lang="lt-LT" dirty="0" smtClean="0"/>
              <a:t> </a:t>
            </a:r>
            <a:r>
              <a:rPr lang="lt-LT" dirty="0" err="1" smtClean="0"/>
              <a:t>not</a:t>
            </a:r>
            <a:r>
              <a:rPr lang="lt-LT" dirty="0" smtClean="0"/>
              <a:t> </a:t>
            </a:r>
            <a:r>
              <a:rPr lang="lt-LT" dirty="0" err="1" smtClean="0"/>
              <a:t>guarantee</a:t>
            </a:r>
            <a:r>
              <a:rPr lang="lt-LT" dirty="0" smtClean="0"/>
              <a:t> </a:t>
            </a:r>
            <a:r>
              <a:rPr lang="lt-LT" dirty="0" err="1" smtClean="0"/>
              <a:t>the</a:t>
            </a:r>
            <a:r>
              <a:rPr lang="lt-LT" dirty="0" smtClean="0"/>
              <a:t> </a:t>
            </a:r>
            <a:r>
              <a:rPr lang="lt-LT" dirty="0" err="1" smtClean="0"/>
              <a:t>acception</a:t>
            </a:r>
            <a:r>
              <a:rPr lang="lt-LT" dirty="0" smtClean="0"/>
              <a:t> </a:t>
            </a:r>
            <a:r>
              <a:rPr lang="lt-LT" dirty="0" err="1" smtClean="0"/>
              <a:t>after</a:t>
            </a:r>
            <a:r>
              <a:rPr lang="lt-LT" dirty="0" smtClean="0"/>
              <a:t> </a:t>
            </a:r>
            <a:r>
              <a:rPr lang="lt-LT" dirty="0" err="1" smtClean="0"/>
              <a:t>second</a:t>
            </a:r>
            <a:r>
              <a:rPr lang="lt-LT" dirty="0" smtClean="0"/>
              <a:t> </a:t>
            </a:r>
            <a:r>
              <a:rPr lang="lt-LT" dirty="0" err="1" smtClean="0"/>
              <a:t>revision</a:t>
            </a:r>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11</a:t>
            </a:fld>
            <a:endParaRPr lang="en-US"/>
          </a:p>
        </p:txBody>
      </p:sp>
      <p:pic>
        <p:nvPicPr>
          <p:cNvPr id="6" name="Picture 5"/>
          <p:cNvPicPr>
            <a:picLocks noChangeAspect="1"/>
          </p:cNvPicPr>
          <p:nvPr/>
        </p:nvPicPr>
        <p:blipFill>
          <a:blip r:embed="rId2"/>
          <a:stretch>
            <a:fillRect/>
          </a:stretch>
        </p:blipFill>
        <p:spPr>
          <a:xfrm>
            <a:off x="7063273" y="175553"/>
            <a:ext cx="5038032" cy="4935910"/>
          </a:xfrm>
          <a:prstGeom prst="rect">
            <a:avLst/>
          </a:prstGeom>
          <a:ln>
            <a:solidFill>
              <a:schemeClr val="accent1">
                <a:shade val="50000"/>
              </a:schemeClr>
            </a:solidFill>
          </a:ln>
        </p:spPr>
      </p:pic>
      <p:pic>
        <p:nvPicPr>
          <p:cNvPr id="7" name="Picture 6"/>
          <p:cNvPicPr>
            <a:picLocks noChangeAspect="1"/>
          </p:cNvPicPr>
          <p:nvPr/>
        </p:nvPicPr>
        <p:blipFill>
          <a:blip r:embed="rId3"/>
          <a:stretch>
            <a:fillRect/>
          </a:stretch>
        </p:blipFill>
        <p:spPr>
          <a:xfrm>
            <a:off x="5116669" y="175553"/>
            <a:ext cx="7075331" cy="4935910"/>
          </a:xfrm>
          <a:prstGeom prst="rect">
            <a:avLst/>
          </a:prstGeom>
          <a:ln>
            <a:solidFill>
              <a:schemeClr val="accent1">
                <a:shade val="50000"/>
              </a:schemeClr>
            </a:solidFill>
          </a:ln>
        </p:spPr>
      </p:pic>
    </p:spTree>
    <p:extLst>
      <p:ext uri="{BB962C8B-B14F-4D97-AF65-F5344CB8AC3E}">
        <p14:creationId xmlns:p14="http://schemas.microsoft.com/office/powerpoint/2010/main" val="38749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3399"/>
                </a:solidFill>
              </a:rPr>
              <a:t>Why your manuscript was rejected?</a:t>
            </a:r>
            <a:endParaRPr lang="lt-LT" sz="3600" b="1" dirty="0">
              <a:solidFill>
                <a:srgbClr val="003399"/>
              </a:solidFill>
            </a:endParaRPr>
          </a:p>
        </p:txBody>
      </p:sp>
      <p:sp>
        <p:nvSpPr>
          <p:cNvPr id="3" name="Content Placeholder 2"/>
          <p:cNvSpPr>
            <a:spLocks noGrp="1"/>
          </p:cNvSpPr>
          <p:nvPr>
            <p:ph idx="1"/>
          </p:nvPr>
        </p:nvSpPr>
        <p:spPr/>
        <p:txBody>
          <a:bodyPr>
            <a:noAutofit/>
          </a:bodyPr>
          <a:lstStyle/>
          <a:p>
            <a:pPr marL="342900" indent="-342900">
              <a:spcBef>
                <a:spcPts val="600"/>
              </a:spcBef>
              <a:spcAft>
                <a:spcPts val="600"/>
              </a:spcAft>
              <a:buSzPct val="75000"/>
              <a:buFont typeface="+mj-lt"/>
              <a:buAutoNum type="arabicPeriod"/>
              <a:defRPr/>
            </a:pPr>
            <a:r>
              <a:rPr lang="en-US" dirty="0">
                <a:solidFill>
                  <a:schemeClr val="tx1"/>
                </a:solidFill>
              </a:rPr>
              <a:t>Focus out of the scope of the </a:t>
            </a:r>
            <a:r>
              <a:rPr lang="en-US" dirty="0" smtClean="0">
                <a:solidFill>
                  <a:schemeClr val="tx1"/>
                </a:solidFill>
              </a:rPr>
              <a:t>journal</a:t>
            </a:r>
          </a:p>
          <a:p>
            <a:pPr marL="342900" indent="-342900">
              <a:spcBef>
                <a:spcPts val="600"/>
              </a:spcBef>
              <a:spcAft>
                <a:spcPts val="600"/>
              </a:spcAft>
              <a:buSzPct val="75000"/>
              <a:buFont typeface="+mj-lt"/>
              <a:buAutoNum type="arabicPeriod"/>
              <a:defRPr/>
            </a:pPr>
            <a:r>
              <a:rPr lang="en-US" dirty="0" smtClean="0">
                <a:solidFill>
                  <a:schemeClr val="tx1"/>
                </a:solidFill>
              </a:rPr>
              <a:t>Focus too </a:t>
            </a:r>
            <a:r>
              <a:rPr lang="en-US" dirty="0">
                <a:solidFill>
                  <a:schemeClr val="tx1"/>
                </a:solidFill>
              </a:rPr>
              <a:t>narrow or too </a:t>
            </a:r>
            <a:r>
              <a:rPr lang="en-US" dirty="0" smtClean="0">
                <a:solidFill>
                  <a:schemeClr val="tx1"/>
                </a:solidFill>
              </a:rPr>
              <a:t>wide</a:t>
            </a:r>
          </a:p>
          <a:p>
            <a:pPr marL="342900" indent="-342900">
              <a:spcBef>
                <a:spcPts val="600"/>
              </a:spcBef>
              <a:spcAft>
                <a:spcPts val="600"/>
              </a:spcAft>
              <a:buSzPct val="75000"/>
              <a:buFont typeface="+mj-lt"/>
              <a:buAutoNum type="arabicPeriod"/>
              <a:defRPr/>
            </a:pPr>
            <a:r>
              <a:rPr lang="en-US" dirty="0" smtClean="0">
                <a:solidFill>
                  <a:schemeClr val="tx1"/>
                </a:solidFill>
              </a:rPr>
              <a:t>Not </a:t>
            </a:r>
            <a:r>
              <a:rPr lang="en-US" dirty="0">
                <a:solidFill>
                  <a:schemeClr val="tx1"/>
                </a:solidFill>
              </a:rPr>
              <a:t>scholarly</a:t>
            </a:r>
          </a:p>
          <a:p>
            <a:pPr marL="342900" indent="-342900">
              <a:spcBef>
                <a:spcPts val="600"/>
              </a:spcBef>
              <a:spcAft>
                <a:spcPts val="600"/>
              </a:spcAft>
              <a:buSzPct val="75000"/>
              <a:buFont typeface="+mj-lt"/>
              <a:buAutoNum type="arabicPeriod"/>
              <a:defRPr/>
            </a:pPr>
            <a:r>
              <a:rPr lang="en-US" dirty="0">
                <a:solidFill>
                  <a:schemeClr val="tx1"/>
                </a:solidFill>
              </a:rPr>
              <a:t>Too defensive</a:t>
            </a:r>
          </a:p>
          <a:p>
            <a:pPr marL="342900" indent="-342900">
              <a:spcBef>
                <a:spcPts val="600"/>
              </a:spcBef>
              <a:spcAft>
                <a:spcPts val="600"/>
              </a:spcAft>
              <a:buSzPct val="75000"/>
              <a:buFont typeface="+mj-lt"/>
              <a:buAutoNum type="arabicPeriod"/>
              <a:defRPr/>
            </a:pPr>
            <a:r>
              <a:rPr lang="en-US" dirty="0">
                <a:solidFill>
                  <a:schemeClr val="tx1"/>
                </a:solidFill>
              </a:rPr>
              <a:t>Not sufficiently original</a:t>
            </a:r>
          </a:p>
          <a:p>
            <a:pPr marL="342900" indent="-342900">
              <a:spcBef>
                <a:spcPts val="600"/>
              </a:spcBef>
              <a:spcAft>
                <a:spcPts val="600"/>
              </a:spcAft>
              <a:buSzPct val="75000"/>
              <a:buFont typeface="+mj-lt"/>
              <a:buAutoNum type="arabicPeriod"/>
              <a:defRPr/>
            </a:pPr>
            <a:r>
              <a:rPr lang="en-US" dirty="0">
                <a:solidFill>
                  <a:schemeClr val="tx1"/>
                </a:solidFill>
              </a:rPr>
              <a:t>Poor </a:t>
            </a:r>
            <a:r>
              <a:rPr lang="en-US" dirty="0" smtClean="0">
                <a:solidFill>
                  <a:schemeClr val="tx1"/>
                </a:solidFill>
              </a:rPr>
              <a:t>structure</a:t>
            </a:r>
            <a:r>
              <a:rPr lang="lt-LT" dirty="0" smtClean="0">
                <a:solidFill>
                  <a:schemeClr val="tx1"/>
                </a:solidFill>
              </a:rPr>
              <a:t> </a:t>
            </a:r>
            <a:endParaRPr lang="en-US" dirty="0">
              <a:solidFill>
                <a:schemeClr val="tx1"/>
              </a:solidFill>
            </a:endParaRPr>
          </a:p>
          <a:p>
            <a:pPr marL="342900" indent="-342900">
              <a:spcBef>
                <a:spcPts val="600"/>
              </a:spcBef>
              <a:spcAft>
                <a:spcPts val="600"/>
              </a:spcAft>
              <a:buSzPct val="75000"/>
              <a:buFont typeface="+mj-lt"/>
              <a:buAutoNum type="arabicPeriod"/>
              <a:defRPr/>
            </a:pPr>
            <a:r>
              <a:rPr lang="en-US" dirty="0">
                <a:solidFill>
                  <a:schemeClr val="tx1"/>
                </a:solidFill>
              </a:rPr>
              <a:t>Not </a:t>
            </a:r>
            <a:r>
              <a:rPr lang="en-US" dirty="0" smtClean="0">
                <a:solidFill>
                  <a:schemeClr val="tx1"/>
                </a:solidFill>
              </a:rPr>
              <a:t>significant and relevant</a:t>
            </a:r>
            <a:endParaRPr lang="en-US" dirty="0">
              <a:solidFill>
                <a:schemeClr val="tx1"/>
              </a:solidFill>
            </a:endParaRPr>
          </a:p>
          <a:p>
            <a:pPr marL="342900" indent="-342900">
              <a:spcBef>
                <a:spcPts val="600"/>
              </a:spcBef>
              <a:spcAft>
                <a:spcPts val="600"/>
              </a:spcAft>
              <a:buSzPct val="75000"/>
              <a:buFont typeface="+mj-lt"/>
              <a:buAutoNum type="arabicPeriod"/>
              <a:defRPr/>
            </a:pPr>
            <a:r>
              <a:rPr lang="en-US" dirty="0">
                <a:solidFill>
                  <a:schemeClr val="tx1"/>
                </a:solidFill>
              </a:rPr>
              <a:t>Theoretically or methodologically flawed</a:t>
            </a:r>
          </a:p>
          <a:p>
            <a:pPr marL="342900" indent="-342900">
              <a:spcBef>
                <a:spcPts val="600"/>
              </a:spcBef>
              <a:spcAft>
                <a:spcPts val="600"/>
              </a:spcAft>
              <a:buSzPct val="75000"/>
              <a:buFont typeface="+mj-lt"/>
              <a:buAutoNum type="arabicPeriod"/>
              <a:defRPr/>
            </a:pPr>
            <a:r>
              <a:rPr lang="en-US" dirty="0">
                <a:solidFill>
                  <a:schemeClr val="tx1"/>
                </a:solidFill>
              </a:rPr>
              <a:t>Too many spelling and grammatical </a:t>
            </a:r>
            <a:r>
              <a:rPr lang="en-US" dirty="0" smtClean="0">
                <a:solidFill>
                  <a:schemeClr val="tx1"/>
                </a:solidFill>
              </a:rPr>
              <a:t>errors</a:t>
            </a:r>
          </a:p>
          <a:p>
            <a:pPr marL="342900" indent="-342900">
              <a:spcBef>
                <a:spcPts val="600"/>
              </a:spcBef>
              <a:spcAft>
                <a:spcPts val="600"/>
              </a:spcAft>
              <a:buSzPct val="75000"/>
              <a:buFont typeface="+mj-lt"/>
              <a:buAutoNum type="arabicPeriod"/>
              <a:defRPr/>
            </a:pPr>
            <a:r>
              <a:rPr lang="en-US" dirty="0" smtClean="0">
                <a:solidFill>
                  <a:schemeClr val="tx1"/>
                </a:solidFill>
              </a:rPr>
              <a:t>Ethical </a:t>
            </a:r>
            <a:r>
              <a:rPr lang="en-US" dirty="0" err="1" smtClean="0">
                <a:solidFill>
                  <a:schemeClr val="tx1"/>
                </a:solidFill>
              </a:rPr>
              <a:t>misc</a:t>
            </a:r>
            <a:r>
              <a:rPr lang="lt-LT" dirty="0" smtClean="0">
                <a:solidFill>
                  <a:schemeClr val="tx1"/>
                </a:solidFill>
              </a:rPr>
              <a:t>o</a:t>
            </a:r>
            <a:r>
              <a:rPr lang="en-US" dirty="0" err="1" smtClean="0">
                <a:solidFill>
                  <a:schemeClr val="tx1"/>
                </a:solidFill>
              </a:rPr>
              <a:t>nduct</a:t>
            </a:r>
            <a:endParaRPr lang="en-US" dirty="0">
              <a:solidFill>
                <a:schemeClr val="tx1"/>
              </a:solidFill>
            </a:endParaRPr>
          </a:p>
          <a:p>
            <a:endParaRPr lang="lt-LT" dirty="0">
              <a:solidFill>
                <a:schemeClr val="tx1"/>
              </a:solidFill>
            </a:endParaRPr>
          </a:p>
        </p:txBody>
      </p:sp>
      <p:sp>
        <p:nvSpPr>
          <p:cNvPr id="5" name="Slide Number Placeholder 4"/>
          <p:cNvSpPr>
            <a:spLocks noGrp="1"/>
          </p:cNvSpPr>
          <p:nvPr>
            <p:ph type="sldNum" sz="quarter" idx="12"/>
          </p:nvPr>
        </p:nvSpPr>
        <p:spPr/>
        <p:txBody>
          <a:bodyPr/>
          <a:lstStyle/>
          <a:p>
            <a:fld id="{5D73EB33-29DA-483B-93E0-CED121B0163C}" type="slidenum">
              <a:rPr lang="en-US" smtClean="0"/>
              <a:t>12</a:t>
            </a:fld>
            <a:endParaRPr lang="en-US"/>
          </a:p>
        </p:txBody>
      </p:sp>
      <p:sp>
        <p:nvSpPr>
          <p:cNvPr id="6" name="TextBox 5"/>
          <p:cNvSpPr txBox="1"/>
          <p:nvPr/>
        </p:nvSpPr>
        <p:spPr>
          <a:xfrm>
            <a:off x="2939144" y="6024147"/>
            <a:ext cx="2480166" cy="646331"/>
          </a:xfrm>
          <a:prstGeom prst="rect">
            <a:avLst/>
          </a:prstGeom>
          <a:noFill/>
        </p:spPr>
        <p:txBody>
          <a:bodyPr wrap="none" rtlCol="0">
            <a:spAutoFit/>
          </a:bodyPr>
          <a:lstStyle/>
          <a:p>
            <a:r>
              <a:rPr lang="en-US" dirty="0" smtClean="0"/>
              <a:t>Based on </a:t>
            </a:r>
            <a:r>
              <a:rPr lang="en-US" b="1" dirty="0">
                <a:solidFill>
                  <a:schemeClr val="accent1"/>
                </a:solidFill>
              </a:rPr>
              <a:t>Belcher (2009)</a:t>
            </a:r>
            <a:endParaRPr lang="en-AU" dirty="0">
              <a:solidFill>
                <a:schemeClr val="accent1"/>
              </a:solidFill>
            </a:endParaRPr>
          </a:p>
          <a:p>
            <a:endParaRPr lang="lt-LT" dirty="0"/>
          </a:p>
        </p:txBody>
      </p:sp>
      <p:sp>
        <p:nvSpPr>
          <p:cNvPr id="4" name="Rounded Rectangle 3"/>
          <p:cNvSpPr/>
          <p:nvPr/>
        </p:nvSpPr>
        <p:spPr>
          <a:xfrm>
            <a:off x="7735077" y="2177266"/>
            <a:ext cx="4030825" cy="3691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b="1" dirty="0"/>
          </a:p>
          <a:p>
            <a:pPr algn="ctr"/>
            <a:r>
              <a:rPr lang="lt-LT" b="1" dirty="0" err="1" smtClean="0">
                <a:solidFill>
                  <a:srgbClr val="003399"/>
                </a:solidFill>
              </a:rPr>
              <a:t>Specific</a:t>
            </a:r>
            <a:r>
              <a:rPr lang="lt-LT" b="1" dirty="0" smtClean="0">
                <a:solidFill>
                  <a:srgbClr val="003399"/>
                </a:solidFill>
              </a:rPr>
              <a:t> </a:t>
            </a:r>
            <a:r>
              <a:rPr lang="lt-LT" b="1" dirty="0" err="1" smtClean="0">
                <a:solidFill>
                  <a:srgbClr val="003399"/>
                </a:solidFill>
              </a:rPr>
              <a:t>regulations</a:t>
            </a:r>
            <a:r>
              <a:rPr lang="lt-LT" b="1" dirty="0" smtClean="0">
                <a:solidFill>
                  <a:srgbClr val="003399"/>
                </a:solidFill>
              </a:rPr>
              <a:t> </a:t>
            </a:r>
            <a:r>
              <a:rPr lang="lt-LT" b="1" dirty="0" err="1" smtClean="0">
                <a:solidFill>
                  <a:srgbClr val="003399"/>
                </a:solidFill>
              </a:rPr>
              <a:t>that</a:t>
            </a:r>
            <a:r>
              <a:rPr lang="lt-LT" b="1" dirty="0" smtClean="0">
                <a:solidFill>
                  <a:srgbClr val="003399"/>
                </a:solidFill>
              </a:rPr>
              <a:t> </a:t>
            </a:r>
            <a:r>
              <a:rPr lang="lt-LT" b="1" dirty="0" err="1" smtClean="0">
                <a:solidFill>
                  <a:srgbClr val="003399"/>
                </a:solidFill>
              </a:rPr>
              <a:t>weaken</a:t>
            </a:r>
            <a:r>
              <a:rPr lang="lt-LT" b="1" dirty="0" smtClean="0">
                <a:solidFill>
                  <a:srgbClr val="003399"/>
                </a:solidFill>
              </a:rPr>
              <a:t> </a:t>
            </a:r>
            <a:r>
              <a:rPr lang="lt-LT" b="1" dirty="0" err="1" smtClean="0">
                <a:solidFill>
                  <a:srgbClr val="003399"/>
                </a:solidFill>
              </a:rPr>
              <a:t>the</a:t>
            </a:r>
            <a:r>
              <a:rPr lang="lt-LT" b="1" dirty="0" smtClean="0">
                <a:solidFill>
                  <a:srgbClr val="003399"/>
                </a:solidFill>
              </a:rPr>
              <a:t> </a:t>
            </a:r>
            <a:r>
              <a:rPr lang="lt-LT" b="1" dirty="0" err="1" smtClean="0">
                <a:solidFill>
                  <a:srgbClr val="003399"/>
                </a:solidFill>
              </a:rPr>
              <a:t>reporting</a:t>
            </a:r>
            <a:r>
              <a:rPr lang="lt-LT" b="1" dirty="0" smtClean="0">
                <a:solidFill>
                  <a:srgbClr val="003399"/>
                </a:solidFill>
              </a:rPr>
              <a:t> of </a:t>
            </a:r>
            <a:r>
              <a:rPr lang="lt-LT" b="1" dirty="0" err="1" smtClean="0">
                <a:solidFill>
                  <a:srgbClr val="003399"/>
                </a:solidFill>
              </a:rPr>
              <a:t>qualitative</a:t>
            </a:r>
            <a:r>
              <a:rPr lang="lt-LT" b="1" dirty="0" smtClean="0">
                <a:solidFill>
                  <a:srgbClr val="003399"/>
                </a:solidFill>
              </a:rPr>
              <a:t> </a:t>
            </a:r>
            <a:r>
              <a:rPr lang="lt-LT" b="1" dirty="0" err="1" smtClean="0">
                <a:solidFill>
                  <a:srgbClr val="003399"/>
                </a:solidFill>
              </a:rPr>
              <a:t>research</a:t>
            </a:r>
            <a:endParaRPr lang="lt-LT" b="1" dirty="0" smtClean="0">
              <a:solidFill>
                <a:srgbClr val="003399"/>
              </a:solidFill>
            </a:endParaRPr>
          </a:p>
          <a:p>
            <a:pPr algn="ctr"/>
            <a:endParaRPr lang="lt-LT" b="1" dirty="0" smtClean="0">
              <a:solidFill>
                <a:srgbClr val="003399"/>
              </a:solidFill>
            </a:endParaRPr>
          </a:p>
          <a:p>
            <a:pPr marL="285750" indent="-285750">
              <a:buFont typeface="Courier New" panose="02070309020205020404" pitchFamily="49" charset="0"/>
              <a:buChar char="o"/>
            </a:pPr>
            <a:r>
              <a:rPr lang="lt-LT" dirty="0" err="1" smtClean="0"/>
              <a:t>Restricted</a:t>
            </a:r>
            <a:r>
              <a:rPr lang="lt-LT" dirty="0" smtClean="0"/>
              <a:t> </a:t>
            </a:r>
            <a:r>
              <a:rPr lang="lt-LT" dirty="0" err="1" smtClean="0"/>
              <a:t>lenght</a:t>
            </a:r>
            <a:r>
              <a:rPr lang="lt-LT" dirty="0" smtClean="0"/>
              <a:t> of </a:t>
            </a:r>
            <a:r>
              <a:rPr lang="lt-LT" dirty="0" err="1" smtClean="0"/>
              <a:t>submission</a:t>
            </a:r>
            <a:endParaRPr lang="lt-LT" dirty="0" smtClean="0"/>
          </a:p>
          <a:p>
            <a:pPr marL="285750" indent="-285750">
              <a:buFont typeface="Courier New" panose="02070309020205020404" pitchFamily="49" charset="0"/>
              <a:buChar char="o"/>
            </a:pPr>
            <a:r>
              <a:rPr lang="lt-LT" dirty="0" smtClean="0"/>
              <a:t>A </a:t>
            </a:r>
            <a:r>
              <a:rPr lang="lt-LT" dirty="0" err="1" smtClean="0"/>
              <a:t>certain</a:t>
            </a:r>
            <a:r>
              <a:rPr lang="lt-LT" dirty="0" smtClean="0"/>
              <a:t> </a:t>
            </a:r>
            <a:r>
              <a:rPr lang="lt-LT" dirty="0" err="1" smtClean="0"/>
              <a:t>outline</a:t>
            </a:r>
            <a:r>
              <a:rPr lang="lt-LT" dirty="0" smtClean="0"/>
              <a:t> </a:t>
            </a:r>
            <a:r>
              <a:rPr lang="lt-LT" dirty="0" err="1" smtClean="0"/>
              <a:t>not</a:t>
            </a:r>
            <a:r>
              <a:rPr lang="lt-LT" dirty="0" smtClean="0"/>
              <a:t> </a:t>
            </a:r>
            <a:r>
              <a:rPr lang="lt-LT" dirty="0" err="1" smtClean="0"/>
              <a:t>conducive</a:t>
            </a:r>
            <a:r>
              <a:rPr lang="lt-LT" dirty="0" smtClean="0"/>
              <a:t> to </a:t>
            </a:r>
            <a:r>
              <a:rPr lang="lt-LT" dirty="0" err="1" smtClean="0"/>
              <a:t>qualitative</a:t>
            </a:r>
            <a:r>
              <a:rPr lang="lt-LT" dirty="0" smtClean="0"/>
              <a:t> </a:t>
            </a:r>
            <a:r>
              <a:rPr lang="lt-LT" dirty="0" err="1" smtClean="0"/>
              <a:t>reporting</a:t>
            </a:r>
            <a:r>
              <a:rPr lang="lt-LT" dirty="0" smtClean="0"/>
              <a:t> (</a:t>
            </a:r>
            <a:r>
              <a:rPr lang="lt-LT" dirty="0" err="1" smtClean="0"/>
              <a:t>e.g</a:t>
            </a:r>
            <a:r>
              <a:rPr lang="lt-LT" dirty="0" smtClean="0"/>
              <a:t>. </a:t>
            </a:r>
            <a:r>
              <a:rPr lang="lt-LT" dirty="0" err="1" smtClean="0"/>
              <a:t>literature</a:t>
            </a:r>
            <a:r>
              <a:rPr lang="lt-LT" dirty="0" smtClean="0"/>
              <a:t> </a:t>
            </a:r>
            <a:r>
              <a:rPr lang="lt-LT" dirty="0" err="1" smtClean="0"/>
              <a:t>review</a:t>
            </a:r>
            <a:r>
              <a:rPr lang="lt-LT" dirty="0" smtClean="0"/>
              <a:t> </a:t>
            </a:r>
            <a:r>
              <a:rPr lang="lt-LT" dirty="0" err="1" smtClean="0"/>
              <a:t>before</a:t>
            </a:r>
            <a:r>
              <a:rPr lang="lt-LT" dirty="0" smtClean="0"/>
              <a:t> </a:t>
            </a:r>
            <a:r>
              <a:rPr lang="lt-LT" dirty="0" err="1" smtClean="0"/>
              <a:t>the</a:t>
            </a:r>
            <a:r>
              <a:rPr lang="lt-LT" dirty="0" smtClean="0"/>
              <a:t> </a:t>
            </a:r>
            <a:r>
              <a:rPr lang="lt-LT" dirty="0" err="1" smtClean="0"/>
              <a:t>results</a:t>
            </a:r>
            <a:r>
              <a:rPr lang="lt-LT" dirty="0" smtClean="0"/>
              <a:t> </a:t>
            </a:r>
            <a:r>
              <a:rPr lang="lt-LT" dirty="0" err="1" smtClean="0"/>
              <a:t>in</a:t>
            </a:r>
            <a:r>
              <a:rPr lang="lt-LT" dirty="0" smtClean="0"/>
              <a:t> GD </a:t>
            </a:r>
            <a:r>
              <a:rPr lang="lt-LT" dirty="0" err="1" smtClean="0"/>
              <a:t>study</a:t>
            </a:r>
            <a:r>
              <a:rPr lang="lt-LT" dirty="0" smtClean="0"/>
              <a:t>) </a:t>
            </a:r>
          </a:p>
          <a:p>
            <a:pPr marL="285750" indent="-285750">
              <a:buFont typeface="Courier New" panose="02070309020205020404" pitchFamily="49" charset="0"/>
              <a:buChar char="o"/>
            </a:pPr>
            <a:r>
              <a:rPr lang="lt-LT" dirty="0" err="1" smtClean="0"/>
              <a:t>Lack</a:t>
            </a:r>
            <a:r>
              <a:rPr lang="lt-LT" dirty="0" smtClean="0"/>
              <a:t> of </a:t>
            </a:r>
            <a:r>
              <a:rPr lang="lt-LT" dirty="0" err="1" smtClean="0"/>
              <a:t>competent</a:t>
            </a:r>
            <a:r>
              <a:rPr lang="lt-LT" dirty="0" smtClean="0"/>
              <a:t> </a:t>
            </a:r>
            <a:r>
              <a:rPr lang="lt-LT" dirty="0" err="1" smtClean="0"/>
              <a:t>reviewers</a:t>
            </a:r>
            <a:r>
              <a:rPr lang="lt-LT" dirty="0" smtClean="0"/>
              <a:t> </a:t>
            </a:r>
            <a:r>
              <a:rPr lang="lt-LT" dirty="0" err="1" smtClean="0"/>
              <a:t>on</a:t>
            </a:r>
            <a:r>
              <a:rPr lang="lt-LT" dirty="0" smtClean="0"/>
              <a:t> </a:t>
            </a:r>
            <a:r>
              <a:rPr lang="lt-LT" dirty="0" err="1" smtClean="0"/>
              <a:t>qual</a:t>
            </a:r>
            <a:r>
              <a:rPr lang="lt-LT" dirty="0" smtClean="0"/>
              <a:t> </a:t>
            </a:r>
            <a:r>
              <a:rPr lang="lt-LT" dirty="0" err="1" smtClean="0"/>
              <a:t>study</a:t>
            </a:r>
            <a:endParaRPr lang="lt-LT" dirty="0" smtClean="0"/>
          </a:p>
          <a:p>
            <a:pPr marL="285750" indent="-285750" algn="ctr">
              <a:buFont typeface="Courier New" panose="02070309020205020404" pitchFamily="49" charset="0"/>
              <a:buChar char="o"/>
            </a:pPr>
            <a:endParaRPr lang="lt-LT" dirty="0" smtClean="0"/>
          </a:p>
          <a:p>
            <a:pPr algn="ctr"/>
            <a:r>
              <a:rPr lang="lt-LT" dirty="0" err="1" smtClean="0"/>
              <a:t>By</a:t>
            </a:r>
            <a:r>
              <a:rPr lang="lt-LT" dirty="0" smtClean="0"/>
              <a:t> </a:t>
            </a:r>
            <a:r>
              <a:rPr lang="lt-LT" dirty="0" err="1" smtClean="0"/>
              <a:t>J.M.Morse</a:t>
            </a:r>
            <a:r>
              <a:rPr lang="lt-LT" dirty="0" smtClean="0"/>
              <a:t> </a:t>
            </a:r>
            <a:r>
              <a:rPr lang="lt-LT" dirty="0" err="1" smtClean="0"/>
              <a:t>and</a:t>
            </a:r>
            <a:r>
              <a:rPr lang="lt-LT" dirty="0" smtClean="0"/>
              <a:t> P.A. </a:t>
            </a:r>
            <a:r>
              <a:rPr lang="lt-LT" dirty="0" err="1" smtClean="0"/>
              <a:t>Field</a:t>
            </a:r>
            <a:r>
              <a:rPr lang="lt-LT" dirty="0" smtClean="0"/>
              <a:t>, 1995</a:t>
            </a:r>
            <a:endParaRPr lang="lt-LT" dirty="0"/>
          </a:p>
        </p:txBody>
      </p:sp>
    </p:spTree>
    <p:extLst>
      <p:ext uri="{BB962C8B-B14F-4D97-AF65-F5344CB8AC3E}">
        <p14:creationId xmlns:p14="http://schemas.microsoft.com/office/powerpoint/2010/main" val="3247872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3399"/>
                </a:solidFill>
              </a:rPr>
              <a:t>Ethical issues in </a:t>
            </a:r>
            <a:r>
              <a:rPr lang="lt-LT" sz="3600" b="1" dirty="0" err="1" smtClean="0">
                <a:solidFill>
                  <a:srgbClr val="003399"/>
                </a:solidFill>
              </a:rPr>
              <a:t>scholar</a:t>
            </a:r>
            <a:r>
              <a:rPr lang="en-US" sz="3600" b="1" dirty="0" smtClean="0">
                <a:solidFill>
                  <a:srgbClr val="003399"/>
                </a:solidFill>
              </a:rPr>
              <a:t>l</a:t>
            </a:r>
            <a:r>
              <a:rPr lang="lt-LT" sz="3600" b="1" dirty="0" smtClean="0">
                <a:solidFill>
                  <a:srgbClr val="003399"/>
                </a:solidFill>
              </a:rPr>
              <a:t>y </a:t>
            </a:r>
            <a:r>
              <a:rPr lang="en-US" sz="3600" b="1" dirty="0" smtClean="0">
                <a:solidFill>
                  <a:srgbClr val="003399"/>
                </a:solidFill>
              </a:rPr>
              <a:t>publishing</a:t>
            </a:r>
            <a:r>
              <a:rPr lang="lt-LT" sz="3600" b="1" dirty="0" smtClean="0">
                <a:solidFill>
                  <a:srgbClr val="003399"/>
                </a:solidFill>
              </a:rPr>
              <a:t> </a:t>
            </a:r>
            <a:endParaRPr lang="lt-LT" sz="3600" b="1" dirty="0"/>
          </a:p>
        </p:txBody>
      </p:sp>
      <p:sp>
        <p:nvSpPr>
          <p:cNvPr id="5" name="Slide Number Placeholder 4"/>
          <p:cNvSpPr>
            <a:spLocks noGrp="1"/>
          </p:cNvSpPr>
          <p:nvPr>
            <p:ph type="sldNum" sz="quarter" idx="12"/>
          </p:nvPr>
        </p:nvSpPr>
        <p:spPr/>
        <p:txBody>
          <a:bodyPr/>
          <a:lstStyle/>
          <a:p>
            <a:fld id="{5D73EB33-29DA-483B-93E0-CED121B0163C}" type="slidenum">
              <a:rPr lang="en-US" smtClean="0"/>
              <a:t>13</a:t>
            </a:fld>
            <a:endParaRPr lang="en-US"/>
          </a:p>
        </p:txBody>
      </p:sp>
      <p:sp>
        <p:nvSpPr>
          <p:cNvPr id="8" name="TextBox 7"/>
          <p:cNvSpPr txBox="1"/>
          <p:nvPr/>
        </p:nvSpPr>
        <p:spPr>
          <a:xfrm>
            <a:off x="1166326" y="2136710"/>
            <a:ext cx="7557796" cy="3339376"/>
          </a:xfrm>
          <a:prstGeom prst="rect">
            <a:avLst/>
          </a:prstGeom>
          <a:noFill/>
        </p:spPr>
        <p:txBody>
          <a:bodyPr wrap="square" rtlCol="0">
            <a:spAutoFit/>
          </a:bodyPr>
          <a:lstStyle/>
          <a:p>
            <a:pPr marL="285750" indent="-285750">
              <a:spcBef>
                <a:spcPts val="600"/>
              </a:spcBef>
              <a:buClr>
                <a:schemeClr val="accent1"/>
              </a:buClr>
              <a:buFont typeface="Courier New" panose="02070309020205020404" pitchFamily="49" charset="0"/>
              <a:buChar char="o"/>
            </a:pPr>
            <a:r>
              <a:rPr lang="en-US" sz="2000" dirty="0">
                <a:solidFill>
                  <a:schemeClr val="tx1">
                    <a:lumMod val="65000"/>
                    <a:lumOff val="35000"/>
                  </a:schemeClr>
                </a:solidFill>
              </a:rPr>
              <a:t>Inappropriate authorship</a:t>
            </a:r>
          </a:p>
          <a:p>
            <a:pPr marL="285750" indent="-285750">
              <a:spcBef>
                <a:spcPts val="600"/>
              </a:spcBef>
              <a:buClr>
                <a:schemeClr val="accent1"/>
              </a:buClr>
              <a:buFont typeface="Courier New" panose="02070309020205020404" pitchFamily="49" charset="0"/>
              <a:buChar char="o"/>
            </a:pPr>
            <a:r>
              <a:rPr lang="en-US" sz="2000" dirty="0" smtClean="0">
                <a:solidFill>
                  <a:schemeClr val="tx1">
                    <a:lumMod val="65000"/>
                    <a:lumOff val="35000"/>
                  </a:schemeClr>
                </a:solidFill>
              </a:rPr>
              <a:t>Plagiarism</a:t>
            </a:r>
            <a:endParaRPr lang="en-US" sz="2000" dirty="0">
              <a:solidFill>
                <a:schemeClr val="tx1">
                  <a:lumMod val="65000"/>
                  <a:lumOff val="35000"/>
                </a:schemeClr>
              </a:solidFill>
            </a:endParaRPr>
          </a:p>
          <a:p>
            <a:pPr marL="285750" indent="-285750">
              <a:spcBef>
                <a:spcPts val="600"/>
              </a:spcBef>
              <a:buClr>
                <a:schemeClr val="accent1"/>
              </a:buClr>
              <a:buFont typeface="Courier New" panose="02070309020205020404" pitchFamily="49" charset="0"/>
              <a:buChar char="o"/>
            </a:pPr>
            <a:r>
              <a:rPr lang="en-US" sz="2000" dirty="0">
                <a:solidFill>
                  <a:schemeClr val="tx1">
                    <a:lumMod val="65000"/>
                    <a:lumOff val="35000"/>
                  </a:schemeClr>
                </a:solidFill>
              </a:rPr>
              <a:t>Falsification of data</a:t>
            </a:r>
          </a:p>
          <a:p>
            <a:pPr marL="285750" indent="-285750">
              <a:spcBef>
                <a:spcPts val="600"/>
              </a:spcBef>
              <a:buClr>
                <a:schemeClr val="accent1"/>
              </a:buClr>
              <a:buFont typeface="Courier New" panose="02070309020205020404" pitchFamily="49" charset="0"/>
              <a:buChar char="o"/>
            </a:pPr>
            <a:r>
              <a:rPr lang="en-US" sz="2000" dirty="0">
                <a:solidFill>
                  <a:schemeClr val="tx1">
                    <a:lumMod val="65000"/>
                    <a:lumOff val="35000"/>
                  </a:schemeClr>
                </a:solidFill>
              </a:rPr>
              <a:t>Fabrication of </a:t>
            </a:r>
            <a:r>
              <a:rPr lang="en-US" sz="2000" dirty="0" smtClean="0">
                <a:solidFill>
                  <a:schemeClr val="tx1">
                    <a:lumMod val="65000"/>
                    <a:lumOff val="35000"/>
                  </a:schemeClr>
                </a:solidFill>
              </a:rPr>
              <a:t>data</a:t>
            </a:r>
            <a:endParaRPr lang="lt-LT" sz="2000" dirty="0">
              <a:solidFill>
                <a:schemeClr val="tx1">
                  <a:lumMod val="65000"/>
                  <a:lumOff val="35000"/>
                </a:schemeClr>
              </a:solidFill>
            </a:endParaRPr>
          </a:p>
          <a:p>
            <a:pPr marL="285750" indent="-285750">
              <a:spcBef>
                <a:spcPts val="600"/>
              </a:spcBef>
              <a:buClr>
                <a:schemeClr val="accent1"/>
              </a:buClr>
              <a:buFont typeface="Courier New" panose="02070309020205020404" pitchFamily="49" charset="0"/>
              <a:buChar char="o"/>
            </a:pPr>
            <a:r>
              <a:rPr lang="en-US" sz="2000" dirty="0">
                <a:solidFill>
                  <a:schemeClr val="tx1">
                    <a:lumMod val="65000"/>
                    <a:lumOff val="35000"/>
                  </a:schemeClr>
                </a:solidFill>
              </a:rPr>
              <a:t>Self-citation (requested by the journal and self-initiated</a:t>
            </a:r>
            <a:r>
              <a:rPr lang="en-US" sz="2000" dirty="0" smtClean="0">
                <a:solidFill>
                  <a:schemeClr val="tx1">
                    <a:lumMod val="65000"/>
                    <a:lumOff val="35000"/>
                  </a:schemeClr>
                </a:solidFill>
              </a:rPr>
              <a:t>)</a:t>
            </a:r>
          </a:p>
          <a:p>
            <a:pPr marL="285750" indent="-285750">
              <a:spcBef>
                <a:spcPts val="600"/>
              </a:spcBef>
              <a:buClr>
                <a:schemeClr val="accent1"/>
              </a:buClr>
              <a:buFont typeface="Courier New" panose="02070309020205020404" pitchFamily="49" charset="0"/>
              <a:buChar char="o"/>
            </a:pPr>
            <a:r>
              <a:rPr lang="en-US" sz="2000" dirty="0" smtClean="0">
                <a:solidFill>
                  <a:schemeClr val="tx1">
                    <a:lumMod val="65000"/>
                    <a:lumOff val="35000"/>
                  </a:schemeClr>
                </a:solidFill>
              </a:rPr>
              <a:t>Dual publication</a:t>
            </a:r>
            <a:r>
              <a:rPr lang="lt-LT" sz="2000" dirty="0" smtClean="0">
                <a:solidFill>
                  <a:schemeClr val="tx1">
                    <a:lumMod val="65000"/>
                    <a:lumOff val="35000"/>
                  </a:schemeClr>
                </a:solidFill>
              </a:rPr>
              <a:t> </a:t>
            </a:r>
            <a:r>
              <a:rPr lang="lt-LT" sz="2000" dirty="0" err="1" smtClean="0">
                <a:solidFill>
                  <a:schemeClr val="tx1">
                    <a:lumMod val="65000"/>
                    <a:lumOff val="35000"/>
                  </a:schemeClr>
                </a:solidFill>
              </a:rPr>
              <a:t>or</a:t>
            </a:r>
            <a:r>
              <a:rPr lang="lt-LT" sz="2000" dirty="0" smtClean="0">
                <a:solidFill>
                  <a:schemeClr val="tx1">
                    <a:lumMod val="65000"/>
                    <a:lumOff val="35000"/>
                  </a:schemeClr>
                </a:solidFill>
              </a:rPr>
              <a:t> </a:t>
            </a:r>
            <a:r>
              <a:rPr lang="lt-LT" sz="2000" dirty="0" err="1" smtClean="0">
                <a:solidFill>
                  <a:schemeClr val="tx1">
                    <a:lumMod val="65000"/>
                    <a:lumOff val="35000"/>
                  </a:schemeClr>
                </a:solidFill>
              </a:rPr>
              <a:t>self-plagiarism</a:t>
            </a:r>
            <a:endParaRPr lang="en-US" sz="2000" dirty="0">
              <a:solidFill>
                <a:schemeClr val="tx1">
                  <a:lumMod val="65000"/>
                  <a:lumOff val="35000"/>
                </a:schemeClr>
              </a:solidFill>
            </a:endParaRPr>
          </a:p>
          <a:p>
            <a:pPr marL="285750" indent="-285750">
              <a:spcBef>
                <a:spcPts val="600"/>
              </a:spcBef>
              <a:buClr>
                <a:schemeClr val="accent1"/>
              </a:buClr>
              <a:buFont typeface="Courier New" panose="02070309020205020404" pitchFamily="49" charset="0"/>
              <a:buChar char="o"/>
            </a:pPr>
            <a:r>
              <a:rPr lang="en-US" sz="2000" dirty="0">
                <a:solidFill>
                  <a:schemeClr val="tx1">
                    <a:lumMod val="65000"/>
                    <a:lumOff val="35000"/>
                  </a:schemeClr>
                </a:solidFill>
              </a:rPr>
              <a:t>‘Salami slicing’</a:t>
            </a:r>
          </a:p>
          <a:p>
            <a:pPr marL="285750" indent="-285750">
              <a:spcBef>
                <a:spcPts val="600"/>
              </a:spcBef>
              <a:buClr>
                <a:schemeClr val="accent1"/>
              </a:buClr>
              <a:buFont typeface="Courier New" panose="02070309020205020404" pitchFamily="49" charset="0"/>
              <a:buChar char="o"/>
            </a:pPr>
            <a:r>
              <a:rPr lang="en-US" sz="2000" dirty="0" smtClean="0">
                <a:solidFill>
                  <a:schemeClr val="tx1">
                    <a:lumMod val="65000"/>
                    <a:lumOff val="35000"/>
                  </a:schemeClr>
                </a:solidFill>
              </a:rPr>
              <a:t>Predatory/fake publishing</a:t>
            </a:r>
            <a:endParaRPr lang="en-US" sz="2000" dirty="0">
              <a:solidFill>
                <a:schemeClr val="tx1">
                  <a:lumMod val="65000"/>
                  <a:lumOff val="35000"/>
                </a:schemeClr>
              </a:solidFill>
            </a:endParaRPr>
          </a:p>
          <a:p>
            <a:endParaRPr lang="lt-LT" dirty="0"/>
          </a:p>
        </p:txBody>
      </p:sp>
    </p:spTree>
    <p:extLst>
      <p:ext uri="{BB962C8B-B14F-4D97-AF65-F5344CB8AC3E}">
        <p14:creationId xmlns:p14="http://schemas.microsoft.com/office/powerpoint/2010/main" val="54131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6760" y="5363197"/>
            <a:ext cx="8145624" cy="830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Basic </a:t>
            </a:r>
            <a:r>
              <a:rPr lang="lt-LT" dirty="0" err="1"/>
              <a:t>principal</a:t>
            </a:r>
            <a:r>
              <a:rPr lang="lt-LT" dirty="0"/>
              <a:t> </a:t>
            </a:r>
            <a:r>
              <a:rPr lang="lt-LT" dirty="0" smtClean="0"/>
              <a:t>– </a:t>
            </a:r>
            <a:r>
              <a:rPr lang="lt-LT" dirty="0" err="1" smtClean="0"/>
              <a:t>do</a:t>
            </a:r>
            <a:r>
              <a:rPr lang="lt-LT" dirty="0" smtClean="0"/>
              <a:t> </a:t>
            </a:r>
            <a:r>
              <a:rPr lang="lt-LT" dirty="0" err="1"/>
              <a:t>not</a:t>
            </a:r>
            <a:r>
              <a:rPr lang="lt-LT" dirty="0"/>
              <a:t> </a:t>
            </a:r>
            <a:r>
              <a:rPr lang="lt-LT" dirty="0" err="1"/>
              <a:t>accept</a:t>
            </a:r>
            <a:r>
              <a:rPr lang="lt-LT" dirty="0"/>
              <a:t> </a:t>
            </a:r>
            <a:r>
              <a:rPr lang="lt-LT" dirty="0" err="1"/>
              <a:t>the</a:t>
            </a:r>
            <a:r>
              <a:rPr lang="lt-LT" dirty="0"/>
              <a:t> </a:t>
            </a:r>
          </a:p>
          <a:p>
            <a:pPr algn="ctr"/>
            <a:r>
              <a:rPr lang="lt-LT" dirty="0" smtClean="0"/>
              <a:t>  </a:t>
            </a:r>
            <a:r>
              <a:rPr lang="lt-LT" dirty="0" err="1" smtClean="0"/>
              <a:t>authorship</a:t>
            </a:r>
            <a:r>
              <a:rPr lang="lt-LT" dirty="0" smtClean="0"/>
              <a:t> </a:t>
            </a:r>
            <a:r>
              <a:rPr lang="lt-LT" dirty="0" err="1" smtClean="0"/>
              <a:t>without</a:t>
            </a:r>
            <a:r>
              <a:rPr lang="lt-LT" dirty="0" smtClean="0"/>
              <a:t> </a:t>
            </a:r>
            <a:r>
              <a:rPr lang="lt-LT" dirty="0" err="1" smtClean="0"/>
              <a:t>sufficient</a:t>
            </a:r>
            <a:r>
              <a:rPr lang="lt-LT" dirty="0" smtClean="0"/>
              <a:t> </a:t>
            </a:r>
            <a:r>
              <a:rPr lang="lt-LT" dirty="0" err="1" smtClean="0"/>
              <a:t>input</a:t>
            </a:r>
            <a:r>
              <a:rPr lang="lt-LT" dirty="0" smtClean="0"/>
              <a:t> </a:t>
            </a:r>
            <a:r>
              <a:rPr lang="lt-LT" dirty="0" err="1" smtClean="0"/>
              <a:t>and</a:t>
            </a:r>
            <a:r>
              <a:rPr lang="lt-LT" dirty="0" smtClean="0"/>
              <a:t> </a:t>
            </a:r>
            <a:r>
              <a:rPr lang="lt-LT" dirty="0" err="1" smtClean="0"/>
              <a:t>fulfilled</a:t>
            </a:r>
            <a:r>
              <a:rPr lang="lt-LT" dirty="0" smtClean="0"/>
              <a:t> </a:t>
            </a:r>
            <a:r>
              <a:rPr lang="lt-LT" dirty="0" err="1" smtClean="0"/>
              <a:t>responsibilities</a:t>
            </a:r>
            <a:r>
              <a:rPr lang="lt-LT" dirty="0" smtClean="0"/>
              <a:t> to </a:t>
            </a:r>
            <a:r>
              <a:rPr lang="lt-LT" dirty="0" err="1" smtClean="0"/>
              <a:t>the</a:t>
            </a:r>
            <a:r>
              <a:rPr lang="lt-LT" dirty="0" smtClean="0"/>
              <a:t> </a:t>
            </a:r>
            <a:r>
              <a:rPr lang="lt-LT" dirty="0" err="1" smtClean="0"/>
              <a:t>joint</a:t>
            </a:r>
            <a:r>
              <a:rPr lang="lt-LT" dirty="0" smtClean="0"/>
              <a:t> </a:t>
            </a:r>
            <a:r>
              <a:rPr lang="lt-LT" dirty="0" err="1" smtClean="0"/>
              <a:t>work</a:t>
            </a:r>
            <a:endParaRPr lang="lt-LT" dirty="0"/>
          </a:p>
        </p:txBody>
      </p:sp>
      <p:sp>
        <p:nvSpPr>
          <p:cNvPr id="2" name="Title 1"/>
          <p:cNvSpPr>
            <a:spLocks noGrp="1"/>
          </p:cNvSpPr>
          <p:nvPr>
            <p:ph type="title"/>
          </p:nvPr>
        </p:nvSpPr>
        <p:spPr>
          <a:xfrm>
            <a:off x="1165647" y="421401"/>
            <a:ext cx="10058400" cy="734864"/>
          </a:xfrm>
        </p:spPr>
        <p:txBody>
          <a:bodyPr>
            <a:normAutofit/>
          </a:bodyPr>
          <a:lstStyle/>
          <a:p>
            <a:r>
              <a:rPr lang="lt-LT" sz="3600" b="1" dirty="0" err="1" smtClean="0">
                <a:solidFill>
                  <a:srgbClr val="003399"/>
                </a:solidFill>
              </a:rPr>
              <a:t>Authorship</a:t>
            </a:r>
            <a:endParaRPr lang="lt-LT" sz="3600" b="1" dirty="0">
              <a:solidFill>
                <a:srgbClr val="003399"/>
              </a:solidFill>
            </a:endParaRPr>
          </a:p>
        </p:txBody>
      </p:sp>
      <p:sp>
        <p:nvSpPr>
          <p:cNvPr id="3" name="Content Placeholder 2"/>
          <p:cNvSpPr>
            <a:spLocks noGrp="1"/>
          </p:cNvSpPr>
          <p:nvPr>
            <p:ph idx="1"/>
          </p:nvPr>
        </p:nvSpPr>
        <p:spPr>
          <a:xfrm>
            <a:off x="1154083" y="1299190"/>
            <a:ext cx="10058400" cy="4023360"/>
          </a:xfrm>
        </p:spPr>
        <p:txBody>
          <a:bodyPr>
            <a:normAutofit/>
          </a:bodyPr>
          <a:lstStyle/>
          <a:p>
            <a:r>
              <a:rPr lang="en-US" sz="1800" b="1" dirty="0">
                <a:solidFill>
                  <a:srgbClr val="C00000"/>
                </a:solidFill>
                <a:latin typeface="+mj-lt"/>
              </a:rPr>
              <a:t>The ICMJE recommends that authorship be based on the following 4 criteria:</a:t>
            </a:r>
          </a:p>
          <a:p>
            <a:pPr marL="342900" indent="-342900">
              <a:buFont typeface="+mj-lt"/>
              <a:buAutoNum type="arabicPeriod"/>
            </a:pPr>
            <a:r>
              <a:rPr lang="en-US" sz="1800" dirty="0">
                <a:latin typeface="+mj-lt"/>
              </a:rPr>
              <a:t>Substantial contributions to the conception or design of the work; or the acquisition, analysis, or interpretation of data for the </a:t>
            </a:r>
            <a:r>
              <a:rPr lang="en-US" sz="1800" dirty="0" smtClean="0">
                <a:latin typeface="+mj-lt"/>
              </a:rPr>
              <a:t>work </a:t>
            </a:r>
            <a:endParaRPr lang="lt-LT" sz="1800" dirty="0" smtClean="0">
              <a:latin typeface="+mj-lt"/>
            </a:endParaRPr>
          </a:p>
          <a:p>
            <a:pPr marL="342900" indent="-342900">
              <a:buFont typeface="+mj-lt"/>
              <a:buAutoNum type="arabicPeriod"/>
            </a:pPr>
            <a:r>
              <a:rPr lang="en-US" sz="1800" dirty="0" smtClean="0">
                <a:latin typeface="+mj-lt"/>
              </a:rPr>
              <a:t>Drafting </a:t>
            </a:r>
            <a:r>
              <a:rPr lang="en-US" sz="1800" dirty="0">
                <a:latin typeface="+mj-lt"/>
              </a:rPr>
              <a:t>the work or revising it critically for important intellectual </a:t>
            </a:r>
            <a:r>
              <a:rPr lang="en-US" sz="1800" dirty="0" smtClean="0">
                <a:latin typeface="+mj-lt"/>
              </a:rPr>
              <a:t>content</a:t>
            </a:r>
            <a:endParaRPr lang="lt-LT" sz="1800" dirty="0" smtClean="0">
              <a:latin typeface="+mj-lt"/>
            </a:endParaRPr>
          </a:p>
          <a:p>
            <a:pPr marL="342900" indent="-342900">
              <a:buFont typeface="+mj-lt"/>
              <a:buAutoNum type="arabicPeriod"/>
            </a:pPr>
            <a:r>
              <a:rPr lang="en-US" sz="1800" dirty="0" smtClean="0">
                <a:latin typeface="+mj-lt"/>
              </a:rPr>
              <a:t>Final </a:t>
            </a:r>
            <a:r>
              <a:rPr lang="en-US" sz="1800" dirty="0">
                <a:latin typeface="+mj-lt"/>
              </a:rPr>
              <a:t>approval of the version to be </a:t>
            </a:r>
            <a:r>
              <a:rPr lang="en-US" sz="1800" dirty="0" smtClean="0">
                <a:latin typeface="+mj-lt"/>
              </a:rPr>
              <a:t>published</a:t>
            </a:r>
            <a:endParaRPr lang="lt-LT" sz="1800" dirty="0" smtClean="0">
              <a:latin typeface="+mj-lt"/>
            </a:endParaRPr>
          </a:p>
          <a:p>
            <a:pPr marL="342900" indent="-342900">
              <a:buFont typeface="+mj-lt"/>
              <a:buAutoNum type="arabicPeriod"/>
            </a:pPr>
            <a:r>
              <a:rPr lang="en-US" sz="1800" dirty="0" smtClean="0">
                <a:latin typeface="+mj-lt"/>
              </a:rPr>
              <a:t>Agreement </a:t>
            </a:r>
            <a:r>
              <a:rPr lang="en-US" sz="1800" dirty="0">
                <a:latin typeface="+mj-lt"/>
              </a:rPr>
              <a:t>to be accountable for all aspects of the work in ensuring that questions related to the accuracy or integrity of any part of the work are appropriately investigated and resolved.</a:t>
            </a:r>
          </a:p>
          <a:p>
            <a:endParaRPr lang="lt-LT" sz="1800" dirty="0" smtClean="0">
              <a:latin typeface="+mj-lt"/>
            </a:endParaRPr>
          </a:p>
          <a:p>
            <a:endParaRPr lang="lt-LT" sz="1800" dirty="0">
              <a:latin typeface="+mj-lt"/>
            </a:endParaRPr>
          </a:p>
        </p:txBody>
      </p:sp>
      <p:sp>
        <p:nvSpPr>
          <p:cNvPr id="5" name="Slide Number Placeholder 4"/>
          <p:cNvSpPr>
            <a:spLocks noGrp="1"/>
          </p:cNvSpPr>
          <p:nvPr>
            <p:ph type="sldNum" sz="quarter" idx="12"/>
          </p:nvPr>
        </p:nvSpPr>
        <p:spPr/>
        <p:txBody>
          <a:bodyPr/>
          <a:lstStyle/>
          <a:p>
            <a:fld id="{5D73EB33-29DA-483B-93E0-CED121B0163C}" type="slidenum">
              <a:rPr lang="en-US" smtClean="0"/>
              <a:t>14</a:t>
            </a:fld>
            <a:endParaRPr lang="en-US"/>
          </a:p>
        </p:txBody>
      </p:sp>
      <p:pic>
        <p:nvPicPr>
          <p:cNvPr id="8" name="Picture 7"/>
          <p:cNvPicPr>
            <a:picLocks noChangeAspect="1"/>
          </p:cNvPicPr>
          <p:nvPr/>
        </p:nvPicPr>
        <p:blipFill>
          <a:blip r:embed="rId2"/>
          <a:stretch>
            <a:fillRect/>
          </a:stretch>
        </p:blipFill>
        <p:spPr>
          <a:xfrm>
            <a:off x="7636890" y="123480"/>
            <a:ext cx="3587157" cy="595843"/>
          </a:xfrm>
          <a:prstGeom prst="rect">
            <a:avLst/>
          </a:prstGeom>
        </p:spPr>
      </p:pic>
      <p:sp>
        <p:nvSpPr>
          <p:cNvPr id="12" name="Rectangle 11"/>
          <p:cNvSpPr/>
          <p:nvPr/>
        </p:nvSpPr>
        <p:spPr>
          <a:xfrm>
            <a:off x="1629125" y="4005426"/>
            <a:ext cx="10426950" cy="1200329"/>
          </a:xfrm>
          <a:prstGeom prst="rect">
            <a:avLst/>
          </a:prstGeom>
        </p:spPr>
        <p:txBody>
          <a:bodyPr wrap="square">
            <a:spAutoFit/>
          </a:bodyPr>
          <a:lstStyle/>
          <a:p>
            <a:pPr marL="285750" indent="-285750">
              <a:buFont typeface="Arial" panose="020B0604020202020204" pitchFamily="34" charset="0"/>
              <a:buChar char="•"/>
            </a:pPr>
            <a:r>
              <a:rPr lang="en-US" dirty="0">
                <a:solidFill>
                  <a:srgbClr val="333333"/>
                </a:solidFill>
                <a:latin typeface="+mj-lt"/>
              </a:rPr>
              <a:t>All those designated as authors should </a:t>
            </a:r>
            <a:r>
              <a:rPr lang="en-US" dirty="0">
                <a:solidFill>
                  <a:srgbClr val="C00000"/>
                </a:solidFill>
                <a:latin typeface="+mj-lt"/>
              </a:rPr>
              <a:t>meet all four criteria </a:t>
            </a:r>
            <a:r>
              <a:rPr lang="en-US" dirty="0">
                <a:solidFill>
                  <a:srgbClr val="333333"/>
                </a:solidFill>
                <a:latin typeface="+mj-lt"/>
              </a:rPr>
              <a:t>for authorship, and all who meet the four criteria should be identified as authors. </a:t>
            </a:r>
            <a:endParaRPr lang="lt-LT" dirty="0" smtClean="0">
              <a:solidFill>
                <a:srgbClr val="333333"/>
              </a:solidFill>
              <a:latin typeface="+mj-lt"/>
            </a:endParaRPr>
          </a:p>
          <a:p>
            <a:pPr marL="285750" indent="-285750">
              <a:buFont typeface="Arial" panose="020B0604020202020204" pitchFamily="34" charset="0"/>
              <a:buChar char="•"/>
            </a:pPr>
            <a:r>
              <a:rPr lang="en-US" dirty="0" smtClean="0">
                <a:solidFill>
                  <a:srgbClr val="333333"/>
                </a:solidFill>
                <a:latin typeface="+mj-lt"/>
              </a:rPr>
              <a:t>Those </a:t>
            </a:r>
            <a:r>
              <a:rPr lang="en-US" dirty="0">
                <a:solidFill>
                  <a:srgbClr val="333333"/>
                </a:solidFill>
                <a:latin typeface="+mj-lt"/>
              </a:rPr>
              <a:t>who do not meet all four criteria should be </a:t>
            </a:r>
            <a:r>
              <a:rPr lang="en-US" dirty="0" smtClean="0">
                <a:solidFill>
                  <a:srgbClr val="C00000"/>
                </a:solidFill>
                <a:latin typeface="+mj-lt"/>
              </a:rPr>
              <a:t>acknowledged</a:t>
            </a:r>
            <a:endParaRPr lang="lt-LT" dirty="0" smtClean="0">
              <a:solidFill>
                <a:srgbClr val="C00000"/>
              </a:solidFill>
              <a:latin typeface="+mj-lt"/>
            </a:endParaRPr>
          </a:p>
          <a:p>
            <a:pPr marL="285750" indent="-285750">
              <a:buFont typeface="Arial" panose="020B0604020202020204" pitchFamily="34" charset="0"/>
              <a:buChar char="•"/>
            </a:pPr>
            <a:r>
              <a:rPr lang="lt-LT" dirty="0" err="1" smtClean="0">
                <a:solidFill>
                  <a:srgbClr val="333333"/>
                </a:solidFill>
                <a:latin typeface="+mj-lt"/>
              </a:rPr>
              <a:t>The</a:t>
            </a:r>
            <a:r>
              <a:rPr lang="lt-LT" dirty="0" smtClean="0">
                <a:solidFill>
                  <a:srgbClr val="333333"/>
                </a:solidFill>
                <a:latin typeface="+mj-lt"/>
              </a:rPr>
              <a:t> </a:t>
            </a:r>
            <a:r>
              <a:rPr lang="lt-LT" dirty="0" err="1" smtClean="0">
                <a:solidFill>
                  <a:srgbClr val="333333"/>
                </a:solidFill>
                <a:latin typeface="+mj-lt"/>
              </a:rPr>
              <a:t>order</a:t>
            </a:r>
            <a:r>
              <a:rPr lang="lt-LT" dirty="0" smtClean="0">
                <a:solidFill>
                  <a:srgbClr val="333333"/>
                </a:solidFill>
                <a:latin typeface="+mj-lt"/>
              </a:rPr>
              <a:t> of </a:t>
            </a:r>
            <a:r>
              <a:rPr lang="lt-LT" dirty="0" err="1" smtClean="0">
                <a:solidFill>
                  <a:srgbClr val="333333"/>
                </a:solidFill>
                <a:latin typeface="+mj-lt"/>
              </a:rPr>
              <a:t>the</a:t>
            </a:r>
            <a:r>
              <a:rPr lang="lt-LT" dirty="0" smtClean="0">
                <a:solidFill>
                  <a:srgbClr val="333333"/>
                </a:solidFill>
                <a:latin typeface="+mj-lt"/>
              </a:rPr>
              <a:t> </a:t>
            </a:r>
            <a:r>
              <a:rPr lang="lt-LT" dirty="0" err="1" smtClean="0">
                <a:solidFill>
                  <a:srgbClr val="333333"/>
                </a:solidFill>
                <a:latin typeface="+mj-lt"/>
              </a:rPr>
              <a:t>authors</a:t>
            </a:r>
            <a:r>
              <a:rPr lang="lt-LT" dirty="0" smtClean="0">
                <a:solidFill>
                  <a:srgbClr val="333333"/>
                </a:solidFill>
                <a:latin typeface="+mj-lt"/>
              </a:rPr>
              <a:t> </a:t>
            </a:r>
            <a:r>
              <a:rPr lang="lt-LT" dirty="0" err="1" smtClean="0">
                <a:solidFill>
                  <a:srgbClr val="333333"/>
                </a:solidFill>
                <a:latin typeface="+mj-lt"/>
              </a:rPr>
              <a:t>on</a:t>
            </a:r>
            <a:r>
              <a:rPr lang="lt-LT" dirty="0" smtClean="0">
                <a:solidFill>
                  <a:srgbClr val="333333"/>
                </a:solidFill>
                <a:latin typeface="+mj-lt"/>
              </a:rPr>
              <a:t> a </a:t>
            </a:r>
            <a:r>
              <a:rPr lang="lt-LT" dirty="0" err="1" smtClean="0">
                <a:solidFill>
                  <a:srgbClr val="333333"/>
                </a:solidFill>
                <a:latin typeface="+mj-lt"/>
              </a:rPr>
              <a:t>publication</a:t>
            </a:r>
            <a:r>
              <a:rPr lang="lt-LT" dirty="0" smtClean="0">
                <a:solidFill>
                  <a:srgbClr val="333333"/>
                </a:solidFill>
                <a:latin typeface="+mj-lt"/>
              </a:rPr>
              <a:t> </a:t>
            </a:r>
            <a:r>
              <a:rPr lang="lt-LT" dirty="0" err="1" smtClean="0">
                <a:solidFill>
                  <a:srgbClr val="333333"/>
                </a:solidFill>
                <a:latin typeface="+mj-lt"/>
              </a:rPr>
              <a:t>must</a:t>
            </a:r>
            <a:r>
              <a:rPr lang="lt-LT" dirty="0" smtClean="0">
                <a:solidFill>
                  <a:srgbClr val="333333"/>
                </a:solidFill>
                <a:latin typeface="+mj-lt"/>
              </a:rPr>
              <a:t> be </a:t>
            </a:r>
            <a:r>
              <a:rPr lang="lt-LT" dirty="0" err="1" smtClean="0">
                <a:solidFill>
                  <a:srgbClr val="C00000"/>
                </a:solidFill>
                <a:latin typeface="+mj-lt"/>
              </a:rPr>
              <a:t>jointly</a:t>
            </a:r>
            <a:r>
              <a:rPr lang="lt-LT" dirty="0" smtClean="0">
                <a:solidFill>
                  <a:srgbClr val="C00000"/>
                </a:solidFill>
                <a:latin typeface="+mj-lt"/>
              </a:rPr>
              <a:t> </a:t>
            </a:r>
            <a:r>
              <a:rPr lang="lt-LT" dirty="0" err="1" smtClean="0">
                <a:solidFill>
                  <a:srgbClr val="C00000"/>
                </a:solidFill>
                <a:latin typeface="+mj-lt"/>
              </a:rPr>
              <a:t>determined</a:t>
            </a:r>
            <a:r>
              <a:rPr lang="lt-LT" dirty="0" smtClean="0">
                <a:solidFill>
                  <a:srgbClr val="C00000"/>
                </a:solidFill>
                <a:latin typeface="+mj-lt"/>
              </a:rPr>
              <a:t> </a:t>
            </a:r>
            <a:r>
              <a:rPr lang="lt-LT" dirty="0" err="1" smtClean="0">
                <a:solidFill>
                  <a:srgbClr val="C00000"/>
                </a:solidFill>
                <a:latin typeface="+mj-lt"/>
              </a:rPr>
              <a:t>before</a:t>
            </a:r>
            <a:r>
              <a:rPr lang="lt-LT" dirty="0" smtClean="0">
                <a:solidFill>
                  <a:srgbClr val="C00000"/>
                </a:solidFill>
                <a:latin typeface="+mj-lt"/>
              </a:rPr>
              <a:t> </a:t>
            </a:r>
            <a:r>
              <a:rPr lang="lt-LT" dirty="0" err="1" smtClean="0">
                <a:solidFill>
                  <a:srgbClr val="333333"/>
                </a:solidFill>
                <a:latin typeface="+mj-lt"/>
              </a:rPr>
              <a:t>submitting</a:t>
            </a:r>
            <a:r>
              <a:rPr lang="lt-LT" dirty="0" smtClean="0">
                <a:solidFill>
                  <a:srgbClr val="333333"/>
                </a:solidFill>
                <a:latin typeface="+mj-lt"/>
              </a:rPr>
              <a:t> </a:t>
            </a:r>
            <a:r>
              <a:rPr lang="lt-LT" dirty="0" err="1" smtClean="0">
                <a:solidFill>
                  <a:srgbClr val="333333"/>
                </a:solidFill>
                <a:latin typeface="+mj-lt"/>
              </a:rPr>
              <a:t>the</a:t>
            </a:r>
            <a:r>
              <a:rPr lang="lt-LT" dirty="0" smtClean="0">
                <a:solidFill>
                  <a:srgbClr val="333333"/>
                </a:solidFill>
                <a:latin typeface="+mj-lt"/>
              </a:rPr>
              <a:t> </a:t>
            </a:r>
            <a:r>
              <a:rPr lang="lt-LT" dirty="0" err="1" smtClean="0">
                <a:solidFill>
                  <a:srgbClr val="333333"/>
                </a:solidFill>
                <a:latin typeface="+mj-lt"/>
              </a:rPr>
              <a:t>manuscript</a:t>
            </a:r>
            <a:endParaRPr lang="lt-LT" dirty="0">
              <a:latin typeface="+mj-lt"/>
            </a:endParaRPr>
          </a:p>
        </p:txBody>
      </p:sp>
      <p:sp>
        <p:nvSpPr>
          <p:cNvPr id="13" name="TextBox 12"/>
          <p:cNvSpPr txBox="1"/>
          <p:nvPr/>
        </p:nvSpPr>
        <p:spPr>
          <a:xfrm>
            <a:off x="7779299" y="627402"/>
            <a:ext cx="4376057" cy="461665"/>
          </a:xfrm>
          <a:prstGeom prst="rect">
            <a:avLst/>
          </a:prstGeom>
          <a:noFill/>
        </p:spPr>
        <p:txBody>
          <a:bodyPr wrap="square" rtlCol="0">
            <a:spAutoFit/>
          </a:bodyPr>
          <a:lstStyle/>
          <a:p>
            <a:r>
              <a:rPr lang="lt-LT" sz="1200" dirty="0"/>
              <a:t>http://www.icmje.org/recommendations/browse/roles-and-responsibilities/defining-the-role-of-authors-and-contributors.html</a:t>
            </a:r>
          </a:p>
        </p:txBody>
      </p:sp>
    </p:spTree>
    <p:extLst>
      <p:ext uri="{BB962C8B-B14F-4D97-AF65-F5344CB8AC3E}">
        <p14:creationId xmlns:p14="http://schemas.microsoft.com/office/powerpoint/2010/main" val="2311869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97280" y="1116347"/>
            <a:ext cx="9866189" cy="569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bg1"/>
              </a:solidFill>
            </a:endParaRPr>
          </a:p>
        </p:txBody>
      </p:sp>
      <p:sp>
        <p:nvSpPr>
          <p:cNvPr id="2" name="Title 1"/>
          <p:cNvSpPr>
            <a:spLocks noGrp="1"/>
          </p:cNvSpPr>
          <p:nvPr>
            <p:ph type="title"/>
          </p:nvPr>
        </p:nvSpPr>
        <p:spPr>
          <a:xfrm>
            <a:off x="1097280" y="286603"/>
            <a:ext cx="10058400" cy="590475"/>
          </a:xfrm>
        </p:spPr>
        <p:txBody>
          <a:bodyPr>
            <a:normAutofit/>
          </a:bodyPr>
          <a:lstStyle/>
          <a:p>
            <a:r>
              <a:rPr lang="lt-LT" sz="3600" b="1" dirty="0" err="1" smtClean="0">
                <a:solidFill>
                  <a:srgbClr val="003399"/>
                </a:solidFill>
              </a:rPr>
              <a:t>Plagiarism</a:t>
            </a:r>
            <a:endParaRPr lang="lt-LT" sz="3600" b="1" dirty="0">
              <a:solidFill>
                <a:srgbClr val="003399"/>
              </a:solidFill>
            </a:endParaRPr>
          </a:p>
        </p:txBody>
      </p:sp>
      <p:sp>
        <p:nvSpPr>
          <p:cNvPr id="3" name="Content Placeholder 2"/>
          <p:cNvSpPr>
            <a:spLocks noGrp="1"/>
          </p:cNvSpPr>
          <p:nvPr>
            <p:ph idx="1"/>
          </p:nvPr>
        </p:nvSpPr>
        <p:spPr>
          <a:xfrm>
            <a:off x="1154083" y="1098189"/>
            <a:ext cx="10058400" cy="4638498"/>
          </a:xfrm>
        </p:spPr>
        <p:txBody>
          <a:bodyPr>
            <a:normAutofit fontScale="92500" lnSpcReduction="20000"/>
          </a:bodyPr>
          <a:lstStyle/>
          <a:p>
            <a:pPr>
              <a:lnSpc>
                <a:spcPct val="100000"/>
              </a:lnSpc>
            </a:pPr>
            <a:r>
              <a:rPr lang="lt-LT" dirty="0" err="1" smtClean="0">
                <a:solidFill>
                  <a:schemeClr val="bg1"/>
                </a:solidFill>
              </a:rPr>
              <a:t>Appropriating</a:t>
            </a:r>
            <a:r>
              <a:rPr lang="lt-LT" dirty="0" smtClean="0">
                <a:solidFill>
                  <a:schemeClr val="bg1"/>
                </a:solidFill>
              </a:rPr>
              <a:t> </a:t>
            </a:r>
            <a:r>
              <a:rPr lang="lt-LT" dirty="0" err="1" smtClean="0">
                <a:solidFill>
                  <a:schemeClr val="bg1"/>
                </a:solidFill>
              </a:rPr>
              <a:t>the</a:t>
            </a:r>
            <a:r>
              <a:rPr lang="lt-LT" dirty="0" smtClean="0">
                <a:solidFill>
                  <a:schemeClr val="bg1"/>
                </a:solidFill>
              </a:rPr>
              <a:t> </a:t>
            </a:r>
            <a:r>
              <a:rPr lang="lt-LT" dirty="0" err="1" smtClean="0">
                <a:solidFill>
                  <a:schemeClr val="bg1"/>
                </a:solidFill>
              </a:rPr>
              <a:t>ideas</a:t>
            </a:r>
            <a:r>
              <a:rPr lang="lt-LT" dirty="0" smtClean="0">
                <a:solidFill>
                  <a:schemeClr val="bg1"/>
                </a:solidFill>
              </a:rPr>
              <a:t>, </a:t>
            </a:r>
            <a:r>
              <a:rPr lang="lt-LT" dirty="0" err="1" smtClean="0">
                <a:solidFill>
                  <a:schemeClr val="bg1"/>
                </a:solidFill>
              </a:rPr>
              <a:t>analysis</a:t>
            </a:r>
            <a:r>
              <a:rPr lang="lt-LT" dirty="0" smtClean="0">
                <a:solidFill>
                  <a:schemeClr val="bg1"/>
                </a:solidFill>
              </a:rPr>
              <a:t>, </a:t>
            </a:r>
            <a:r>
              <a:rPr lang="lt-LT" dirty="0" err="1" smtClean="0">
                <a:solidFill>
                  <a:schemeClr val="bg1"/>
                </a:solidFill>
              </a:rPr>
              <a:t>methods</a:t>
            </a:r>
            <a:r>
              <a:rPr lang="lt-LT" dirty="0" smtClean="0">
                <a:solidFill>
                  <a:schemeClr val="bg1"/>
                </a:solidFill>
              </a:rPr>
              <a:t>, data, </a:t>
            </a:r>
            <a:r>
              <a:rPr lang="lt-LT" dirty="0" err="1" smtClean="0">
                <a:solidFill>
                  <a:schemeClr val="bg1"/>
                </a:solidFill>
              </a:rPr>
              <a:t>results</a:t>
            </a:r>
            <a:r>
              <a:rPr lang="lt-LT" dirty="0" smtClean="0">
                <a:solidFill>
                  <a:schemeClr val="bg1"/>
                </a:solidFill>
              </a:rPr>
              <a:t>, </a:t>
            </a:r>
            <a:r>
              <a:rPr lang="lt-LT" dirty="0" err="1" smtClean="0">
                <a:solidFill>
                  <a:schemeClr val="bg1"/>
                </a:solidFill>
              </a:rPr>
              <a:t>research</a:t>
            </a:r>
            <a:r>
              <a:rPr lang="lt-LT" dirty="0" smtClean="0">
                <a:solidFill>
                  <a:schemeClr val="bg1"/>
                </a:solidFill>
              </a:rPr>
              <a:t> papers </a:t>
            </a:r>
            <a:r>
              <a:rPr lang="lt-LT" dirty="0" err="1" smtClean="0">
                <a:solidFill>
                  <a:schemeClr val="bg1"/>
                </a:solidFill>
              </a:rPr>
              <a:t>or</a:t>
            </a:r>
            <a:r>
              <a:rPr lang="lt-LT" dirty="0" smtClean="0">
                <a:solidFill>
                  <a:schemeClr val="bg1"/>
                </a:solidFill>
              </a:rPr>
              <a:t> </a:t>
            </a:r>
            <a:r>
              <a:rPr lang="lt-LT" dirty="0" err="1" smtClean="0">
                <a:solidFill>
                  <a:schemeClr val="bg1"/>
                </a:solidFill>
              </a:rPr>
              <a:t>word</a:t>
            </a:r>
            <a:r>
              <a:rPr lang="lt-LT" dirty="0" smtClean="0">
                <a:solidFill>
                  <a:schemeClr val="bg1"/>
                </a:solidFill>
              </a:rPr>
              <a:t>(s) of </a:t>
            </a:r>
            <a:r>
              <a:rPr lang="lt-LT" dirty="0" err="1" smtClean="0">
                <a:solidFill>
                  <a:schemeClr val="bg1"/>
                </a:solidFill>
              </a:rPr>
              <a:t>others</a:t>
            </a:r>
            <a:r>
              <a:rPr lang="lt-LT" dirty="0" smtClean="0">
                <a:solidFill>
                  <a:schemeClr val="bg1"/>
                </a:solidFill>
              </a:rPr>
              <a:t> </a:t>
            </a:r>
            <a:r>
              <a:rPr lang="lt-LT" dirty="0" err="1" smtClean="0">
                <a:solidFill>
                  <a:schemeClr val="bg1"/>
                </a:solidFill>
              </a:rPr>
              <a:t>without</a:t>
            </a:r>
            <a:r>
              <a:rPr lang="lt-LT" dirty="0" smtClean="0">
                <a:solidFill>
                  <a:schemeClr val="bg1"/>
                </a:solidFill>
              </a:rPr>
              <a:t> </a:t>
            </a:r>
            <a:r>
              <a:rPr lang="lt-LT" dirty="0" err="1" smtClean="0">
                <a:solidFill>
                  <a:schemeClr val="bg1"/>
                </a:solidFill>
              </a:rPr>
              <a:t>formal</a:t>
            </a:r>
            <a:r>
              <a:rPr lang="lt-LT" dirty="0" smtClean="0">
                <a:solidFill>
                  <a:schemeClr val="bg1"/>
                </a:solidFill>
              </a:rPr>
              <a:t> </a:t>
            </a:r>
            <a:r>
              <a:rPr lang="lt-LT" dirty="0" err="1" smtClean="0">
                <a:solidFill>
                  <a:schemeClr val="bg1"/>
                </a:solidFill>
              </a:rPr>
              <a:t>permission</a:t>
            </a:r>
            <a:r>
              <a:rPr lang="lt-LT" dirty="0" smtClean="0">
                <a:solidFill>
                  <a:schemeClr val="bg1"/>
                </a:solidFill>
              </a:rPr>
              <a:t> </a:t>
            </a:r>
            <a:r>
              <a:rPr lang="lt-LT" dirty="0" err="1" smtClean="0">
                <a:solidFill>
                  <a:schemeClr val="bg1"/>
                </a:solidFill>
              </a:rPr>
              <a:t>or</a:t>
            </a:r>
            <a:r>
              <a:rPr lang="lt-LT" dirty="0" smtClean="0">
                <a:solidFill>
                  <a:schemeClr val="bg1"/>
                </a:solidFill>
              </a:rPr>
              <a:t> </a:t>
            </a:r>
            <a:r>
              <a:rPr lang="lt-LT" dirty="0" err="1" smtClean="0">
                <a:solidFill>
                  <a:schemeClr val="bg1"/>
                </a:solidFill>
              </a:rPr>
              <a:t>giving</a:t>
            </a:r>
            <a:r>
              <a:rPr lang="lt-LT" dirty="0" smtClean="0">
                <a:solidFill>
                  <a:schemeClr val="bg1"/>
                </a:solidFill>
              </a:rPr>
              <a:t> </a:t>
            </a:r>
            <a:r>
              <a:rPr lang="lt-LT" dirty="0" err="1" smtClean="0">
                <a:solidFill>
                  <a:schemeClr val="bg1"/>
                </a:solidFill>
              </a:rPr>
              <a:t>the</a:t>
            </a:r>
            <a:r>
              <a:rPr lang="lt-LT" dirty="0" smtClean="0">
                <a:solidFill>
                  <a:schemeClr val="bg1"/>
                </a:solidFill>
              </a:rPr>
              <a:t> </a:t>
            </a:r>
            <a:r>
              <a:rPr lang="lt-LT" dirty="0" err="1" smtClean="0">
                <a:solidFill>
                  <a:schemeClr val="bg1"/>
                </a:solidFill>
              </a:rPr>
              <a:t>appropriate</a:t>
            </a:r>
            <a:r>
              <a:rPr lang="lt-LT" dirty="0" smtClean="0">
                <a:solidFill>
                  <a:schemeClr val="bg1"/>
                </a:solidFill>
              </a:rPr>
              <a:t> </a:t>
            </a:r>
            <a:r>
              <a:rPr lang="lt-LT" dirty="0" err="1" smtClean="0">
                <a:solidFill>
                  <a:schemeClr val="bg1"/>
                </a:solidFill>
              </a:rPr>
              <a:t>credits</a:t>
            </a:r>
            <a:endParaRPr lang="lt-LT" dirty="0" smtClean="0">
              <a:solidFill>
                <a:schemeClr val="bg1"/>
              </a:solidFill>
            </a:endParaRPr>
          </a:p>
          <a:p>
            <a:pPr>
              <a:lnSpc>
                <a:spcPct val="100000"/>
              </a:lnSpc>
            </a:pPr>
            <a:r>
              <a:rPr lang="lt-LT" dirty="0" err="1" smtClean="0"/>
              <a:t>Common</a:t>
            </a:r>
            <a:r>
              <a:rPr lang="lt-LT" dirty="0" smtClean="0"/>
              <a:t> </a:t>
            </a:r>
            <a:r>
              <a:rPr lang="lt-LT" dirty="0" err="1" smtClean="0"/>
              <a:t>type</a:t>
            </a:r>
            <a:r>
              <a:rPr lang="lt-LT" dirty="0" smtClean="0"/>
              <a:t> of </a:t>
            </a:r>
            <a:r>
              <a:rPr lang="lt-LT" dirty="0" err="1" smtClean="0"/>
              <a:t>academic</a:t>
            </a:r>
            <a:r>
              <a:rPr lang="lt-LT" dirty="0" smtClean="0"/>
              <a:t> </a:t>
            </a:r>
            <a:r>
              <a:rPr lang="lt-LT" dirty="0" err="1" smtClean="0"/>
              <a:t>dishonesty</a:t>
            </a:r>
            <a:endParaRPr lang="lt-LT" dirty="0" smtClean="0"/>
          </a:p>
          <a:p>
            <a:pPr>
              <a:lnSpc>
                <a:spcPct val="100000"/>
              </a:lnSpc>
            </a:pPr>
            <a:r>
              <a:rPr lang="lt-LT" dirty="0" err="1" smtClean="0"/>
              <a:t>Various</a:t>
            </a:r>
            <a:r>
              <a:rPr lang="lt-LT" dirty="0" smtClean="0"/>
              <a:t> </a:t>
            </a:r>
            <a:r>
              <a:rPr lang="lt-LT" dirty="0" err="1" smtClean="0"/>
              <a:t>forms</a:t>
            </a:r>
            <a:r>
              <a:rPr lang="lt-LT" dirty="0" smtClean="0"/>
              <a:t>:</a:t>
            </a:r>
          </a:p>
          <a:p>
            <a:pPr lvl="1">
              <a:lnSpc>
                <a:spcPct val="100000"/>
              </a:lnSpc>
              <a:buFont typeface="Arial" panose="020B0604020202020204" pitchFamily="34" charset="0"/>
              <a:buChar char="•"/>
            </a:pPr>
            <a:r>
              <a:rPr lang="lt-LT" dirty="0" err="1" smtClean="0"/>
              <a:t>Plagiarism</a:t>
            </a:r>
            <a:r>
              <a:rPr lang="lt-LT" dirty="0" smtClean="0"/>
              <a:t> </a:t>
            </a:r>
            <a:r>
              <a:rPr lang="lt-LT" dirty="0" err="1" smtClean="0"/>
              <a:t>by</a:t>
            </a:r>
            <a:r>
              <a:rPr lang="lt-LT" dirty="0" smtClean="0"/>
              <a:t> </a:t>
            </a:r>
            <a:r>
              <a:rPr lang="lt-LT" dirty="0" err="1" smtClean="0"/>
              <a:t>translation</a:t>
            </a:r>
            <a:endParaRPr lang="lt-LT" dirty="0" smtClean="0"/>
          </a:p>
          <a:p>
            <a:pPr lvl="1">
              <a:lnSpc>
                <a:spcPct val="100000"/>
              </a:lnSpc>
              <a:buFont typeface="Arial" panose="020B0604020202020204" pitchFamily="34" charset="0"/>
              <a:buChar char="•"/>
            </a:pPr>
            <a:r>
              <a:rPr lang="lt-LT" dirty="0" err="1" smtClean="0"/>
              <a:t>Plagiarism</a:t>
            </a:r>
            <a:r>
              <a:rPr lang="lt-LT" dirty="0" smtClean="0"/>
              <a:t> </a:t>
            </a:r>
            <a:r>
              <a:rPr lang="lt-LT" dirty="0" err="1" smtClean="0"/>
              <a:t>by</a:t>
            </a:r>
            <a:r>
              <a:rPr lang="lt-LT" dirty="0" smtClean="0"/>
              <a:t> </a:t>
            </a:r>
            <a:r>
              <a:rPr lang="lt-LT" dirty="0" err="1"/>
              <a:t>i</a:t>
            </a:r>
            <a:r>
              <a:rPr lang="lt-LT" dirty="0" err="1" smtClean="0"/>
              <a:t>nappropriate</a:t>
            </a:r>
            <a:r>
              <a:rPr lang="lt-LT" dirty="0" smtClean="0"/>
              <a:t> </a:t>
            </a:r>
            <a:r>
              <a:rPr lang="lt-LT" dirty="0" err="1" smtClean="0"/>
              <a:t>citation</a:t>
            </a:r>
            <a:r>
              <a:rPr lang="lt-LT" dirty="0" smtClean="0"/>
              <a:t> </a:t>
            </a:r>
            <a:endParaRPr lang="en-US" dirty="0" smtClean="0"/>
          </a:p>
          <a:p>
            <a:pPr lvl="2">
              <a:lnSpc>
                <a:spcPct val="100000"/>
              </a:lnSpc>
              <a:buFont typeface="Arial" panose="020B0604020202020204" pitchFamily="34" charset="0"/>
              <a:buChar char="•"/>
            </a:pPr>
            <a:r>
              <a:rPr lang="lt-LT" dirty="0" err="1" smtClean="0"/>
              <a:t>no</a:t>
            </a:r>
            <a:r>
              <a:rPr lang="lt-LT" dirty="0" smtClean="0"/>
              <a:t> </a:t>
            </a:r>
            <a:r>
              <a:rPr lang="lt-LT" dirty="0" err="1" smtClean="0"/>
              <a:t>reference</a:t>
            </a:r>
            <a:r>
              <a:rPr lang="lt-LT" dirty="0" smtClean="0"/>
              <a:t> </a:t>
            </a:r>
            <a:r>
              <a:rPr lang="lt-LT" dirty="0" err="1" smtClean="0"/>
              <a:t>or</a:t>
            </a:r>
            <a:r>
              <a:rPr lang="lt-LT" dirty="0" smtClean="0"/>
              <a:t> </a:t>
            </a:r>
            <a:r>
              <a:rPr lang="lt-LT" dirty="0" err="1" smtClean="0"/>
              <a:t>borrowed</a:t>
            </a:r>
            <a:r>
              <a:rPr lang="lt-LT" dirty="0" smtClean="0"/>
              <a:t> </a:t>
            </a:r>
            <a:endParaRPr lang="en-US" dirty="0" smtClean="0"/>
          </a:p>
          <a:p>
            <a:pPr lvl="2">
              <a:lnSpc>
                <a:spcPct val="100000"/>
              </a:lnSpc>
              <a:buFont typeface="Arial" panose="020B0604020202020204" pitchFamily="34" charset="0"/>
              <a:buChar char="•"/>
            </a:pPr>
            <a:r>
              <a:rPr lang="lt-LT" dirty="0" err="1" smtClean="0"/>
              <a:t>verbatim</a:t>
            </a:r>
            <a:r>
              <a:rPr lang="lt-LT" dirty="0" smtClean="0"/>
              <a:t> </a:t>
            </a:r>
            <a:r>
              <a:rPr lang="lt-LT" dirty="0" err="1" smtClean="0"/>
              <a:t>text</a:t>
            </a:r>
            <a:r>
              <a:rPr lang="lt-LT" dirty="0" smtClean="0"/>
              <a:t> </a:t>
            </a:r>
            <a:r>
              <a:rPr lang="lt-LT" dirty="0" err="1" smtClean="0"/>
              <a:t>is</a:t>
            </a:r>
            <a:r>
              <a:rPr lang="lt-LT" dirty="0" smtClean="0"/>
              <a:t> </a:t>
            </a:r>
            <a:r>
              <a:rPr lang="lt-LT" dirty="0" err="1" smtClean="0"/>
              <a:t>not</a:t>
            </a:r>
            <a:r>
              <a:rPr lang="lt-LT" dirty="0" smtClean="0"/>
              <a:t> </a:t>
            </a:r>
            <a:r>
              <a:rPr lang="lt-LT" dirty="0" err="1" smtClean="0"/>
              <a:t>enclosed</a:t>
            </a:r>
            <a:r>
              <a:rPr lang="lt-LT" dirty="0" smtClean="0"/>
              <a:t> </a:t>
            </a:r>
            <a:r>
              <a:rPr lang="lt-LT" dirty="0" err="1" smtClean="0"/>
              <a:t>in</a:t>
            </a:r>
            <a:r>
              <a:rPr lang="lt-LT" dirty="0" smtClean="0"/>
              <a:t> </a:t>
            </a:r>
            <a:r>
              <a:rPr lang="lt-LT" dirty="0" err="1" smtClean="0"/>
              <a:t>the</a:t>
            </a:r>
            <a:r>
              <a:rPr lang="lt-LT" dirty="0" smtClean="0"/>
              <a:t> </a:t>
            </a:r>
            <a:r>
              <a:rPr lang="lt-LT" dirty="0" err="1" smtClean="0"/>
              <a:t>quotation</a:t>
            </a:r>
            <a:r>
              <a:rPr lang="lt-LT" dirty="0" smtClean="0"/>
              <a:t> </a:t>
            </a:r>
            <a:r>
              <a:rPr lang="lt-LT" dirty="0" err="1" smtClean="0"/>
              <a:t>marks</a:t>
            </a:r>
            <a:endParaRPr lang="lt-LT" dirty="0"/>
          </a:p>
          <a:p>
            <a:pPr lvl="1">
              <a:lnSpc>
                <a:spcPct val="100000"/>
              </a:lnSpc>
              <a:buFont typeface="Arial" panose="020B0604020202020204" pitchFamily="34" charset="0"/>
              <a:buChar char="•"/>
            </a:pPr>
            <a:r>
              <a:rPr lang="lt-LT" dirty="0" err="1" smtClean="0"/>
              <a:t>Superficial</a:t>
            </a:r>
            <a:r>
              <a:rPr lang="lt-LT" dirty="0" smtClean="0"/>
              <a:t> </a:t>
            </a:r>
            <a:r>
              <a:rPr lang="lt-LT" dirty="0" err="1" smtClean="0"/>
              <a:t>paraphrasing</a:t>
            </a:r>
            <a:endParaRPr lang="lt-LT" dirty="0" smtClean="0"/>
          </a:p>
          <a:p>
            <a:pPr lvl="1">
              <a:lnSpc>
                <a:spcPct val="100000"/>
              </a:lnSpc>
              <a:buFont typeface="Arial" panose="020B0604020202020204" pitchFamily="34" charset="0"/>
              <a:buChar char="•"/>
            </a:pPr>
            <a:r>
              <a:rPr lang="lt-LT" dirty="0" err="1" smtClean="0"/>
              <a:t>Self-plagiarism</a:t>
            </a:r>
            <a:r>
              <a:rPr lang="lt-LT" dirty="0" smtClean="0"/>
              <a:t> </a:t>
            </a:r>
            <a:r>
              <a:rPr lang="lt-LT" dirty="0" err="1" smtClean="0"/>
              <a:t>or</a:t>
            </a:r>
            <a:r>
              <a:rPr lang="lt-LT" dirty="0" smtClean="0"/>
              <a:t> </a:t>
            </a:r>
            <a:r>
              <a:rPr lang="lt-LT" dirty="0" err="1" smtClean="0"/>
              <a:t>duplicate</a:t>
            </a:r>
            <a:r>
              <a:rPr lang="lt-LT" dirty="0" smtClean="0"/>
              <a:t> </a:t>
            </a:r>
            <a:r>
              <a:rPr lang="lt-LT" dirty="0" err="1" smtClean="0"/>
              <a:t>publication</a:t>
            </a:r>
            <a:endParaRPr lang="lt-LT" dirty="0" smtClean="0"/>
          </a:p>
          <a:p>
            <a:pPr lvl="1">
              <a:lnSpc>
                <a:spcPct val="100000"/>
              </a:lnSpc>
              <a:buFont typeface="Arial" panose="020B0604020202020204" pitchFamily="34" charset="0"/>
              <a:buChar char="•"/>
            </a:pPr>
            <a:endParaRPr lang="lt-LT" dirty="0" smtClean="0"/>
          </a:p>
          <a:p>
            <a:pPr>
              <a:lnSpc>
                <a:spcPct val="100000"/>
              </a:lnSpc>
            </a:pPr>
            <a:r>
              <a:rPr lang="lt-LT" dirty="0" smtClean="0"/>
              <a:t>To </a:t>
            </a:r>
            <a:r>
              <a:rPr lang="lt-LT" dirty="0" err="1" smtClean="0"/>
              <a:t>avoid</a:t>
            </a:r>
            <a:r>
              <a:rPr lang="lt-LT" dirty="0" smtClean="0"/>
              <a:t> </a:t>
            </a:r>
            <a:r>
              <a:rPr lang="lt-LT" dirty="0" err="1" smtClean="0"/>
              <a:t>plagiarism</a:t>
            </a:r>
            <a:r>
              <a:rPr lang="lt-LT" dirty="0" smtClean="0"/>
              <a:t> </a:t>
            </a:r>
            <a:r>
              <a:rPr lang="lt-LT" dirty="0" err="1" smtClean="0"/>
              <a:t>the</a:t>
            </a:r>
            <a:r>
              <a:rPr lang="lt-LT" dirty="0" smtClean="0"/>
              <a:t> </a:t>
            </a:r>
            <a:r>
              <a:rPr lang="lt-LT" dirty="0" err="1" smtClean="0"/>
              <a:t>authors</a:t>
            </a:r>
            <a:r>
              <a:rPr lang="lt-LT" dirty="0" smtClean="0"/>
              <a:t> </a:t>
            </a:r>
            <a:r>
              <a:rPr lang="lt-LT" dirty="0" err="1" smtClean="0"/>
              <a:t>must</a:t>
            </a:r>
            <a:r>
              <a:rPr lang="lt-LT" dirty="0" smtClean="0"/>
              <a:t> </a:t>
            </a:r>
            <a:r>
              <a:rPr lang="lt-LT" dirty="0" err="1" smtClean="0"/>
              <a:t>distinguish</a:t>
            </a:r>
            <a:r>
              <a:rPr lang="lt-LT" dirty="0" smtClean="0"/>
              <a:t> </a:t>
            </a:r>
            <a:r>
              <a:rPr lang="lt-LT" dirty="0" err="1" smtClean="0"/>
              <a:t>in</a:t>
            </a:r>
            <a:r>
              <a:rPr lang="lt-LT" dirty="0" smtClean="0"/>
              <a:t> a </a:t>
            </a:r>
            <a:r>
              <a:rPr lang="lt-LT" dirty="0" err="1" smtClean="0"/>
              <a:t>clear</a:t>
            </a:r>
            <a:r>
              <a:rPr lang="lt-LT" dirty="0" smtClean="0"/>
              <a:t> </a:t>
            </a:r>
            <a:r>
              <a:rPr lang="lt-LT" dirty="0" err="1" smtClean="0"/>
              <a:t>and</a:t>
            </a:r>
            <a:r>
              <a:rPr lang="lt-LT" dirty="0" smtClean="0"/>
              <a:t> </a:t>
            </a:r>
            <a:r>
              <a:rPr lang="lt-LT" dirty="0" err="1" smtClean="0"/>
              <a:t>unambiguous</a:t>
            </a:r>
            <a:r>
              <a:rPr lang="lt-LT" dirty="0" smtClean="0"/>
              <a:t> </a:t>
            </a:r>
            <a:r>
              <a:rPr lang="lt-LT" dirty="0" err="1" smtClean="0"/>
              <a:t>way</a:t>
            </a:r>
            <a:r>
              <a:rPr lang="lt-LT" dirty="0" smtClean="0"/>
              <a:t> </a:t>
            </a:r>
            <a:r>
              <a:rPr lang="lt-LT" dirty="0" err="1" smtClean="0"/>
              <a:t>their</a:t>
            </a:r>
            <a:r>
              <a:rPr lang="lt-LT" dirty="0" smtClean="0"/>
              <a:t> </a:t>
            </a:r>
            <a:r>
              <a:rPr lang="lt-LT" dirty="0" err="1" smtClean="0"/>
              <a:t>own</a:t>
            </a:r>
            <a:r>
              <a:rPr lang="lt-LT" dirty="0" smtClean="0"/>
              <a:t> </a:t>
            </a:r>
            <a:r>
              <a:rPr lang="lt-LT" dirty="0" err="1" smtClean="0"/>
              <a:t>ideas</a:t>
            </a:r>
            <a:r>
              <a:rPr lang="lt-LT" dirty="0" smtClean="0"/>
              <a:t>, </a:t>
            </a:r>
            <a:r>
              <a:rPr lang="lt-LT" dirty="0" err="1" smtClean="0"/>
              <a:t>thoughts</a:t>
            </a:r>
            <a:r>
              <a:rPr lang="lt-LT" dirty="0" smtClean="0"/>
              <a:t>, </a:t>
            </a:r>
            <a:r>
              <a:rPr lang="lt-LT" dirty="0" err="1" smtClean="0"/>
              <a:t>theories</a:t>
            </a:r>
            <a:r>
              <a:rPr lang="lt-LT" dirty="0" smtClean="0"/>
              <a:t>, </a:t>
            </a:r>
            <a:r>
              <a:rPr lang="lt-LT" dirty="0" err="1" smtClean="0"/>
              <a:t>and</a:t>
            </a:r>
            <a:r>
              <a:rPr lang="lt-LT" dirty="0" smtClean="0"/>
              <a:t> data </a:t>
            </a:r>
            <a:r>
              <a:rPr lang="lt-LT" dirty="0" err="1" smtClean="0"/>
              <a:t>from</a:t>
            </a:r>
            <a:r>
              <a:rPr lang="lt-LT" dirty="0" smtClean="0"/>
              <a:t> </a:t>
            </a:r>
            <a:r>
              <a:rPr lang="lt-LT" dirty="0" err="1" smtClean="0"/>
              <a:t>the</a:t>
            </a:r>
            <a:r>
              <a:rPr lang="lt-LT" dirty="0" smtClean="0"/>
              <a:t> </a:t>
            </a:r>
            <a:r>
              <a:rPr lang="lt-LT" dirty="0" err="1" smtClean="0"/>
              <a:t>work</a:t>
            </a:r>
            <a:r>
              <a:rPr lang="lt-LT" dirty="0" smtClean="0"/>
              <a:t> of </a:t>
            </a:r>
            <a:r>
              <a:rPr lang="lt-LT" dirty="0" err="1" smtClean="0"/>
              <a:t>others</a:t>
            </a:r>
            <a:r>
              <a:rPr lang="lt-LT" dirty="0" smtClean="0"/>
              <a:t> </a:t>
            </a:r>
            <a:r>
              <a:rPr lang="lt-LT" dirty="0" err="1" smtClean="0"/>
              <a:t>with</a:t>
            </a:r>
            <a:r>
              <a:rPr lang="lt-LT" dirty="0" smtClean="0"/>
              <a:t> </a:t>
            </a:r>
            <a:r>
              <a:rPr lang="lt-LT" dirty="0" err="1" smtClean="0"/>
              <a:t>formal</a:t>
            </a:r>
            <a:r>
              <a:rPr lang="lt-LT" dirty="0" smtClean="0"/>
              <a:t> </a:t>
            </a:r>
            <a:r>
              <a:rPr lang="lt-LT" dirty="0" err="1" smtClean="0"/>
              <a:t>reference</a:t>
            </a:r>
            <a:r>
              <a:rPr lang="lt-LT" dirty="0" smtClean="0"/>
              <a:t> </a:t>
            </a:r>
            <a:r>
              <a:rPr lang="lt-LT" dirty="0" err="1" smtClean="0"/>
              <a:t>citations</a:t>
            </a:r>
            <a:endParaRPr lang="lt-LT" dirty="0" smtClean="0"/>
          </a:p>
          <a:p>
            <a:pPr>
              <a:lnSpc>
                <a:spcPct val="100000"/>
              </a:lnSpc>
            </a:pPr>
            <a:r>
              <a:rPr lang="lt-LT" dirty="0" err="1" smtClean="0"/>
              <a:t>Results</a:t>
            </a:r>
            <a:r>
              <a:rPr lang="lt-LT" dirty="0" smtClean="0"/>
              <a:t> </a:t>
            </a:r>
            <a:r>
              <a:rPr lang="lt-LT" dirty="0" err="1" smtClean="0"/>
              <a:t>and</a:t>
            </a:r>
            <a:r>
              <a:rPr lang="lt-LT" dirty="0" smtClean="0"/>
              <a:t> </a:t>
            </a:r>
            <a:r>
              <a:rPr lang="lt-LT" dirty="0" err="1" smtClean="0"/>
              <a:t>findings</a:t>
            </a:r>
            <a:r>
              <a:rPr lang="lt-LT" dirty="0" smtClean="0"/>
              <a:t> of </a:t>
            </a:r>
            <a:r>
              <a:rPr lang="lt-LT" dirty="0" err="1" smtClean="0"/>
              <a:t>other</a:t>
            </a:r>
            <a:r>
              <a:rPr lang="lt-LT" dirty="0" smtClean="0"/>
              <a:t> </a:t>
            </a:r>
            <a:r>
              <a:rPr lang="lt-LT" dirty="0" err="1" smtClean="0"/>
              <a:t>researchers</a:t>
            </a:r>
            <a:r>
              <a:rPr lang="lt-LT" dirty="0" smtClean="0"/>
              <a:t> </a:t>
            </a:r>
            <a:r>
              <a:rPr lang="lt-LT" dirty="0" err="1" smtClean="0"/>
              <a:t>have</a:t>
            </a:r>
            <a:r>
              <a:rPr lang="lt-LT" dirty="0" smtClean="0"/>
              <a:t> to be </a:t>
            </a:r>
            <a:r>
              <a:rPr lang="lt-LT" dirty="0" err="1" smtClean="0"/>
              <a:t>reported</a:t>
            </a:r>
            <a:r>
              <a:rPr lang="lt-LT" dirty="0" smtClean="0"/>
              <a:t> </a:t>
            </a:r>
            <a:r>
              <a:rPr lang="lt-LT" dirty="0" err="1" smtClean="0"/>
              <a:t>in</a:t>
            </a:r>
            <a:r>
              <a:rPr lang="lt-LT" dirty="0" smtClean="0"/>
              <a:t> a </a:t>
            </a:r>
            <a:r>
              <a:rPr lang="lt-LT" dirty="0" err="1" smtClean="0"/>
              <a:t>condensed</a:t>
            </a:r>
            <a:r>
              <a:rPr lang="lt-LT" dirty="0" smtClean="0"/>
              <a:t> </a:t>
            </a:r>
            <a:r>
              <a:rPr lang="lt-LT" dirty="0" err="1" smtClean="0"/>
              <a:t>form</a:t>
            </a:r>
            <a:r>
              <a:rPr lang="lt-LT" dirty="0" smtClean="0"/>
              <a:t> </a:t>
            </a:r>
            <a:r>
              <a:rPr lang="lt-LT" dirty="0" err="1" smtClean="0"/>
              <a:t>by</a:t>
            </a:r>
            <a:r>
              <a:rPr lang="lt-LT" dirty="0" smtClean="0"/>
              <a:t> </a:t>
            </a:r>
            <a:r>
              <a:rPr lang="lt-LT" dirty="0" err="1" smtClean="0"/>
              <a:t>summarizing</a:t>
            </a:r>
            <a:r>
              <a:rPr lang="lt-LT" dirty="0" smtClean="0"/>
              <a:t> </a:t>
            </a:r>
            <a:r>
              <a:rPr lang="lt-LT" dirty="0" err="1" smtClean="0"/>
              <a:t>or</a:t>
            </a:r>
            <a:r>
              <a:rPr lang="lt-LT" dirty="0" smtClean="0"/>
              <a:t> </a:t>
            </a:r>
            <a:r>
              <a:rPr lang="lt-LT" dirty="0" err="1" smtClean="0"/>
              <a:t>paraphrasing</a:t>
            </a:r>
            <a:endParaRPr lang="lt-LT" dirty="0" smtClean="0"/>
          </a:p>
          <a:p>
            <a:pPr>
              <a:lnSpc>
                <a:spcPct val="100000"/>
              </a:lnSpc>
            </a:pPr>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15</a:t>
            </a:fld>
            <a:endParaRPr lang="en-US"/>
          </a:p>
        </p:txBody>
      </p:sp>
      <p:sp>
        <p:nvSpPr>
          <p:cNvPr id="7" name="Oval 6"/>
          <p:cNvSpPr/>
          <p:nvPr/>
        </p:nvSpPr>
        <p:spPr>
          <a:xfrm>
            <a:off x="5359320" y="1881944"/>
            <a:ext cx="5197150" cy="102072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75000"/>
                  </a:schemeClr>
                </a:solidFill>
              </a:rPr>
              <a:t>Publishers using software such as </a:t>
            </a:r>
            <a:r>
              <a:rPr lang="en-US" dirty="0" err="1">
                <a:solidFill>
                  <a:schemeClr val="accent1">
                    <a:lumMod val="75000"/>
                  </a:schemeClr>
                </a:solidFill>
              </a:rPr>
              <a:t>iThenticate</a:t>
            </a:r>
            <a:r>
              <a:rPr lang="en-US" dirty="0">
                <a:solidFill>
                  <a:schemeClr val="accent1">
                    <a:lumMod val="75000"/>
                  </a:schemeClr>
                </a:solidFill>
              </a:rPr>
              <a:t> to identify if 30% or more of the paper is replicated </a:t>
            </a:r>
          </a:p>
        </p:txBody>
      </p:sp>
      <p:sp>
        <p:nvSpPr>
          <p:cNvPr id="4" name="Rounded Rectangle 3"/>
          <p:cNvSpPr/>
          <p:nvPr/>
        </p:nvSpPr>
        <p:spPr>
          <a:xfrm>
            <a:off x="4152123" y="5493362"/>
            <a:ext cx="7828383" cy="12097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accent2">
                    <a:lumMod val="75000"/>
                  </a:schemeClr>
                </a:solidFill>
              </a:rPr>
              <a:t>T</a:t>
            </a:r>
            <a:r>
              <a:rPr lang="lt-LT" sz="1600" dirty="0" err="1">
                <a:solidFill>
                  <a:schemeClr val="accent2">
                    <a:lumMod val="75000"/>
                  </a:schemeClr>
                </a:solidFill>
              </a:rPr>
              <a:t>he</a:t>
            </a:r>
            <a:r>
              <a:rPr lang="lt-LT" sz="1600" dirty="0">
                <a:solidFill>
                  <a:schemeClr val="accent2">
                    <a:lumMod val="75000"/>
                  </a:schemeClr>
                </a:solidFill>
              </a:rPr>
              <a:t> </a:t>
            </a:r>
            <a:r>
              <a:rPr lang="lt-LT" sz="1600" i="1" dirty="0" err="1">
                <a:solidFill>
                  <a:schemeClr val="accent2">
                    <a:lumMod val="75000"/>
                  </a:schemeClr>
                </a:solidFill>
              </a:rPr>
              <a:t>Croatian</a:t>
            </a:r>
            <a:r>
              <a:rPr lang="lt-LT" sz="1600" i="1" dirty="0">
                <a:solidFill>
                  <a:schemeClr val="accent2">
                    <a:lumMod val="75000"/>
                  </a:schemeClr>
                </a:solidFill>
              </a:rPr>
              <a:t> </a:t>
            </a:r>
            <a:r>
              <a:rPr lang="lt-LT" sz="1600" i="1" dirty="0" err="1">
                <a:solidFill>
                  <a:schemeClr val="accent2">
                    <a:lumMod val="75000"/>
                  </a:schemeClr>
                </a:solidFill>
              </a:rPr>
              <a:t>Medical</a:t>
            </a:r>
            <a:r>
              <a:rPr lang="lt-LT" sz="1600" i="1" dirty="0">
                <a:solidFill>
                  <a:schemeClr val="accent2">
                    <a:lumMod val="75000"/>
                  </a:schemeClr>
                </a:solidFill>
              </a:rPr>
              <a:t> </a:t>
            </a:r>
            <a:r>
              <a:rPr lang="lt-LT" sz="1600" i="1" dirty="0" err="1">
                <a:solidFill>
                  <a:schemeClr val="accent2">
                    <a:lumMod val="75000"/>
                  </a:schemeClr>
                </a:solidFill>
              </a:rPr>
              <a:t>Journal</a:t>
            </a:r>
            <a:r>
              <a:rPr lang="lt-LT" sz="1600" dirty="0">
                <a:solidFill>
                  <a:schemeClr val="accent2">
                    <a:lumMod val="75000"/>
                  </a:schemeClr>
                </a:solidFill>
              </a:rPr>
              <a:t> (CMJ): </a:t>
            </a:r>
            <a:r>
              <a:rPr lang="lt-LT" sz="1600" dirty="0" err="1">
                <a:solidFill>
                  <a:schemeClr val="accent2">
                    <a:lumMod val="75000"/>
                  </a:schemeClr>
                </a:solidFill>
              </a:rPr>
              <a:t>all</a:t>
            </a:r>
            <a:r>
              <a:rPr lang="lt-LT" sz="1600" dirty="0">
                <a:solidFill>
                  <a:schemeClr val="accent2">
                    <a:lumMod val="75000"/>
                  </a:schemeClr>
                </a:solidFill>
              </a:rPr>
              <a:t> </a:t>
            </a:r>
            <a:r>
              <a:rPr lang="lt-LT" sz="1600" dirty="0" err="1">
                <a:solidFill>
                  <a:schemeClr val="accent2">
                    <a:lumMod val="75000"/>
                  </a:schemeClr>
                </a:solidFill>
              </a:rPr>
              <a:t>manuscripts</a:t>
            </a:r>
            <a:r>
              <a:rPr lang="lt-LT" sz="1600" dirty="0">
                <a:solidFill>
                  <a:schemeClr val="accent2">
                    <a:lumMod val="75000"/>
                  </a:schemeClr>
                </a:solidFill>
              </a:rPr>
              <a:t> </a:t>
            </a:r>
            <a:r>
              <a:rPr lang="lt-LT" sz="1600" dirty="0" err="1">
                <a:solidFill>
                  <a:schemeClr val="accent2">
                    <a:lumMod val="75000"/>
                  </a:schemeClr>
                </a:solidFill>
              </a:rPr>
              <a:t>submitted</a:t>
            </a:r>
            <a:r>
              <a:rPr lang="lt-LT" sz="1600" dirty="0">
                <a:solidFill>
                  <a:schemeClr val="accent2">
                    <a:lumMod val="75000"/>
                  </a:schemeClr>
                </a:solidFill>
              </a:rPr>
              <a:t> </a:t>
            </a:r>
            <a:r>
              <a:rPr lang="lt-LT" sz="1600" dirty="0" err="1">
                <a:solidFill>
                  <a:schemeClr val="accent2">
                    <a:lumMod val="75000"/>
                  </a:schemeClr>
                </a:solidFill>
              </a:rPr>
              <a:t>in</a:t>
            </a:r>
            <a:r>
              <a:rPr lang="lt-LT" sz="1600" dirty="0">
                <a:solidFill>
                  <a:schemeClr val="accent2">
                    <a:lumMod val="75000"/>
                  </a:schemeClr>
                </a:solidFill>
              </a:rPr>
              <a:t> 2009–2010 </a:t>
            </a:r>
            <a:r>
              <a:rPr lang="lt-LT" sz="1600" dirty="0" err="1">
                <a:solidFill>
                  <a:schemeClr val="accent2">
                    <a:lumMod val="75000"/>
                  </a:schemeClr>
                </a:solidFill>
              </a:rPr>
              <a:t>were</a:t>
            </a:r>
            <a:r>
              <a:rPr lang="lt-LT" sz="1600" dirty="0">
                <a:solidFill>
                  <a:schemeClr val="accent2">
                    <a:lumMod val="75000"/>
                  </a:schemeClr>
                </a:solidFill>
              </a:rPr>
              <a:t> </a:t>
            </a:r>
            <a:r>
              <a:rPr lang="lt-LT" sz="1600" dirty="0" err="1">
                <a:solidFill>
                  <a:schemeClr val="accent2">
                    <a:lumMod val="75000"/>
                  </a:schemeClr>
                </a:solidFill>
              </a:rPr>
              <a:t>analyzed</a:t>
            </a:r>
            <a:r>
              <a:rPr lang="lt-LT" sz="1600" dirty="0">
                <a:solidFill>
                  <a:schemeClr val="accent2">
                    <a:lumMod val="75000"/>
                  </a:schemeClr>
                </a:solidFill>
              </a:rPr>
              <a:t>;  of 754 </a:t>
            </a:r>
            <a:r>
              <a:rPr lang="lt-LT" sz="1600" dirty="0" err="1">
                <a:solidFill>
                  <a:schemeClr val="accent2">
                    <a:lumMod val="75000"/>
                  </a:schemeClr>
                </a:solidFill>
              </a:rPr>
              <a:t>submitted</a:t>
            </a:r>
            <a:r>
              <a:rPr lang="lt-LT" sz="1600" dirty="0">
                <a:solidFill>
                  <a:schemeClr val="accent2">
                    <a:lumMod val="75000"/>
                  </a:schemeClr>
                </a:solidFill>
              </a:rPr>
              <a:t> </a:t>
            </a:r>
            <a:r>
              <a:rPr lang="lt-LT" sz="1600" dirty="0" err="1">
                <a:solidFill>
                  <a:schemeClr val="accent2">
                    <a:lumMod val="75000"/>
                  </a:schemeClr>
                </a:solidFill>
              </a:rPr>
              <a:t>manuscripts</a:t>
            </a:r>
            <a:r>
              <a:rPr lang="lt-LT" sz="1600" dirty="0">
                <a:solidFill>
                  <a:schemeClr val="accent2">
                    <a:lumMod val="75000"/>
                  </a:schemeClr>
                </a:solidFill>
              </a:rPr>
              <a:t>, 105 (14%) </a:t>
            </a:r>
            <a:r>
              <a:rPr lang="lt-LT" sz="1600" dirty="0" err="1">
                <a:solidFill>
                  <a:schemeClr val="accent2">
                    <a:lumMod val="75000"/>
                  </a:schemeClr>
                </a:solidFill>
              </a:rPr>
              <a:t>were</a:t>
            </a:r>
            <a:r>
              <a:rPr lang="lt-LT" sz="1600" dirty="0">
                <a:solidFill>
                  <a:schemeClr val="accent2">
                    <a:lumMod val="75000"/>
                  </a:schemeClr>
                </a:solidFill>
              </a:rPr>
              <a:t> </a:t>
            </a:r>
            <a:r>
              <a:rPr lang="lt-LT" sz="1600" dirty="0" err="1">
                <a:solidFill>
                  <a:schemeClr val="accent2">
                    <a:lumMod val="75000"/>
                  </a:schemeClr>
                </a:solidFill>
              </a:rPr>
              <a:t>identified</a:t>
            </a:r>
            <a:r>
              <a:rPr lang="lt-LT" sz="1600" dirty="0">
                <a:solidFill>
                  <a:schemeClr val="accent2">
                    <a:lumMod val="75000"/>
                  </a:schemeClr>
                </a:solidFill>
              </a:rPr>
              <a:t> </a:t>
            </a:r>
            <a:r>
              <a:rPr lang="lt-LT" sz="1600" dirty="0" err="1">
                <a:solidFill>
                  <a:schemeClr val="accent2">
                    <a:lumMod val="75000"/>
                  </a:schemeClr>
                </a:solidFill>
              </a:rPr>
              <a:t>as</a:t>
            </a:r>
            <a:r>
              <a:rPr lang="lt-LT" sz="1600" dirty="0">
                <a:solidFill>
                  <a:schemeClr val="accent2">
                    <a:lumMod val="75000"/>
                  </a:schemeClr>
                </a:solidFill>
              </a:rPr>
              <a:t> </a:t>
            </a:r>
            <a:r>
              <a:rPr lang="lt-LT" sz="1600" dirty="0" err="1">
                <a:solidFill>
                  <a:schemeClr val="accent2">
                    <a:lumMod val="75000"/>
                  </a:schemeClr>
                </a:solidFill>
              </a:rPr>
              <a:t>suspicious</a:t>
            </a:r>
            <a:r>
              <a:rPr lang="lt-LT" sz="1600" dirty="0">
                <a:solidFill>
                  <a:schemeClr val="accent2">
                    <a:lumMod val="75000"/>
                  </a:schemeClr>
                </a:solidFill>
              </a:rPr>
              <a:t> of </a:t>
            </a:r>
            <a:r>
              <a:rPr lang="lt-LT" sz="1600" dirty="0" err="1">
                <a:solidFill>
                  <a:schemeClr val="accent2">
                    <a:lumMod val="75000"/>
                  </a:schemeClr>
                </a:solidFill>
              </a:rPr>
              <a:t>plagiarism</a:t>
            </a:r>
            <a:r>
              <a:rPr lang="lt-LT" sz="1600" dirty="0">
                <a:solidFill>
                  <a:schemeClr val="accent2">
                    <a:lumMod val="75000"/>
                  </a:schemeClr>
                </a:solidFill>
              </a:rPr>
              <a:t>; </a:t>
            </a:r>
            <a:r>
              <a:rPr lang="lt-LT" sz="1600" dirty="0" err="1">
                <a:solidFill>
                  <a:schemeClr val="accent2">
                    <a:lumMod val="75000"/>
                  </a:schemeClr>
                </a:solidFill>
              </a:rPr>
              <a:t>manual</a:t>
            </a:r>
            <a:r>
              <a:rPr lang="lt-LT" sz="1600" dirty="0">
                <a:solidFill>
                  <a:schemeClr val="accent2">
                    <a:lumMod val="75000"/>
                  </a:schemeClr>
                </a:solidFill>
              </a:rPr>
              <a:t> </a:t>
            </a:r>
            <a:r>
              <a:rPr lang="lt-LT" sz="1600" dirty="0" err="1">
                <a:solidFill>
                  <a:schemeClr val="accent2">
                    <a:lumMod val="75000"/>
                  </a:schemeClr>
                </a:solidFill>
              </a:rPr>
              <a:t>verification</a:t>
            </a:r>
            <a:r>
              <a:rPr lang="lt-LT" sz="1600" dirty="0">
                <a:solidFill>
                  <a:schemeClr val="accent2">
                    <a:lumMod val="75000"/>
                  </a:schemeClr>
                </a:solidFill>
              </a:rPr>
              <a:t> </a:t>
            </a:r>
            <a:r>
              <a:rPr lang="lt-LT" sz="1600" dirty="0" err="1">
                <a:solidFill>
                  <a:schemeClr val="accent2">
                    <a:lumMod val="75000"/>
                  </a:schemeClr>
                </a:solidFill>
              </a:rPr>
              <a:t>confirmed</a:t>
            </a:r>
            <a:r>
              <a:rPr lang="lt-LT" sz="1600" dirty="0">
                <a:solidFill>
                  <a:schemeClr val="accent2">
                    <a:lumMod val="75000"/>
                  </a:schemeClr>
                </a:solidFill>
              </a:rPr>
              <a:t> </a:t>
            </a:r>
            <a:r>
              <a:rPr lang="lt-LT" sz="1600" dirty="0" err="1">
                <a:solidFill>
                  <a:schemeClr val="accent2">
                    <a:lumMod val="75000"/>
                  </a:schemeClr>
                </a:solidFill>
              </a:rPr>
              <a:t>that</a:t>
            </a:r>
            <a:r>
              <a:rPr lang="lt-LT" sz="1600" dirty="0">
                <a:solidFill>
                  <a:schemeClr val="accent2">
                    <a:lumMod val="75000"/>
                  </a:schemeClr>
                </a:solidFill>
              </a:rPr>
              <a:t> 85 (11%) </a:t>
            </a:r>
            <a:r>
              <a:rPr lang="lt-LT" sz="1600" dirty="0" err="1">
                <a:solidFill>
                  <a:schemeClr val="accent2">
                    <a:lumMod val="75000"/>
                  </a:schemeClr>
                </a:solidFill>
              </a:rPr>
              <a:t>manuscripts</a:t>
            </a:r>
            <a:r>
              <a:rPr lang="lt-LT" sz="1600" dirty="0">
                <a:solidFill>
                  <a:schemeClr val="accent2">
                    <a:lumMod val="75000"/>
                  </a:schemeClr>
                </a:solidFill>
              </a:rPr>
              <a:t> </a:t>
            </a:r>
            <a:r>
              <a:rPr lang="lt-LT" sz="1600" dirty="0" err="1">
                <a:solidFill>
                  <a:schemeClr val="accent2">
                    <a:lumMod val="75000"/>
                  </a:schemeClr>
                </a:solidFill>
              </a:rPr>
              <a:t>were</a:t>
            </a:r>
            <a:r>
              <a:rPr lang="lt-LT" sz="1600" dirty="0">
                <a:solidFill>
                  <a:schemeClr val="accent2">
                    <a:lumMod val="75000"/>
                  </a:schemeClr>
                </a:solidFill>
              </a:rPr>
              <a:t> </a:t>
            </a:r>
            <a:r>
              <a:rPr lang="lt-LT" sz="1600" dirty="0" err="1">
                <a:solidFill>
                  <a:schemeClr val="accent2">
                    <a:lumMod val="75000"/>
                  </a:schemeClr>
                </a:solidFill>
              </a:rPr>
              <a:t>plagiarized</a:t>
            </a:r>
            <a:r>
              <a:rPr lang="lt-LT" sz="1600" dirty="0">
                <a:solidFill>
                  <a:schemeClr val="accent2">
                    <a:lumMod val="75000"/>
                  </a:schemeClr>
                </a:solidFill>
              </a:rPr>
              <a:t>: 63 (8%) </a:t>
            </a:r>
            <a:r>
              <a:rPr lang="lt-LT" sz="1600" dirty="0" err="1">
                <a:solidFill>
                  <a:schemeClr val="accent2">
                    <a:lumMod val="75000"/>
                  </a:schemeClr>
                </a:solidFill>
              </a:rPr>
              <a:t>were</a:t>
            </a:r>
            <a:r>
              <a:rPr lang="lt-LT" sz="1600" dirty="0">
                <a:solidFill>
                  <a:schemeClr val="accent2">
                    <a:lumMod val="75000"/>
                  </a:schemeClr>
                </a:solidFill>
              </a:rPr>
              <a:t> </a:t>
            </a:r>
            <a:r>
              <a:rPr lang="lt-LT" sz="1600" dirty="0" err="1">
                <a:solidFill>
                  <a:schemeClr val="accent2">
                    <a:lumMod val="75000"/>
                  </a:schemeClr>
                </a:solidFill>
              </a:rPr>
              <a:t>true</a:t>
            </a:r>
            <a:r>
              <a:rPr lang="lt-LT" sz="1600" dirty="0">
                <a:solidFill>
                  <a:schemeClr val="accent2">
                    <a:lumMod val="75000"/>
                  </a:schemeClr>
                </a:solidFill>
              </a:rPr>
              <a:t> </a:t>
            </a:r>
            <a:r>
              <a:rPr lang="lt-LT" sz="1600" dirty="0" err="1">
                <a:solidFill>
                  <a:schemeClr val="accent2">
                    <a:lumMod val="75000"/>
                  </a:schemeClr>
                </a:solidFill>
              </a:rPr>
              <a:t>plagiarism</a:t>
            </a:r>
            <a:r>
              <a:rPr lang="lt-LT" sz="1600" dirty="0">
                <a:solidFill>
                  <a:schemeClr val="accent2">
                    <a:lumMod val="75000"/>
                  </a:schemeClr>
                </a:solidFill>
              </a:rPr>
              <a:t> </a:t>
            </a:r>
            <a:r>
              <a:rPr lang="lt-LT" sz="1600" dirty="0" err="1">
                <a:solidFill>
                  <a:schemeClr val="accent2">
                    <a:lumMod val="75000"/>
                  </a:schemeClr>
                </a:solidFill>
              </a:rPr>
              <a:t>and</a:t>
            </a:r>
            <a:r>
              <a:rPr lang="lt-LT" sz="1600" dirty="0">
                <a:solidFill>
                  <a:schemeClr val="accent2">
                    <a:lumMod val="75000"/>
                  </a:schemeClr>
                </a:solidFill>
              </a:rPr>
              <a:t> 22 (3%) </a:t>
            </a:r>
            <a:r>
              <a:rPr lang="lt-LT" sz="1600" dirty="0" err="1">
                <a:solidFill>
                  <a:schemeClr val="accent2">
                    <a:lumMod val="75000"/>
                  </a:schemeClr>
                </a:solidFill>
              </a:rPr>
              <a:t>were</a:t>
            </a:r>
            <a:r>
              <a:rPr lang="lt-LT" sz="1600" dirty="0">
                <a:solidFill>
                  <a:schemeClr val="accent2">
                    <a:lumMod val="75000"/>
                  </a:schemeClr>
                </a:solidFill>
              </a:rPr>
              <a:t> </a:t>
            </a:r>
            <a:r>
              <a:rPr lang="lt-LT" sz="1600" dirty="0" err="1" smtClean="0">
                <a:solidFill>
                  <a:schemeClr val="accent2">
                    <a:lumMod val="75000"/>
                  </a:schemeClr>
                </a:solidFill>
              </a:rPr>
              <a:t>self-plagiarism</a:t>
            </a:r>
            <a:r>
              <a:rPr lang="en-US" sz="1600" dirty="0" smtClean="0">
                <a:solidFill>
                  <a:schemeClr val="accent2">
                    <a:lumMod val="75000"/>
                  </a:schemeClr>
                </a:solidFill>
              </a:rPr>
              <a:t> (Ba</a:t>
            </a:r>
            <a:r>
              <a:rPr lang="lt-LT" sz="1600" dirty="0" err="1" smtClean="0">
                <a:solidFill>
                  <a:schemeClr val="accent2">
                    <a:lumMod val="75000"/>
                  </a:schemeClr>
                </a:solidFill>
              </a:rPr>
              <a:t>ždaric</a:t>
            </a:r>
            <a:r>
              <a:rPr lang="lt-LT" sz="1600" dirty="0" smtClean="0">
                <a:solidFill>
                  <a:schemeClr val="accent2">
                    <a:lumMod val="75000"/>
                  </a:schemeClr>
                </a:solidFill>
              </a:rPr>
              <a:t> et al., 2012).</a:t>
            </a:r>
            <a:endParaRPr lang="lt-LT" sz="1600" dirty="0">
              <a:solidFill>
                <a:schemeClr val="accent2">
                  <a:lumMod val="75000"/>
                </a:schemeClr>
              </a:solidFill>
            </a:endParaRPr>
          </a:p>
        </p:txBody>
      </p:sp>
    </p:spTree>
    <p:extLst>
      <p:ext uri="{BB962C8B-B14F-4D97-AF65-F5344CB8AC3E}">
        <p14:creationId xmlns:p14="http://schemas.microsoft.com/office/powerpoint/2010/main" val="1295150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err="1" smtClean="0">
                <a:solidFill>
                  <a:srgbClr val="003399"/>
                </a:solidFill>
              </a:rPr>
              <a:t>Falsification</a:t>
            </a:r>
            <a:r>
              <a:rPr lang="lt-LT" sz="3600" b="1" dirty="0" smtClean="0">
                <a:solidFill>
                  <a:srgbClr val="003399"/>
                </a:solidFill>
              </a:rPr>
              <a:t> </a:t>
            </a:r>
            <a:r>
              <a:rPr lang="lt-LT" sz="3600" b="1" dirty="0" err="1" smtClean="0">
                <a:solidFill>
                  <a:srgbClr val="003399"/>
                </a:solidFill>
              </a:rPr>
              <a:t>and</a:t>
            </a:r>
            <a:r>
              <a:rPr lang="lt-LT" sz="3600" b="1" dirty="0" smtClean="0">
                <a:solidFill>
                  <a:srgbClr val="003399"/>
                </a:solidFill>
              </a:rPr>
              <a:t> </a:t>
            </a:r>
            <a:r>
              <a:rPr lang="lt-LT" sz="3600" b="1" dirty="0" err="1" smtClean="0">
                <a:solidFill>
                  <a:srgbClr val="003399"/>
                </a:solidFill>
              </a:rPr>
              <a:t>fabrication</a:t>
            </a:r>
            <a:r>
              <a:rPr lang="lt-LT" sz="3600" b="1" dirty="0" smtClean="0">
                <a:solidFill>
                  <a:srgbClr val="003399"/>
                </a:solidFill>
              </a:rPr>
              <a:t>. </a:t>
            </a:r>
            <a:r>
              <a:rPr lang="lt-LT" sz="3600" b="1" dirty="0" err="1" smtClean="0">
                <a:solidFill>
                  <a:srgbClr val="003399"/>
                </a:solidFill>
              </a:rPr>
              <a:t>Self-citation</a:t>
            </a:r>
            <a:endParaRPr lang="lt-LT" sz="3600" b="1" dirty="0">
              <a:solidFill>
                <a:srgbClr val="003399"/>
              </a:solidFill>
            </a:endParaRPr>
          </a:p>
        </p:txBody>
      </p:sp>
      <p:sp>
        <p:nvSpPr>
          <p:cNvPr id="3" name="Content Placeholder 2"/>
          <p:cNvSpPr>
            <a:spLocks noGrp="1"/>
          </p:cNvSpPr>
          <p:nvPr>
            <p:ph idx="1"/>
          </p:nvPr>
        </p:nvSpPr>
        <p:spPr>
          <a:xfrm>
            <a:off x="5001208" y="1975126"/>
            <a:ext cx="6742299" cy="4023360"/>
          </a:xfrm>
        </p:spPr>
        <p:txBody>
          <a:bodyPr/>
          <a:lstStyle/>
          <a:p>
            <a:r>
              <a:rPr lang="lt-LT" dirty="0" err="1" smtClean="0">
                <a:solidFill>
                  <a:srgbClr val="003399"/>
                </a:solidFill>
              </a:rPr>
              <a:t>Falsification</a:t>
            </a:r>
            <a:r>
              <a:rPr lang="lt-LT" dirty="0" smtClean="0"/>
              <a:t> – </a:t>
            </a:r>
            <a:r>
              <a:rPr lang="lt-LT" dirty="0" err="1" smtClean="0"/>
              <a:t>manipulating</a:t>
            </a:r>
            <a:r>
              <a:rPr lang="lt-LT" dirty="0" smtClean="0"/>
              <a:t> </a:t>
            </a:r>
            <a:r>
              <a:rPr lang="lt-LT" dirty="0" err="1" smtClean="0"/>
              <a:t>research</a:t>
            </a:r>
            <a:r>
              <a:rPr lang="lt-LT" dirty="0" smtClean="0"/>
              <a:t> data, </a:t>
            </a:r>
            <a:r>
              <a:rPr lang="lt-LT" dirty="0" err="1" smtClean="0"/>
              <a:t>material</a:t>
            </a:r>
            <a:r>
              <a:rPr lang="lt-LT" dirty="0" smtClean="0"/>
              <a:t>, </a:t>
            </a:r>
            <a:r>
              <a:rPr lang="lt-LT" dirty="0" err="1" smtClean="0"/>
              <a:t>equipment</a:t>
            </a:r>
            <a:endParaRPr lang="lt-LT" dirty="0" smtClean="0"/>
          </a:p>
          <a:p>
            <a:r>
              <a:rPr lang="lt-LT" dirty="0" err="1" smtClean="0">
                <a:solidFill>
                  <a:srgbClr val="003399"/>
                </a:solidFill>
              </a:rPr>
              <a:t>Fabrication</a:t>
            </a:r>
            <a:r>
              <a:rPr lang="lt-LT" dirty="0" smtClean="0"/>
              <a:t> – </a:t>
            </a:r>
            <a:r>
              <a:rPr lang="lt-LT" dirty="0" err="1" smtClean="0"/>
              <a:t>the</a:t>
            </a:r>
            <a:r>
              <a:rPr lang="lt-LT" dirty="0" smtClean="0"/>
              <a:t> </a:t>
            </a:r>
            <a:r>
              <a:rPr lang="lt-LT" dirty="0" err="1" smtClean="0"/>
              <a:t>making</a:t>
            </a:r>
            <a:r>
              <a:rPr lang="lt-LT" dirty="0" smtClean="0"/>
              <a:t> </a:t>
            </a:r>
            <a:r>
              <a:rPr lang="lt-LT" dirty="0" err="1" smtClean="0"/>
              <a:t>up</a:t>
            </a:r>
            <a:r>
              <a:rPr lang="lt-LT" dirty="0" smtClean="0"/>
              <a:t> of data, </a:t>
            </a:r>
            <a:r>
              <a:rPr lang="lt-LT" dirty="0" err="1" smtClean="0"/>
              <a:t>results</a:t>
            </a:r>
            <a:r>
              <a:rPr lang="lt-LT" dirty="0" smtClean="0"/>
              <a:t>, </a:t>
            </a:r>
            <a:r>
              <a:rPr lang="lt-LT" dirty="0" err="1" smtClean="0"/>
              <a:t>or</a:t>
            </a:r>
            <a:r>
              <a:rPr lang="lt-LT" dirty="0" smtClean="0"/>
              <a:t> </a:t>
            </a:r>
            <a:r>
              <a:rPr lang="lt-LT" dirty="0" err="1" smtClean="0"/>
              <a:t>other</a:t>
            </a:r>
            <a:r>
              <a:rPr lang="lt-LT" dirty="0" smtClean="0"/>
              <a:t> </a:t>
            </a:r>
            <a:r>
              <a:rPr lang="lt-LT" dirty="0" err="1" smtClean="0"/>
              <a:t>non</a:t>
            </a:r>
            <a:r>
              <a:rPr lang="lt-LT" dirty="0" smtClean="0"/>
              <a:t> </a:t>
            </a:r>
            <a:r>
              <a:rPr lang="lt-LT" dirty="0" err="1" smtClean="0"/>
              <a:t>existed</a:t>
            </a:r>
            <a:r>
              <a:rPr lang="lt-LT" dirty="0" smtClean="0"/>
              <a:t> </a:t>
            </a:r>
            <a:r>
              <a:rPr lang="lt-LT" dirty="0" err="1" smtClean="0"/>
              <a:t>material</a:t>
            </a:r>
            <a:endParaRPr lang="lt-LT" dirty="0" smtClean="0"/>
          </a:p>
          <a:p>
            <a:endParaRPr lang="lt-LT" dirty="0"/>
          </a:p>
          <a:p>
            <a:pPr>
              <a:lnSpc>
                <a:spcPct val="100000"/>
              </a:lnSpc>
            </a:pPr>
            <a:r>
              <a:rPr lang="lt-LT" dirty="0" err="1" smtClean="0">
                <a:solidFill>
                  <a:srgbClr val="003399"/>
                </a:solidFill>
              </a:rPr>
              <a:t>Self-citation</a:t>
            </a:r>
            <a:r>
              <a:rPr lang="lt-LT" dirty="0" smtClean="0"/>
              <a:t> </a:t>
            </a:r>
            <a:r>
              <a:rPr lang="lt-LT" dirty="0"/>
              <a:t>–</a:t>
            </a:r>
            <a:r>
              <a:rPr lang="lt-LT" dirty="0" smtClean="0"/>
              <a:t> </a:t>
            </a:r>
            <a:r>
              <a:rPr lang="lt-LT" dirty="0" err="1" smtClean="0"/>
              <a:t>the</a:t>
            </a:r>
            <a:r>
              <a:rPr lang="lt-LT" dirty="0" smtClean="0"/>
              <a:t> </a:t>
            </a:r>
            <a:r>
              <a:rPr lang="lt-LT" dirty="0" err="1" smtClean="0"/>
              <a:t>intention</a:t>
            </a:r>
            <a:r>
              <a:rPr lang="lt-LT" dirty="0" smtClean="0"/>
              <a:t> to </a:t>
            </a:r>
            <a:r>
              <a:rPr lang="lt-LT" dirty="0" err="1" smtClean="0"/>
              <a:t>cite</a:t>
            </a:r>
            <a:r>
              <a:rPr lang="lt-LT" dirty="0" smtClean="0"/>
              <a:t> </a:t>
            </a:r>
            <a:r>
              <a:rPr lang="lt-LT" dirty="0" err="1" smtClean="0"/>
              <a:t>own</a:t>
            </a:r>
            <a:r>
              <a:rPr lang="lt-LT" dirty="0" smtClean="0"/>
              <a:t> </a:t>
            </a:r>
            <a:r>
              <a:rPr lang="lt-LT" dirty="0" err="1" smtClean="0"/>
              <a:t>work</a:t>
            </a:r>
            <a:r>
              <a:rPr lang="lt-LT" dirty="0" smtClean="0"/>
              <a:t> </a:t>
            </a:r>
            <a:r>
              <a:rPr lang="lt-LT" dirty="0" err="1" smtClean="0"/>
              <a:t>intensively</a:t>
            </a:r>
            <a:r>
              <a:rPr lang="lt-LT" dirty="0" smtClean="0"/>
              <a:t> </a:t>
            </a:r>
            <a:r>
              <a:rPr lang="lt-LT" dirty="0" err="1" smtClean="0"/>
              <a:t>or</a:t>
            </a:r>
            <a:r>
              <a:rPr lang="lt-LT" dirty="0" smtClean="0"/>
              <a:t> to </a:t>
            </a:r>
            <a:r>
              <a:rPr lang="lt-LT" dirty="0" err="1" smtClean="0"/>
              <a:t>cite</a:t>
            </a:r>
            <a:r>
              <a:rPr lang="lt-LT" dirty="0" smtClean="0"/>
              <a:t> </a:t>
            </a:r>
            <a:r>
              <a:rPr lang="lt-LT" dirty="0" err="1" smtClean="0"/>
              <a:t>the</a:t>
            </a:r>
            <a:r>
              <a:rPr lang="lt-LT" dirty="0" smtClean="0"/>
              <a:t> </a:t>
            </a:r>
            <a:r>
              <a:rPr lang="lt-LT" dirty="0" err="1" smtClean="0"/>
              <a:t>publications</a:t>
            </a:r>
            <a:r>
              <a:rPr lang="lt-LT" dirty="0" smtClean="0"/>
              <a:t> </a:t>
            </a:r>
            <a:r>
              <a:rPr lang="lt-LT" dirty="0" err="1" smtClean="0"/>
              <a:t>from</a:t>
            </a:r>
            <a:r>
              <a:rPr lang="lt-LT" dirty="0" smtClean="0"/>
              <a:t> </a:t>
            </a:r>
            <a:r>
              <a:rPr lang="lt-LT" dirty="0" err="1" smtClean="0"/>
              <a:t>the</a:t>
            </a:r>
            <a:r>
              <a:rPr lang="lt-LT" dirty="0" smtClean="0"/>
              <a:t> </a:t>
            </a:r>
            <a:r>
              <a:rPr lang="lt-LT" dirty="0" err="1" smtClean="0"/>
              <a:t>journal</a:t>
            </a:r>
            <a:r>
              <a:rPr lang="lt-LT" dirty="0" smtClean="0"/>
              <a:t> </a:t>
            </a:r>
            <a:r>
              <a:rPr lang="lt-LT" dirty="0" err="1" smtClean="0"/>
              <a:t>which</a:t>
            </a:r>
            <a:r>
              <a:rPr lang="lt-LT" dirty="0" smtClean="0"/>
              <a:t> </a:t>
            </a:r>
            <a:r>
              <a:rPr lang="lt-LT" dirty="0" err="1" smtClean="0"/>
              <a:t>manuscript</a:t>
            </a:r>
            <a:r>
              <a:rPr lang="lt-LT" dirty="0" smtClean="0"/>
              <a:t> </a:t>
            </a:r>
            <a:r>
              <a:rPr lang="lt-LT" dirty="0" err="1" smtClean="0"/>
              <a:t>is</a:t>
            </a:r>
            <a:r>
              <a:rPr lang="lt-LT" dirty="0" smtClean="0"/>
              <a:t> </a:t>
            </a:r>
            <a:r>
              <a:rPr lang="lt-LT" dirty="0" err="1" smtClean="0"/>
              <a:t>submitting</a:t>
            </a:r>
            <a:r>
              <a:rPr lang="lt-LT" dirty="0" smtClean="0"/>
              <a:t> to (</a:t>
            </a:r>
            <a:r>
              <a:rPr lang="lt-LT" dirty="0" err="1" smtClean="0"/>
              <a:t>Mahian</a:t>
            </a:r>
            <a:r>
              <a:rPr lang="lt-LT" dirty="0" smtClean="0"/>
              <a:t> </a:t>
            </a:r>
            <a:r>
              <a:rPr lang="lt-LT" dirty="0" err="1" smtClean="0"/>
              <a:t>and</a:t>
            </a:r>
            <a:r>
              <a:rPr lang="lt-LT" dirty="0" smtClean="0"/>
              <a:t> </a:t>
            </a:r>
            <a:r>
              <a:rPr lang="lt-LT" dirty="0" err="1" smtClean="0"/>
              <a:t>Wongwise</a:t>
            </a:r>
            <a:r>
              <a:rPr lang="lt-LT" dirty="0" smtClean="0"/>
              <a:t>, 2015)</a:t>
            </a:r>
          </a:p>
          <a:p>
            <a:pPr>
              <a:lnSpc>
                <a:spcPct val="100000"/>
              </a:lnSpc>
              <a:buFont typeface="Courier New" panose="02070309020205020404" pitchFamily="49" charset="0"/>
              <a:buChar char="o"/>
            </a:pPr>
            <a:r>
              <a:rPr lang="lt-LT" dirty="0" err="1" smtClean="0"/>
              <a:t>Reviewers</a:t>
            </a:r>
            <a:r>
              <a:rPr lang="lt-LT" dirty="0" smtClean="0"/>
              <a:t>‘ </a:t>
            </a:r>
            <a:r>
              <a:rPr lang="lt-LT" dirty="0" err="1" smtClean="0"/>
              <a:t>request</a:t>
            </a:r>
            <a:r>
              <a:rPr lang="lt-LT" dirty="0" smtClean="0"/>
              <a:t> to </a:t>
            </a:r>
            <a:r>
              <a:rPr lang="lt-LT" dirty="0" err="1" smtClean="0"/>
              <a:t>cite</a:t>
            </a:r>
            <a:r>
              <a:rPr lang="lt-LT" dirty="0" smtClean="0"/>
              <a:t> </a:t>
            </a:r>
            <a:r>
              <a:rPr lang="lt-LT" dirty="0" err="1" smtClean="0"/>
              <a:t>their</a:t>
            </a:r>
            <a:r>
              <a:rPr lang="lt-LT" dirty="0" smtClean="0"/>
              <a:t> </a:t>
            </a:r>
            <a:r>
              <a:rPr lang="lt-LT" dirty="0" err="1" smtClean="0"/>
              <a:t>own</a:t>
            </a:r>
            <a:r>
              <a:rPr lang="lt-LT" dirty="0" smtClean="0"/>
              <a:t> </a:t>
            </a:r>
            <a:r>
              <a:rPr lang="lt-LT" dirty="0" err="1" smtClean="0"/>
              <a:t>work</a:t>
            </a:r>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16</a:t>
            </a:fld>
            <a:endParaRPr lang="en-US"/>
          </a:p>
        </p:txBody>
      </p:sp>
      <p:pic>
        <p:nvPicPr>
          <p:cNvPr id="6" name="Picture 5"/>
          <p:cNvPicPr>
            <a:picLocks noChangeAspect="1"/>
          </p:cNvPicPr>
          <p:nvPr/>
        </p:nvPicPr>
        <p:blipFill>
          <a:blip r:embed="rId2"/>
          <a:stretch>
            <a:fillRect/>
          </a:stretch>
        </p:blipFill>
        <p:spPr>
          <a:xfrm>
            <a:off x="208186" y="1975126"/>
            <a:ext cx="4572396" cy="3426249"/>
          </a:xfrm>
          <a:prstGeom prst="rect">
            <a:avLst/>
          </a:prstGeom>
        </p:spPr>
      </p:pic>
    </p:spTree>
    <p:extLst>
      <p:ext uri="{BB962C8B-B14F-4D97-AF65-F5344CB8AC3E}">
        <p14:creationId xmlns:p14="http://schemas.microsoft.com/office/powerpoint/2010/main" val="2594549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97159" y="1502229"/>
            <a:ext cx="11122090" cy="5355771"/>
          </a:xfrm>
        </p:spPr>
        <p:txBody>
          <a:bodyPr>
            <a:normAutofit fontScale="62500" lnSpcReduction="20000"/>
          </a:bodyPr>
          <a:lstStyle/>
          <a:p>
            <a:pPr algn="just" fontAlgn="base"/>
            <a:r>
              <a:rPr lang="en-US" sz="2200" cap="all" dirty="0">
                <a:solidFill>
                  <a:srgbClr val="CC0000"/>
                </a:solidFill>
              </a:rPr>
              <a:t>CASE TEXT (ANONYMISED)</a:t>
            </a:r>
            <a:endParaRPr lang="lt-LT" sz="2200" b="1" dirty="0">
              <a:solidFill>
                <a:srgbClr val="CC0000"/>
              </a:solidFill>
            </a:endParaRPr>
          </a:p>
          <a:p>
            <a:pPr algn="just" fontAlgn="base">
              <a:lnSpc>
                <a:spcPct val="120000"/>
              </a:lnSpc>
            </a:pPr>
            <a:r>
              <a:rPr lang="en-US" sz="2200" dirty="0"/>
              <a:t>A study by Japanese authors was submitted to specialist journal A. The manuscript was sent to three reviewers, including expert X. After two weeks, expert X contacted the editorial office to say that an identical manuscript had been sent by the competing specialist journal B to expert Y in the same unit as expert X. Expert X and expert Y had compared and discussed both manuscripts. Expert X said that the Japanese authors were clearly attempting dual publication, were therefore completely unethical</a:t>
            </a:r>
            <a:r>
              <a:rPr lang="en-US" sz="2200" dirty="0" smtClean="0"/>
              <a:t>, and </a:t>
            </a:r>
            <a:r>
              <a:rPr lang="en-US" sz="2200" dirty="0"/>
              <a:t>should be reprimanded severely. As editor of journal A</a:t>
            </a:r>
            <a:r>
              <a:rPr lang="en-US" sz="2200" dirty="0" smtClean="0"/>
              <a:t>, what </a:t>
            </a:r>
            <a:r>
              <a:rPr lang="en-US" sz="2200" dirty="0"/>
              <a:t>should be done about: </a:t>
            </a:r>
            <a:r>
              <a:rPr lang="en-US" sz="2200" dirty="0">
                <a:solidFill>
                  <a:srgbClr val="CC0000"/>
                </a:solidFill>
              </a:rPr>
              <a:t>1 The issue of apparently simultaneous submission to two journals? 2 The breach of </a:t>
            </a:r>
            <a:r>
              <a:rPr lang="en-US" sz="2200" dirty="0" err="1" smtClean="0">
                <a:solidFill>
                  <a:srgbClr val="CC0000"/>
                </a:solidFill>
              </a:rPr>
              <a:t>condentiality</a:t>
            </a:r>
            <a:r>
              <a:rPr lang="en-US" sz="2200" dirty="0" smtClean="0">
                <a:solidFill>
                  <a:srgbClr val="CC0000"/>
                </a:solidFill>
              </a:rPr>
              <a:t> </a:t>
            </a:r>
            <a:r>
              <a:rPr lang="en-US" sz="2200" dirty="0">
                <a:solidFill>
                  <a:srgbClr val="CC0000"/>
                </a:solidFill>
              </a:rPr>
              <a:t>by expert X (and also expert Y, commissioned by another journal B</a:t>
            </a:r>
            <a:r>
              <a:rPr lang="en-US" sz="2200" dirty="0" smtClean="0">
                <a:solidFill>
                  <a:srgbClr val="CC0000"/>
                </a:solidFill>
              </a:rPr>
              <a:t>)?</a:t>
            </a:r>
          </a:p>
          <a:p>
            <a:pPr algn="just" fontAlgn="base">
              <a:lnSpc>
                <a:spcPct val="120000"/>
              </a:lnSpc>
            </a:pPr>
            <a:r>
              <a:rPr lang="en-US" sz="2200" cap="all" dirty="0">
                <a:solidFill>
                  <a:srgbClr val="CC0000"/>
                </a:solidFill>
              </a:rPr>
              <a:t>ADVICE: </a:t>
            </a:r>
            <a:endParaRPr lang="lt-LT" sz="2200" dirty="0">
              <a:solidFill>
                <a:srgbClr val="CC0000"/>
              </a:solidFill>
            </a:endParaRPr>
          </a:p>
          <a:p>
            <a:pPr algn="just" fontAlgn="base">
              <a:lnSpc>
                <a:spcPct val="120000"/>
              </a:lnSpc>
            </a:pPr>
            <a:r>
              <a:rPr lang="en-US" sz="2200" dirty="0"/>
              <a:t>Journal B doesn’t state that reviewers should maintain confidentiality. The editor wrote to authors and received a garbled response saying that they meant to withdraw the paper from Journal A. There had also been a letter from the head of the institution saying that the “authors were considering their response.” It seems that this may be a genuine mistake because of sickness. This story was corroborated by all the authors.  As to reviewer confidentiality, journals vary in their practice. Breaches of confidence may be justified “in the public interest”.</a:t>
            </a:r>
            <a:endParaRPr lang="lt-LT" sz="2200" dirty="0"/>
          </a:p>
          <a:p>
            <a:pPr algn="just" fontAlgn="base">
              <a:lnSpc>
                <a:spcPct val="120000"/>
              </a:lnSpc>
            </a:pPr>
            <a:r>
              <a:rPr lang="en-US" sz="2200" cap="all" dirty="0">
                <a:solidFill>
                  <a:srgbClr val="CC0000"/>
                </a:solidFill>
              </a:rPr>
              <a:t>FOLLOW UP: </a:t>
            </a:r>
            <a:endParaRPr lang="lt-LT" sz="2200" dirty="0">
              <a:solidFill>
                <a:srgbClr val="CC0000"/>
              </a:solidFill>
            </a:endParaRPr>
          </a:p>
          <a:p>
            <a:pPr algn="just" fontAlgn="base">
              <a:lnSpc>
                <a:spcPct val="120000"/>
              </a:lnSpc>
            </a:pPr>
            <a:r>
              <a:rPr lang="en-US" sz="2200" dirty="0"/>
              <a:t>The paper was withdrawn from both journals. The head of the institution formally </a:t>
            </a:r>
            <a:r>
              <a:rPr lang="en-US" sz="2200" dirty="0" err="1"/>
              <a:t>apologised</a:t>
            </a:r>
            <a:r>
              <a:rPr lang="en-US" sz="2200" dirty="0"/>
              <a:t> to both journal and gave sufficient explanation to make it apparent that a genuine mistake had obviously been made. He also added that he felt the corresponding author, as well as all the others</a:t>
            </a:r>
            <a:r>
              <a:rPr lang="en-US" sz="2200" dirty="0" smtClean="0"/>
              <a:t>, had </a:t>
            </a:r>
            <a:r>
              <a:rPr lang="en-US" sz="2200" dirty="0"/>
              <a:t>learnt from this mistake. The breach of confidentiality was discussed by the editors of both journals involved. Expert X admitted that he had not read the instructions to referees, and had not been aware of this particular aspect of peer review. He undertook to reform his ways. He is still being used as a reviewer for journal A.</a:t>
            </a:r>
            <a:endParaRPr lang="lt-LT" sz="2200" dirty="0"/>
          </a:p>
          <a:p>
            <a:pPr algn="just" fontAlgn="base">
              <a:lnSpc>
                <a:spcPct val="120000"/>
              </a:lnSpc>
            </a:pPr>
            <a:r>
              <a:rPr lang="en-US" sz="2200" cap="all" dirty="0">
                <a:solidFill>
                  <a:schemeClr val="bg1"/>
                </a:solidFill>
              </a:rPr>
              <a:t>YEAR: </a:t>
            </a:r>
            <a:r>
              <a:rPr lang="en-US" sz="2200" cap="all" dirty="0" smtClean="0">
                <a:solidFill>
                  <a:schemeClr val="bg1"/>
                </a:solidFill>
              </a:rPr>
              <a:t>1998, COPE Forum</a:t>
            </a:r>
            <a:endParaRPr lang="lt-LT" sz="2200" dirty="0">
              <a:solidFill>
                <a:schemeClr val="bg1"/>
              </a:solidFill>
            </a:endParaRPr>
          </a:p>
          <a:p>
            <a:pPr marL="0" indent="0" algn="just" fontAlgn="base">
              <a:buNone/>
            </a:pPr>
            <a:endParaRPr lang="lt-LT" sz="1600" dirty="0"/>
          </a:p>
          <a:p>
            <a:endParaRPr lang="lt-LT" dirty="0"/>
          </a:p>
        </p:txBody>
      </p:sp>
      <p:sp>
        <p:nvSpPr>
          <p:cNvPr id="3" name="Slide Number Placeholder 2"/>
          <p:cNvSpPr>
            <a:spLocks noGrp="1"/>
          </p:cNvSpPr>
          <p:nvPr>
            <p:ph type="sldNum" sz="quarter" idx="12"/>
          </p:nvPr>
        </p:nvSpPr>
        <p:spPr/>
        <p:txBody>
          <a:bodyPr/>
          <a:lstStyle/>
          <a:p>
            <a:fld id="{5D73EB33-29DA-483B-93E0-CED121B0163C}" type="slidenum">
              <a:rPr lang="en-US" smtClean="0"/>
              <a:t>17</a:t>
            </a:fld>
            <a:endParaRPr lang="en-US"/>
          </a:p>
        </p:txBody>
      </p:sp>
      <p:sp>
        <p:nvSpPr>
          <p:cNvPr id="5" name="TextBox 4"/>
          <p:cNvSpPr txBox="1"/>
          <p:nvPr/>
        </p:nvSpPr>
        <p:spPr>
          <a:xfrm>
            <a:off x="699796" y="597159"/>
            <a:ext cx="11318932" cy="707886"/>
          </a:xfrm>
          <a:prstGeom prst="rect">
            <a:avLst/>
          </a:prstGeom>
          <a:noFill/>
        </p:spPr>
        <p:txBody>
          <a:bodyPr wrap="none" rtlCol="0">
            <a:spAutoFit/>
          </a:bodyPr>
          <a:lstStyle/>
          <a:p>
            <a:r>
              <a:rPr lang="en-US" sz="4000" dirty="0" smtClean="0">
                <a:solidFill>
                  <a:srgbClr val="003399"/>
                </a:solidFill>
              </a:rPr>
              <a:t>Dual publication: an example for the group discussion</a:t>
            </a:r>
            <a:endParaRPr lang="lt-LT" sz="4000" dirty="0">
              <a:solidFill>
                <a:srgbClr val="003399"/>
              </a:solidFill>
            </a:endParaRPr>
          </a:p>
        </p:txBody>
      </p:sp>
    </p:spTree>
    <p:extLst>
      <p:ext uri="{BB962C8B-B14F-4D97-AF65-F5344CB8AC3E}">
        <p14:creationId xmlns:p14="http://schemas.microsoft.com/office/powerpoint/2010/main" val="286798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09128" y="1845734"/>
            <a:ext cx="9675843" cy="662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1097280" y="317329"/>
            <a:ext cx="10058400" cy="1450757"/>
          </a:xfrm>
        </p:spPr>
        <p:txBody>
          <a:bodyPr>
            <a:normAutofit/>
          </a:bodyPr>
          <a:lstStyle/>
          <a:p>
            <a:r>
              <a:rPr lang="lt-LT" sz="3600" b="1" dirty="0">
                <a:solidFill>
                  <a:srgbClr val="003399"/>
                </a:solidFill>
              </a:rPr>
              <a:t>‘</a:t>
            </a:r>
            <a:r>
              <a:rPr lang="lt-LT" sz="3600" b="1" dirty="0" err="1" smtClean="0">
                <a:solidFill>
                  <a:srgbClr val="003399"/>
                </a:solidFill>
              </a:rPr>
              <a:t>Salami</a:t>
            </a:r>
            <a:r>
              <a:rPr lang="lt-LT" sz="3600" b="1" dirty="0" smtClean="0">
                <a:solidFill>
                  <a:srgbClr val="003399"/>
                </a:solidFill>
              </a:rPr>
              <a:t> </a:t>
            </a:r>
            <a:r>
              <a:rPr lang="lt-LT" sz="3600" b="1" dirty="0" err="1" smtClean="0">
                <a:solidFill>
                  <a:srgbClr val="003399"/>
                </a:solidFill>
              </a:rPr>
              <a:t>slicing</a:t>
            </a:r>
            <a:r>
              <a:rPr lang="lt-LT" sz="3600" b="1" dirty="0" smtClean="0">
                <a:solidFill>
                  <a:srgbClr val="003399"/>
                </a:solidFill>
              </a:rPr>
              <a:t>‘</a:t>
            </a:r>
            <a:endParaRPr lang="lt-LT" sz="3600" b="1" dirty="0">
              <a:solidFill>
                <a:srgbClr val="003399"/>
              </a:solidFill>
            </a:endParaRPr>
          </a:p>
        </p:txBody>
      </p:sp>
      <p:sp>
        <p:nvSpPr>
          <p:cNvPr id="3" name="Content Placeholder 2"/>
          <p:cNvSpPr>
            <a:spLocks noGrp="1"/>
          </p:cNvSpPr>
          <p:nvPr>
            <p:ph idx="1"/>
          </p:nvPr>
        </p:nvSpPr>
        <p:spPr>
          <a:xfrm>
            <a:off x="709127" y="1923380"/>
            <a:ext cx="10446553" cy="4536405"/>
          </a:xfrm>
        </p:spPr>
        <p:txBody>
          <a:bodyPr>
            <a:normAutofit fontScale="85000" lnSpcReduction="20000"/>
          </a:bodyPr>
          <a:lstStyle/>
          <a:p>
            <a:pPr>
              <a:lnSpc>
                <a:spcPct val="110000"/>
              </a:lnSpc>
            </a:pPr>
            <a:r>
              <a:rPr lang="en-US" dirty="0">
                <a:solidFill>
                  <a:schemeClr val="bg1"/>
                </a:solidFill>
              </a:rPr>
              <a:t>The ‘slicing’ of research that would form one meaningful paper into several different papers is called ‘salami publication’ or ‘salami slicing’(Abraham, 2000).</a:t>
            </a:r>
          </a:p>
          <a:p>
            <a:pPr>
              <a:lnSpc>
                <a:spcPct val="110000"/>
              </a:lnSpc>
              <a:buFont typeface="Courier New" panose="02070309020205020404" pitchFamily="49" charset="0"/>
              <a:buChar char="o"/>
            </a:pPr>
            <a:r>
              <a:rPr lang="lt-LT" dirty="0" err="1" smtClean="0"/>
              <a:t>Why</a:t>
            </a:r>
            <a:r>
              <a:rPr lang="lt-LT" dirty="0" smtClean="0"/>
              <a:t>? - A </a:t>
            </a:r>
            <a:r>
              <a:rPr lang="lt-LT" dirty="0" err="1" smtClean="0"/>
              <a:t>preassure</a:t>
            </a:r>
            <a:r>
              <a:rPr lang="lt-LT" dirty="0" smtClean="0"/>
              <a:t> to </a:t>
            </a:r>
            <a:r>
              <a:rPr lang="lt-LT" dirty="0" err="1" smtClean="0"/>
              <a:t>err</a:t>
            </a:r>
            <a:r>
              <a:rPr lang="lt-LT" dirty="0" smtClean="0"/>
              <a:t> </a:t>
            </a:r>
            <a:r>
              <a:rPr lang="lt-LT" dirty="0" err="1" smtClean="0"/>
              <a:t>on</a:t>
            </a:r>
            <a:r>
              <a:rPr lang="lt-LT" dirty="0" smtClean="0"/>
              <a:t> </a:t>
            </a:r>
            <a:r>
              <a:rPr lang="lt-LT" dirty="0" err="1" smtClean="0"/>
              <a:t>the</a:t>
            </a:r>
            <a:r>
              <a:rPr lang="lt-LT" dirty="0" smtClean="0"/>
              <a:t> </a:t>
            </a:r>
            <a:r>
              <a:rPr lang="lt-LT" dirty="0" err="1" smtClean="0"/>
              <a:t>side</a:t>
            </a:r>
            <a:r>
              <a:rPr lang="lt-LT" dirty="0" smtClean="0"/>
              <a:t> of </a:t>
            </a:r>
            <a:r>
              <a:rPr lang="lt-LT" dirty="0" err="1" smtClean="0"/>
              <a:t>more</a:t>
            </a:r>
            <a:r>
              <a:rPr lang="lt-LT" dirty="0" smtClean="0"/>
              <a:t> </a:t>
            </a:r>
            <a:r>
              <a:rPr lang="lt-LT" dirty="0" err="1" smtClean="0"/>
              <a:t>publications</a:t>
            </a:r>
            <a:r>
              <a:rPr lang="lt-LT" dirty="0" smtClean="0"/>
              <a:t> : </a:t>
            </a:r>
            <a:r>
              <a:rPr lang="en-AU" dirty="0"/>
              <a:t>‘quantity over quality’ (</a:t>
            </a:r>
            <a:r>
              <a:rPr lang="en-AU" dirty="0" err="1"/>
              <a:t>Collyer</a:t>
            </a:r>
            <a:r>
              <a:rPr lang="en-AU" dirty="0"/>
              <a:t>, 2019) </a:t>
            </a:r>
            <a:endParaRPr lang="lt-LT" dirty="0" smtClean="0"/>
          </a:p>
          <a:p>
            <a:pPr>
              <a:lnSpc>
                <a:spcPct val="110000"/>
              </a:lnSpc>
              <a:buFont typeface="Courier New" panose="02070309020205020404" pitchFamily="49" charset="0"/>
              <a:buChar char="o"/>
            </a:pPr>
            <a:r>
              <a:rPr lang="en-US" dirty="0"/>
              <a:t>If the slices of a broken-up study share the same hypothesis, populations, and methods- then publishing data in separate papers is not acceptable. </a:t>
            </a:r>
          </a:p>
          <a:p>
            <a:pPr>
              <a:lnSpc>
                <a:spcPct val="110000"/>
              </a:lnSpc>
              <a:buFont typeface="Courier New" panose="02070309020205020404" pitchFamily="49" charset="0"/>
              <a:buChar char="o"/>
            </a:pPr>
            <a:r>
              <a:rPr lang="en-US" dirty="0"/>
              <a:t>Different to duplicate publication (where same data is in two or more publications</a:t>
            </a:r>
            <a:r>
              <a:rPr lang="en-US" dirty="0" smtClean="0"/>
              <a:t>)</a:t>
            </a:r>
            <a:endParaRPr lang="lt-LT" dirty="0" smtClean="0"/>
          </a:p>
          <a:p>
            <a:pPr marL="0" indent="0">
              <a:lnSpc>
                <a:spcPct val="110000"/>
              </a:lnSpc>
              <a:buNone/>
            </a:pPr>
            <a:r>
              <a:rPr lang="lt-LT" b="1" dirty="0" err="1" smtClean="0">
                <a:solidFill>
                  <a:srgbClr val="CC0000"/>
                </a:solidFill>
              </a:rPr>
              <a:t>Why</a:t>
            </a:r>
            <a:r>
              <a:rPr lang="lt-LT" b="1" dirty="0" smtClean="0">
                <a:solidFill>
                  <a:srgbClr val="CC0000"/>
                </a:solidFill>
              </a:rPr>
              <a:t> </a:t>
            </a:r>
            <a:r>
              <a:rPr lang="lt-LT" b="1" dirty="0" err="1" smtClean="0">
                <a:solidFill>
                  <a:srgbClr val="CC0000"/>
                </a:solidFill>
              </a:rPr>
              <a:t>not</a:t>
            </a:r>
            <a:r>
              <a:rPr lang="lt-LT" b="1" dirty="0" smtClean="0">
                <a:solidFill>
                  <a:srgbClr val="CC0000"/>
                </a:solidFill>
              </a:rPr>
              <a:t> </a:t>
            </a:r>
            <a:r>
              <a:rPr lang="lt-LT" b="1" dirty="0" err="1" smtClean="0">
                <a:solidFill>
                  <a:srgbClr val="CC0000"/>
                </a:solidFill>
              </a:rPr>
              <a:t>ethical</a:t>
            </a:r>
            <a:r>
              <a:rPr lang="lt-LT" b="1" dirty="0" smtClean="0">
                <a:solidFill>
                  <a:srgbClr val="CC0000"/>
                </a:solidFill>
              </a:rPr>
              <a:t>?</a:t>
            </a:r>
            <a:endParaRPr lang="lt-LT" b="1" dirty="0">
              <a:solidFill>
                <a:srgbClr val="CC0000"/>
              </a:solidFill>
            </a:endParaRPr>
          </a:p>
          <a:p>
            <a:pPr>
              <a:lnSpc>
                <a:spcPct val="110000"/>
              </a:lnSpc>
              <a:buFont typeface="Courier New" panose="02070309020205020404" pitchFamily="49" charset="0"/>
              <a:buChar char="o"/>
            </a:pPr>
            <a:r>
              <a:rPr lang="lt-LT" dirty="0" smtClean="0"/>
              <a:t> </a:t>
            </a:r>
            <a:r>
              <a:rPr lang="lt-LT" dirty="0" err="1" smtClean="0"/>
              <a:t>The</a:t>
            </a:r>
            <a:r>
              <a:rPr lang="lt-LT" dirty="0" smtClean="0"/>
              <a:t> </a:t>
            </a:r>
            <a:r>
              <a:rPr lang="lt-LT" dirty="0" err="1" smtClean="0"/>
              <a:t>overall</a:t>
            </a:r>
            <a:r>
              <a:rPr lang="lt-LT" dirty="0" smtClean="0"/>
              <a:t> </a:t>
            </a:r>
            <a:r>
              <a:rPr lang="lt-LT" dirty="0" err="1" smtClean="0"/>
              <a:t>picture</a:t>
            </a:r>
            <a:r>
              <a:rPr lang="lt-LT" dirty="0" smtClean="0"/>
              <a:t> of </a:t>
            </a:r>
            <a:r>
              <a:rPr lang="lt-LT" dirty="0" err="1" smtClean="0"/>
              <a:t>the</a:t>
            </a:r>
            <a:r>
              <a:rPr lang="lt-LT" dirty="0" smtClean="0"/>
              <a:t> </a:t>
            </a:r>
            <a:r>
              <a:rPr lang="lt-LT" dirty="0" err="1" smtClean="0"/>
              <a:t>study</a:t>
            </a:r>
            <a:r>
              <a:rPr lang="lt-LT" dirty="0" smtClean="0"/>
              <a:t> </a:t>
            </a:r>
            <a:r>
              <a:rPr lang="lt-LT" dirty="0" err="1" smtClean="0"/>
              <a:t>is</a:t>
            </a:r>
            <a:r>
              <a:rPr lang="lt-LT" dirty="0" smtClean="0"/>
              <a:t> </a:t>
            </a:r>
            <a:r>
              <a:rPr lang="lt-LT" dirty="0" err="1" smtClean="0"/>
              <a:t>not</a:t>
            </a:r>
            <a:r>
              <a:rPr lang="lt-LT" dirty="0" smtClean="0"/>
              <a:t> </a:t>
            </a:r>
            <a:r>
              <a:rPr lang="lt-LT" dirty="0" err="1" smtClean="0"/>
              <a:t>clear</a:t>
            </a:r>
            <a:endParaRPr lang="lt-LT" dirty="0" smtClean="0"/>
          </a:p>
          <a:p>
            <a:pPr>
              <a:lnSpc>
                <a:spcPct val="110000"/>
              </a:lnSpc>
              <a:buFont typeface="Courier New" panose="02070309020205020404" pitchFamily="49" charset="0"/>
              <a:buChar char="o"/>
            </a:pPr>
            <a:r>
              <a:rPr lang="lt-LT" dirty="0"/>
              <a:t> </a:t>
            </a:r>
            <a:r>
              <a:rPr lang="lt-LT" dirty="0" err="1" smtClean="0"/>
              <a:t>The</a:t>
            </a:r>
            <a:r>
              <a:rPr lang="lt-LT" dirty="0" smtClean="0"/>
              <a:t> </a:t>
            </a:r>
            <a:r>
              <a:rPr lang="lt-LT" dirty="0" err="1" smtClean="0"/>
              <a:t>space</a:t>
            </a:r>
            <a:r>
              <a:rPr lang="lt-LT" dirty="0" smtClean="0"/>
              <a:t> </a:t>
            </a:r>
            <a:r>
              <a:rPr lang="lt-LT" dirty="0" err="1" smtClean="0"/>
              <a:t>in</a:t>
            </a:r>
            <a:r>
              <a:rPr lang="lt-LT" dirty="0" smtClean="0"/>
              <a:t> </a:t>
            </a:r>
            <a:r>
              <a:rPr lang="lt-LT" dirty="0" err="1" smtClean="0"/>
              <a:t>the</a:t>
            </a:r>
            <a:r>
              <a:rPr lang="lt-LT" dirty="0" smtClean="0"/>
              <a:t> </a:t>
            </a:r>
            <a:r>
              <a:rPr lang="lt-LT" dirty="0" err="1" smtClean="0"/>
              <a:t>journal</a:t>
            </a:r>
            <a:r>
              <a:rPr lang="lt-LT" dirty="0" smtClean="0"/>
              <a:t> </a:t>
            </a:r>
            <a:r>
              <a:rPr lang="lt-LT" dirty="0" err="1" smtClean="0"/>
              <a:t>is</a:t>
            </a:r>
            <a:r>
              <a:rPr lang="lt-LT" dirty="0" smtClean="0"/>
              <a:t> </a:t>
            </a:r>
            <a:r>
              <a:rPr lang="lt-LT" dirty="0" err="1" smtClean="0"/>
              <a:t>wasted</a:t>
            </a:r>
            <a:r>
              <a:rPr lang="lt-LT" dirty="0" smtClean="0"/>
              <a:t> </a:t>
            </a:r>
            <a:r>
              <a:rPr lang="lt-LT" dirty="0" err="1" smtClean="0"/>
              <a:t>and</a:t>
            </a:r>
            <a:r>
              <a:rPr lang="lt-LT" dirty="0" smtClean="0"/>
              <a:t> </a:t>
            </a:r>
            <a:r>
              <a:rPr lang="lt-LT" dirty="0" err="1" smtClean="0"/>
              <a:t>occupied</a:t>
            </a:r>
            <a:endParaRPr lang="lt-LT" dirty="0" smtClean="0"/>
          </a:p>
          <a:p>
            <a:pPr>
              <a:lnSpc>
                <a:spcPct val="110000"/>
              </a:lnSpc>
              <a:buFont typeface="Courier New" panose="02070309020205020404" pitchFamily="49" charset="0"/>
              <a:buChar char="o"/>
            </a:pPr>
            <a:r>
              <a:rPr lang="lt-LT" dirty="0" smtClean="0"/>
              <a:t> </a:t>
            </a:r>
            <a:r>
              <a:rPr lang="lt-LT" dirty="0"/>
              <a:t>R</a:t>
            </a:r>
            <a:r>
              <a:rPr lang="en-US" dirty="0" err="1" smtClean="0"/>
              <a:t>esult</a:t>
            </a:r>
            <a:r>
              <a:rPr lang="lt-LT" dirty="0" smtClean="0"/>
              <a:t>s</a:t>
            </a:r>
            <a:r>
              <a:rPr lang="en-US" dirty="0" smtClean="0"/>
              <a:t> </a:t>
            </a:r>
            <a:r>
              <a:rPr lang="en-US" dirty="0"/>
              <a:t>in a distortion of the literature </a:t>
            </a:r>
            <a:endParaRPr lang="lt-LT" dirty="0" smtClean="0"/>
          </a:p>
          <a:p>
            <a:pPr>
              <a:lnSpc>
                <a:spcPct val="110000"/>
              </a:lnSpc>
              <a:buFont typeface="Courier New" panose="02070309020205020404" pitchFamily="49" charset="0"/>
              <a:buChar char="o"/>
            </a:pPr>
            <a:r>
              <a:rPr lang="lt-LT" dirty="0" smtClean="0"/>
              <a:t> W</a:t>
            </a:r>
            <a:r>
              <a:rPr lang="en-US" dirty="0" err="1" smtClean="0"/>
              <a:t>astes</a:t>
            </a:r>
            <a:r>
              <a:rPr lang="en-US" dirty="0" smtClean="0"/>
              <a:t> readers’ time as well as the time of editors and reviewers</a:t>
            </a:r>
            <a:endParaRPr lang="lt-LT" dirty="0" smtClean="0"/>
          </a:p>
          <a:p>
            <a:pPr>
              <a:lnSpc>
                <a:spcPct val="110000"/>
              </a:lnSpc>
              <a:buFont typeface="Courier New" panose="02070309020205020404" pitchFamily="49" charset="0"/>
              <a:buChar char="o"/>
            </a:pPr>
            <a:r>
              <a:rPr lang="lt-LT" dirty="0" smtClean="0"/>
              <a:t> U</a:t>
            </a:r>
            <a:r>
              <a:rPr lang="en-US" dirty="0" err="1" smtClean="0"/>
              <a:t>nfairly</a:t>
            </a:r>
            <a:r>
              <a:rPr lang="en-US" dirty="0" smtClean="0"/>
              <a:t> inflates </a:t>
            </a:r>
            <a:r>
              <a:rPr lang="en-AU" dirty="0" smtClean="0"/>
              <a:t>the author’s citation record</a:t>
            </a:r>
            <a:endParaRPr lang="lt-LT" dirty="0" smtClean="0"/>
          </a:p>
          <a:p>
            <a:pPr>
              <a:buFont typeface="Courier New" panose="02070309020205020404" pitchFamily="49" charset="0"/>
              <a:buChar char="o"/>
            </a:pPr>
            <a:endParaRPr lang="en-US" dirty="0" smtClean="0"/>
          </a:p>
          <a:p>
            <a:pPr>
              <a:buFont typeface="Courier New" panose="02070309020205020404" pitchFamily="49" charset="0"/>
              <a:buChar char="o"/>
            </a:pPr>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18</a:t>
            </a:fld>
            <a:endParaRPr lang="en-US"/>
          </a:p>
        </p:txBody>
      </p:sp>
      <p:sp>
        <p:nvSpPr>
          <p:cNvPr id="7" name="Cloud Callout 6"/>
          <p:cNvSpPr/>
          <p:nvPr/>
        </p:nvSpPr>
        <p:spPr>
          <a:xfrm>
            <a:off x="3900196" y="305083"/>
            <a:ext cx="2957804" cy="1101013"/>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accent1">
                    <a:lumMod val="75000"/>
                  </a:schemeClr>
                </a:solidFill>
              </a:rPr>
              <a:t>To </a:t>
            </a:r>
            <a:r>
              <a:rPr lang="lt-LT" dirty="0" err="1">
                <a:solidFill>
                  <a:schemeClr val="accent1">
                    <a:lumMod val="75000"/>
                  </a:schemeClr>
                </a:solidFill>
              </a:rPr>
              <a:t>split</a:t>
            </a:r>
            <a:r>
              <a:rPr lang="lt-LT" dirty="0">
                <a:solidFill>
                  <a:schemeClr val="accent1">
                    <a:lumMod val="75000"/>
                  </a:schemeClr>
                </a:solidFill>
              </a:rPr>
              <a:t> </a:t>
            </a:r>
            <a:r>
              <a:rPr lang="lt-LT" dirty="0" err="1">
                <a:solidFill>
                  <a:schemeClr val="accent1">
                    <a:lumMod val="75000"/>
                  </a:schemeClr>
                </a:solidFill>
              </a:rPr>
              <a:t>or</a:t>
            </a:r>
            <a:r>
              <a:rPr lang="lt-LT" dirty="0">
                <a:solidFill>
                  <a:schemeClr val="accent1">
                    <a:lumMod val="75000"/>
                  </a:schemeClr>
                </a:solidFill>
              </a:rPr>
              <a:t> </a:t>
            </a:r>
            <a:r>
              <a:rPr lang="lt-LT" dirty="0" err="1">
                <a:solidFill>
                  <a:schemeClr val="accent1">
                    <a:lumMod val="75000"/>
                  </a:schemeClr>
                </a:solidFill>
              </a:rPr>
              <a:t>not</a:t>
            </a:r>
            <a:r>
              <a:rPr lang="lt-LT" dirty="0">
                <a:solidFill>
                  <a:schemeClr val="accent1">
                    <a:lumMod val="75000"/>
                  </a:schemeClr>
                </a:solidFill>
              </a:rPr>
              <a:t> to </a:t>
            </a:r>
            <a:r>
              <a:rPr lang="lt-LT" dirty="0" err="1">
                <a:solidFill>
                  <a:schemeClr val="accent1">
                    <a:lumMod val="75000"/>
                  </a:schemeClr>
                </a:solidFill>
              </a:rPr>
              <a:t>split</a:t>
            </a:r>
            <a:r>
              <a:rPr lang="lt-LT" dirty="0">
                <a:solidFill>
                  <a:schemeClr val="accent1">
                    <a:lumMod val="75000"/>
                  </a:schemeClr>
                </a:solidFill>
              </a:rPr>
              <a:t>?</a:t>
            </a:r>
          </a:p>
          <a:p>
            <a:pPr algn="ctr"/>
            <a:endParaRPr lang="lt-LT" dirty="0">
              <a:solidFill>
                <a:schemeClr val="accent1">
                  <a:lumMod val="75000"/>
                </a:schemeClr>
              </a:solidFill>
            </a:endParaRPr>
          </a:p>
        </p:txBody>
      </p:sp>
      <p:sp>
        <p:nvSpPr>
          <p:cNvPr id="8" name="Line Callout 1 7"/>
          <p:cNvSpPr/>
          <p:nvPr/>
        </p:nvSpPr>
        <p:spPr>
          <a:xfrm>
            <a:off x="8173616" y="541176"/>
            <a:ext cx="3038867" cy="895738"/>
          </a:xfrm>
          <a:prstGeom prst="borderCallout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err="1">
                <a:solidFill>
                  <a:schemeClr val="accent1">
                    <a:lumMod val="75000"/>
                  </a:schemeClr>
                </a:solidFill>
              </a:rPr>
              <a:t>Editors</a:t>
            </a:r>
            <a:r>
              <a:rPr lang="lt-LT" dirty="0">
                <a:solidFill>
                  <a:schemeClr val="accent1">
                    <a:lumMod val="75000"/>
                  </a:schemeClr>
                </a:solidFill>
              </a:rPr>
              <a:t> </a:t>
            </a:r>
            <a:r>
              <a:rPr lang="lt-LT" dirty="0" err="1">
                <a:solidFill>
                  <a:schemeClr val="accent1">
                    <a:lumMod val="75000"/>
                  </a:schemeClr>
                </a:solidFill>
              </a:rPr>
              <a:t>prefer</a:t>
            </a:r>
            <a:r>
              <a:rPr lang="lt-LT" dirty="0">
                <a:solidFill>
                  <a:schemeClr val="accent1">
                    <a:lumMod val="75000"/>
                  </a:schemeClr>
                </a:solidFill>
              </a:rPr>
              <a:t> to </a:t>
            </a:r>
            <a:r>
              <a:rPr lang="lt-LT" dirty="0" err="1">
                <a:solidFill>
                  <a:schemeClr val="accent1">
                    <a:lumMod val="75000"/>
                  </a:schemeClr>
                </a:solidFill>
              </a:rPr>
              <a:t>publish</a:t>
            </a:r>
            <a:r>
              <a:rPr lang="lt-LT" dirty="0">
                <a:solidFill>
                  <a:schemeClr val="accent1">
                    <a:lumMod val="75000"/>
                  </a:schemeClr>
                </a:solidFill>
              </a:rPr>
              <a:t> </a:t>
            </a:r>
            <a:r>
              <a:rPr lang="lt-LT" dirty="0" err="1">
                <a:solidFill>
                  <a:schemeClr val="accent1">
                    <a:lumMod val="75000"/>
                  </a:schemeClr>
                </a:solidFill>
              </a:rPr>
              <a:t>really</a:t>
            </a:r>
            <a:r>
              <a:rPr lang="lt-LT" dirty="0">
                <a:solidFill>
                  <a:schemeClr val="accent1">
                    <a:lumMod val="75000"/>
                  </a:schemeClr>
                </a:solidFill>
              </a:rPr>
              <a:t> </a:t>
            </a:r>
            <a:r>
              <a:rPr lang="lt-LT" dirty="0" err="1">
                <a:solidFill>
                  <a:schemeClr val="accent1">
                    <a:lumMod val="75000"/>
                  </a:schemeClr>
                </a:solidFill>
              </a:rPr>
              <a:t>original</a:t>
            </a:r>
            <a:r>
              <a:rPr lang="lt-LT" dirty="0">
                <a:solidFill>
                  <a:schemeClr val="accent1">
                    <a:lumMod val="75000"/>
                  </a:schemeClr>
                </a:solidFill>
              </a:rPr>
              <a:t> </a:t>
            </a:r>
            <a:r>
              <a:rPr lang="lt-LT" dirty="0" err="1">
                <a:solidFill>
                  <a:schemeClr val="accent1">
                    <a:lumMod val="75000"/>
                  </a:schemeClr>
                </a:solidFill>
              </a:rPr>
              <a:t>work</a:t>
            </a:r>
            <a:endParaRPr lang="lt-LT" dirty="0">
              <a:solidFill>
                <a:schemeClr val="accent1">
                  <a:lumMod val="75000"/>
                </a:schemeClr>
              </a:solidFill>
            </a:endParaRPr>
          </a:p>
          <a:p>
            <a:pPr algn="ctr"/>
            <a:endParaRPr lang="lt-LT" dirty="0"/>
          </a:p>
        </p:txBody>
      </p:sp>
      <p:graphicFrame>
        <p:nvGraphicFramePr>
          <p:cNvPr id="4" name="Diagram 3"/>
          <p:cNvGraphicFramePr/>
          <p:nvPr>
            <p:extLst>
              <p:ext uri="{D42A27DB-BD31-4B8C-83A1-F6EECF244321}">
                <p14:modId xmlns:p14="http://schemas.microsoft.com/office/powerpoint/2010/main" val="1393765387"/>
              </p:ext>
            </p:extLst>
          </p:nvPr>
        </p:nvGraphicFramePr>
        <p:xfrm>
          <a:off x="10170984" y="2176971"/>
          <a:ext cx="1765643" cy="2653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rved Right Arrow 9"/>
          <p:cNvSpPr/>
          <p:nvPr/>
        </p:nvSpPr>
        <p:spPr>
          <a:xfrm rot="1572709">
            <a:off x="10220214" y="3158687"/>
            <a:ext cx="329513" cy="7677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1" name="Curved Right Arrow 10"/>
          <p:cNvSpPr/>
          <p:nvPr/>
        </p:nvSpPr>
        <p:spPr>
          <a:xfrm rot="9393031">
            <a:off x="11574551" y="3048990"/>
            <a:ext cx="329513" cy="7677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2" name="Curved Right Arrow 11"/>
          <p:cNvSpPr/>
          <p:nvPr/>
        </p:nvSpPr>
        <p:spPr>
          <a:xfrm rot="16000190">
            <a:off x="11019326" y="4193037"/>
            <a:ext cx="329513" cy="7677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3" name="Rounded Rectangle 12"/>
          <p:cNvSpPr/>
          <p:nvPr/>
        </p:nvSpPr>
        <p:spPr>
          <a:xfrm>
            <a:off x="5805446" y="3978382"/>
            <a:ext cx="3945044" cy="14333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b="1" dirty="0">
                <a:solidFill>
                  <a:schemeClr val="tx1">
                    <a:lumMod val="75000"/>
                    <a:lumOff val="25000"/>
                  </a:schemeClr>
                </a:solidFill>
              </a:rPr>
              <a:t>Occurrence </a:t>
            </a:r>
          </a:p>
          <a:p>
            <a:r>
              <a:rPr lang="en-AU" sz="1400" dirty="0">
                <a:solidFill>
                  <a:schemeClr val="tx1">
                    <a:lumMod val="75000"/>
                    <a:lumOff val="25000"/>
                  </a:schemeClr>
                </a:solidFill>
              </a:rPr>
              <a:t>17% of publications in Medline are duplicates (Norman &amp; Griffiths, 2008)</a:t>
            </a:r>
          </a:p>
          <a:p>
            <a:r>
              <a:rPr lang="en-AU" sz="1400" dirty="0">
                <a:solidFill>
                  <a:schemeClr val="tx1">
                    <a:lumMod val="75000"/>
                    <a:lumOff val="25000"/>
                  </a:schemeClr>
                </a:solidFill>
              </a:rPr>
              <a:t>1.39 % of papers in a three year period of </a:t>
            </a:r>
            <a:r>
              <a:rPr lang="en-AU" sz="1400" dirty="0" err="1">
                <a:solidFill>
                  <a:schemeClr val="tx1">
                    <a:lumMod val="75000"/>
                    <a:lumOff val="25000"/>
                  </a:schemeClr>
                </a:solidFill>
              </a:rPr>
              <a:t>Ophthalmics</a:t>
            </a:r>
            <a:r>
              <a:rPr lang="en-AU" sz="1400" dirty="0">
                <a:solidFill>
                  <a:schemeClr val="tx1">
                    <a:lumMod val="75000"/>
                    <a:lumOff val="25000"/>
                  </a:schemeClr>
                </a:solidFill>
              </a:rPr>
              <a:t> &amp; Physiological optics (Elliott, 2013</a:t>
            </a:r>
            <a:r>
              <a:rPr lang="en-AU" sz="1400" dirty="0" smtClean="0">
                <a:solidFill>
                  <a:schemeClr val="tx1">
                    <a:lumMod val="75000"/>
                    <a:lumOff val="25000"/>
                  </a:schemeClr>
                </a:solidFill>
              </a:rPr>
              <a:t>)</a:t>
            </a:r>
          </a:p>
        </p:txBody>
      </p:sp>
    </p:spTree>
    <p:extLst>
      <p:ext uri="{BB962C8B-B14F-4D97-AF65-F5344CB8AC3E}">
        <p14:creationId xmlns:p14="http://schemas.microsoft.com/office/powerpoint/2010/main" val="2913530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solidFill>
                  <a:srgbClr val="003399"/>
                </a:solidFill>
              </a:rPr>
              <a:t>‚</a:t>
            </a:r>
            <a:r>
              <a:rPr lang="lt-LT" sz="3600" b="1" dirty="0" err="1" smtClean="0">
                <a:solidFill>
                  <a:srgbClr val="003399"/>
                </a:solidFill>
              </a:rPr>
              <a:t>Salami</a:t>
            </a:r>
            <a:r>
              <a:rPr lang="lt-LT" sz="3600" b="1" dirty="0" smtClean="0">
                <a:solidFill>
                  <a:srgbClr val="003399"/>
                </a:solidFill>
              </a:rPr>
              <a:t> </a:t>
            </a:r>
            <a:r>
              <a:rPr lang="lt-LT" sz="3600" b="1" dirty="0" err="1" smtClean="0">
                <a:solidFill>
                  <a:srgbClr val="003399"/>
                </a:solidFill>
              </a:rPr>
              <a:t>slicing</a:t>
            </a:r>
            <a:r>
              <a:rPr lang="lt-LT" sz="3600" b="1" dirty="0" smtClean="0">
                <a:solidFill>
                  <a:srgbClr val="003399"/>
                </a:solidFill>
              </a:rPr>
              <a:t>‘ – a </a:t>
            </a:r>
            <a:r>
              <a:rPr lang="lt-LT" sz="3600" b="1" dirty="0" err="1" smtClean="0">
                <a:solidFill>
                  <a:srgbClr val="003399"/>
                </a:solidFill>
              </a:rPr>
              <a:t>strategy</a:t>
            </a:r>
            <a:r>
              <a:rPr lang="lt-LT" sz="3600" b="1" dirty="0" smtClean="0">
                <a:solidFill>
                  <a:srgbClr val="003399"/>
                </a:solidFill>
              </a:rPr>
              <a:t> to </a:t>
            </a:r>
            <a:r>
              <a:rPr lang="lt-LT" sz="3600" b="1" dirty="0" err="1" smtClean="0">
                <a:solidFill>
                  <a:srgbClr val="003399"/>
                </a:solidFill>
              </a:rPr>
              <a:t>avoit</a:t>
            </a:r>
            <a:r>
              <a:rPr lang="lt-LT" sz="3600" b="1" dirty="0" smtClean="0">
                <a:solidFill>
                  <a:srgbClr val="003399"/>
                </a:solidFill>
              </a:rPr>
              <a:t> it</a:t>
            </a:r>
            <a:endParaRPr lang="lt-LT" sz="3600" b="1" dirty="0">
              <a:solidFill>
                <a:srgbClr val="003399"/>
              </a:solidFill>
            </a:endParaRPr>
          </a:p>
        </p:txBody>
      </p:sp>
      <p:sp>
        <p:nvSpPr>
          <p:cNvPr id="3" name="Content Placeholder 2"/>
          <p:cNvSpPr>
            <a:spLocks noGrp="1"/>
          </p:cNvSpPr>
          <p:nvPr>
            <p:ph idx="1"/>
          </p:nvPr>
        </p:nvSpPr>
        <p:spPr>
          <a:xfrm>
            <a:off x="1097280" y="2086892"/>
            <a:ext cx="10058400" cy="4023360"/>
          </a:xfrm>
        </p:spPr>
        <p:txBody>
          <a:bodyPr/>
          <a:lstStyle/>
          <a:p>
            <a:pPr algn="just">
              <a:buFont typeface="Courier New" panose="02070309020205020404" pitchFamily="49" charset="0"/>
              <a:buChar char="o"/>
            </a:pPr>
            <a:r>
              <a:rPr lang="en-US" sz="1800" dirty="0"/>
              <a:t>Ensure as little similarity between papers in a study (Jackson et al., 2013</a:t>
            </a:r>
            <a:r>
              <a:rPr lang="en-US" sz="1800" dirty="0" smtClean="0"/>
              <a:t>)</a:t>
            </a:r>
            <a:endParaRPr lang="lt-LT" sz="1800" dirty="0" smtClean="0"/>
          </a:p>
          <a:p>
            <a:pPr algn="just">
              <a:buFont typeface="Courier New" panose="02070309020205020404" pitchFamily="49" charset="0"/>
              <a:buChar char="o"/>
            </a:pPr>
            <a:r>
              <a:rPr lang="lt-LT" sz="1800" dirty="0" err="1" smtClean="0"/>
              <a:t>Make</a:t>
            </a:r>
            <a:r>
              <a:rPr lang="lt-LT" sz="1800" dirty="0" smtClean="0"/>
              <a:t> a c</a:t>
            </a:r>
            <a:r>
              <a:rPr lang="en-US" sz="1800" dirty="0" err="1" smtClean="0"/>
              <a:t>lear</a:t>
            </a:r>
            <a:r>
              <a:rPr lang="en-US" sz="1800" dirty="0" smtClean="0"/>
              <a:t> publication plan </a:t>
            </a:r>
            <a:r>
              <a:rPr lang="lt-LT" sz="1800" dirty="0" err="1" smtClean="0"/>
              <a:t>according</a:t>
            </a:r>
            <a:r>
              <a:rPr lang="lt-LT" sz="1800" dirty="0" smtClean="0"/>
              <a:t> </a:t>
            </a:r>
            <a:r>
              <a:rPr lang="lt-LT" sz="1800" dirty="0" err="1" smtClean="0"/>
              <a:t>the</a:t>
            </a:r>
            <a:r>
              <a:rPr lang="lt-LT" sz="1800" dirty="0" smtClean="0"/>
              <a:t> </a:t>
            </a:r>
            <a:r>
              <a:rPr lang="lt-LT" sz="1800" dirty="0" err="1" smtClean="0"/>
              <a:t>design</a:t>
            </a:r>
            <a:r>
              <a:rPr lang="lt-LT" sz="1800" dirty="0" smtClean="0"/>
              <a:t> of </a:t>
            </a:r>
            <a:r>
              <a:rPr lang="lt-LT" sz="1800" dirty="0" err="1" smtClean="0"/>
              <a:t>the</a:t>
            </a:r>
            <a:r>
              <a:rPr lang="lt-LT" sz="1800" dirty="0" smtClean="0"/>
              <a:t> </a:t>
            </a:r>
            <a:r>
              <a:rPr lang="lt-LT" sz="1800" dirty="0" err="1" smtClean="0"/>
              <a:t>study</a:t>
            </a:r>
            <a:r>
              <a:rPr lang="lt-LT" sz="1800" dirty="0" smtClean="0"/>
              <a:t> </a:t>
            </a:r>
            <a:r>
              <a:rPr lang="lt-LT" sz="1800" dirty="0" err="1" smtClean="0"/>
              <a:t>and</a:t>
            </a:r>
            <a:r>
              <a:rPr lang="lt-LT" sz="1800" dirty="0" smtClean="0"/>
              <a:t> </a:t>
            </a:r>
            <a:r>
              <a:rPr lang="lt-LT" sz="1800" dirty="0" err="1" smtClean="0"/>
              <a:t>expected</a:t>
            </a:r>
            <a:r>
              <a:rPr lang="lt-LT" sz="1800" dirty="0" smtClean="0"/>
              <a:t> </a:t>
            </a:r>
            <a:r>
              <a:rPr lang="lt-LT" sz="1800" dirty="0" err="1" smtClean="0"/>
              <a:t>results</a:t>
            </a:r>
            <a:endParaRPr lang="en-US" sz="1800" dirty="0"/>
          </a:p>
          <a:p>
            <a:pPr algn="just">
              <a:buFont typeface="Courier New" panose="02070309020205020404" pitchFamily="49" charset="0"/>
              <a:buChar char="o"/>
            </a:pPr>
            <a:r>
              <a:rPr lang="lt-LT" sz="1800" dirty="0" smtClean="0"/>
              <a:t>C</a:t>
            </a:r>
            <a:r>
              <a:rPr lang="en-US" sz="1800" dirty="0" err="1" smtClean="0"/>
              <a:t>onsult</a:t>
            </a:r>
            <a:r>
              <a:rPr lang="en-US" sz="1800" dirty="0" smtClean="0"/>
              <a:t> </a:t>
            </a:r>
            <a:r>
              <a:rPr lang="en-US" sz="1800" dirty="0"/>
              <a:t>the Editor and be prepared to provide copies of previously </a:t>
            </a:r>
            <a:r>
              <a:rPr lang="en-AU" sz="1800" dirty="0"/>
              <a:t>published papers (including those </a:t>
            </a:r>
            <a:r>
              <a:rPr lang="en-US" sz="1800" dirty="0"/>
              <a:t>‘in press’) related to the </a:t>
            </a:r>
            <a:r>
              <a:rPr lang="en-US" sz="1800" dirty="0" smtClean="0"/>
              <a:t>study</a:t>
            </a:r>
            <a:endParaRPr lang="lt-LT" sz="1800" dirty="0" smtClean="0"/>
          </a:p>
          <a:p>
            <a:pPr algn="just">
              <a:buFont typeface="Courier New" panose="02070309020205020404" pitchFamily="49" charset="0"/>
              <a:buChar char="o"/>
            </a:pPr>
            <a:r>
              <a:rPr lang="en-US" sz="1800" dirty="0" smtClean="0"/>
              <a:t>Slicing </a:t>
            </a:r>
            <a:r>
              <a:rPr lang="en-US" sz="1800" dirty="0"/>
              <a:t>papers is considered appropriate provided that each publication is cross referenced and that each ‘slice’ addresses a distinct and important research question (</a:t>
            </a:r>
            <a:r>
              <a:rPr lang="en-US" sz="1800" dirty="0" err="1"/>
              <a:t>Durani</a:t>
            </a:r>
            <a:r>
              <a:rPr lang="en-US" sz="1800" dirty="0"/>
              <a:t> 2006</a:t>
            </a:r>
            <a:r>
              <a:rPr lang="en-US" sz="1800" dirty="0" smtClean="0"/>
              <a:t>) </a:t>
            </a:r>
            <a:endParaRPr lang="lt-LT" sz="1800" dirty="0" smtClean="0"/>
          </a:p>
          <a:p>
            <a:pPr algn="just">
              <a:buFont typeface="Courier New" panose="02070309020205020404" pitchFamily="49" charset="0"/>
              <a:buChar char="o"/>
            </a:pPr>
            <a:r>
              <a:rPr lang="en-US" sz="1800" dirty="0" smtClean="0"/>
              <a:t>If </a:t>
            </a:r>
            <a:r>
              <a:rPr lang="en-US" sz="1800" dirty="0"/>
              <a:t>the primary publication is cited/cross-referenced in these successive manuscripts, then this is transparent and the editor can determine </a:t>
            </a:r>
            <a:r>
              <a:rPr lang="en-AU" sz="1800" dirty="0"/>
              <a:t>whether subsequent manuscripts </a:t>
            </a:r>
            <a:r>
              <a:rPr lang="en-US" sz="1800" dirty="0"/>
              <a:t>are worthy of publication (</a:t>
            </a:r>
            <a:r>
              <a:rPr lang="en-US" sz="1800" dirty="0" err="1"/>
              <a:t>Karlsson</a:t>
            </a:r>
            <a:r>
              <a:rPr lang="en-US" sz="1800" dirty="0"/>
              <a:t> &amp; </a:t>
            </a:r>
            <a:r>
              <a:rPr lang="en-AU" sz="1800" dirty="0" err="1"/>
              <a:t>Beaufils</a:t>
            </a:r>
            <a:r>
              <a:rPr lang="en-AU" sz="1800" dirty="0"/>
              <a:t> 2013</a:t>
            </a:r>
            <a:r>
              <a:rPr lang="en-AU" sz="1800" dirty="0" smtClean="0"/>
              <a:t>)</a:t>
            </a:r>
            <a:endParaRPr lang="en-AU" sz="1800" dirty="0"/>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19</a:t>
            </a:fld>
            <a:endParaRPr lang="en-US"/>
          </a:p>
        </p:txBody>
      </p:sp>
    </p:spTree>
    <p:extLst>
      <p:ext uri="{BB962C8B-B14F-4D97-AF65-F5344CB8AC3E}">
        <p14:creationId xmlns:p14="http://schemas.microsoft.com/office/powerpoint/2010/main" val="1378155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3399"/>
                </a:solidFill>
              </a:rPr>
              <a:t>Aim</a:t>
            </a:r>
            <a:endParaRPr lang="lt-LT" sz="4000" b="1" dirty="0">
              <a:solidFill>
                <a:srgbClr val="003399"/>
              </a:solidFill>
            </a:endParaRP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GB" dirty="0"/>
              <a:t>To raise </a:t>
            </a:r>
            <a:r>
              <a:rPr lang="en-GB" dirty="0" smtClean="0"/>
              <a:t>the awareness </a:t>
            </a:r>
            <a:r>
              <a:rPr lang="en-GB" dirty="0"/>
              <a:t>of the importance of</a:t>
            </a:r>
            <a:r>
              <a:rPr lang="lt-LT" dirty="0"/>
              <a:t> </a:t>
            </a:r>
            <a:r>
              <a:rPr lang="lt-LT" dirty="0" err="1" smtClean="0"/>
              <a:t>publi</a:t>
            </a:r>
            <a:r>
              <a:rPr lang="en-US" dirty="0" err="1" smtClean="0"/>
              <a:t>shing</a:t>
            </a:r>
            <a:r>
              <a:rPr lang="en-US" dirty="0" smtClean="0"/>
              <a:t> the</a:t>
            </a:r>
            <a:r>
              <a:rPr lang="lt-LT" dirty="0" smtClean="0"/>
              <a:t> </a:t>
            </a:r>
            <a:r>
              <a:rPr lang="lt-LT" dirty="0" err="1"/>
              <a:t>research</a:t>
            </a:r>
            <a:r>
              <a:rPr lang="lt-LT" dirty="0"/>
              <a:t> </a:t>
            </a:r>
            <a:r>
              <a:rPr lang="lt-LT" dirty="0" err="1"/>
              <a:t>results</a:t>
            </a:r>
            <a:r>
              <a:rPr lang="lt-LT" dirty="0"/>
              <a:t> </a:t>
            </a:r>
            <a:endParaRPr lang="en-US" dirty="0" smtClean="0"/>
          </a:p>
          <a:p>
            <a:pPr>
              <a:buFont typeface="Courier New" panose="02070309020205020404" pitchFamily="49" charset="0"/>
              <a:buChar char="o"/>
            </a:pPr>
            <a:r>
              <a:rPr lang="en-GB" dirty="0" smtClean="0"/>
              <a:t>To </a:t>
            </a:r>
            <a:r>
              <a:rPr lang="en-GB" dirty="0"/>
              <a:t>explain the submission and review process for scientific </a:t>
            </a:r>
            <a:r>
              <a:rPr lang="en-GB" dirty="0" smtClean="0"/>
              <a:t>publication</a:t>
            </a:r>
          </a:p>
          <a:p>
            <a:pPr>
              <a:buFont typeface="Courier New" panose="02070309020205020404" pitchFamily="49" charset="0"/>
              <a:buChar char="o"/>
            </a:pPr>
            <a:r>
              <a:rPr lang="en-GB" dirty="0" smtClean="0"/>
              <a:t>To </a:t>
            </a:r>
            <a:r>
              <a:rPr lang="en-GB" dirty="0"/>
              <a:t>become acknowledged about </a:t>
            </a:r>
            <a:r>
              <a:rPr lang="en-US" dirty="0"/>
              <a:t>the main </a:t>
            </a:r>
            <a:r>
              <a:rPr lang="en-US" dirty="0" smtClean="0"/>
              <a:t>ethical challenges</a:t>
            </a:r>
            <a:r>
              <a:rPr lang="lt-LT" dirty="0" smtClean="0"/>
              <a:t> </a:t>
            </a:r>
            <a:r>
              <a:rPr lang="lt-LT" dirty="0" err="1" smtClean="0"/>
              <a:t>and</a:t>
            </a:r>
            <a:r>
              <a:rPr lang="lt-LT" dirty="0" smtClean="0"/>
              <a:t> </a:t>
            </a:r>
            <a:r>
              <a:rPr lang="lt-LT" dirty="0" err="1" smtClean="0"/>
              <a:t>threat</a:t>
            </a:r>
            <a:r>
              <a:rPr lang="en-US" dirty="0" smtClean="0"/>
              <a:t> in publishing</a:t>
            </a:r>
            <a:endParaRPr lang="lt-LT" dirty="0"/>
          </a:p>
          <a:p>
            <a:pPr>
              <a:buFont typeface="Courier New" panose="02070309020205020404" pitchFamily="49" charset="0"/>
              <a:buChar char="o"/>
            </a:pPr>
            <a:endParaRPr lang="lt-LT" dirty="0"/>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2</a:t>
            </a:fld>
            <a:endParaRPr lang="en-US"/>
          </a:p>
        </p:txBody>
      </p:sp>
    </p:spTree>
    <p:extLst>
      <p:ext uri="{BB962C8B-B14F-4D97-AF65-F5344CB8AC3E}">
        <p14:creationId xmlns:p14="http://schemas.microsoft.com/office/powerpoint/2010/main" val="2086211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796" y="-585811"/>
            <a:ext cx="8041440" cy="1442674"/>
          </a:xfrm>
        </p:spPr>
        <p:txBody>
          <a:bodyPr>
            <a:normAutofit/>
          </a:bodyPr>
          <a:lstStyle/>
          <a:p>
            <a:r>
              <a:rPr lang="en-GB" sz="3600" b="1" dirty="0">
                <a:solidFill>
                  <a:srgbClr val="003399"/>
                </a:solidFill>
              </a:rPr>
              <a:t>The spectrum of ‘fakery’ in publishing</a:t>
            </a:r>
            <a:endParaRPr lang="lt-LT" sz="3600" b="1" dirty="0">
              <a:solidFill>
                <a:srgbClr val="003399"/>
              </a:solidFill>
            </a:endParaRPr>
          </a:p>
        </p:txBody>
      </p:sp>
      <p:sp>
        <p:nvSpPr>
          <p:cNvPr id="3" name="Content Placeholder 2"/>
          <p:cNvSpPr>
            <a:spLocks noGrp="1"/>
          </p:cNvSpPr>
          <p:nvPr>
            <p:ph idx="1"/>
          </p:nvPr>
        </p:nvSpPr>
        <p:spPr>
          <a:xfrm>
            <a:off x="1009261" y="951723"/>
            <a:ext cx="10364755" cy="3951337"/>
          </a:xfrm>
        </p:spPr>
        <p:txBody>
          <a:bodyPr>
            <a:noAutofit/>
          </a:bodyPr>
          <a:lstStyle/>
          <a:p>
            <a:pPr>
              <a:lnSpc>
                <a:spcPct val="100000"/>
              </a:lnSpc>
              <a:spcBef>
                <a:spcPts val="600"/>
              </a:spcBef>
              <a:spcAft>
                <a:spcPts val="0"/>
              </a:spcAft>
              <a:buFont typeface="Courier New" panose="02070309020205020404" pitchFamily="49" charset="0"/>
              <a:buChar char="o"/>
            </a:pPr>
            <a:r>
              <a:rPr lang="en-GB" dirty="0"/>
              <a:t>Expanding </a:t>
            </a:r>
          </a:p>
          <a:p>
            <a:pPr>
              <a:lnSpc>
                <a:spcPct val="100000"/>
              </a:lnSpc>
              <a:spcBef>
                <a:spcPts val="600"/>
              </a:spcBef>
              <a:spcAft>
                <a:spcPts val="0"/>
              </a:spcAft>
              <a:buFont typeface="Courier New" panose="02070309020205020404" pitchFamily="49" charset="0"/>
              <a:buChar char="o"/>
            </a:pPr>
            <a:r>
              <a:rPr lang="en-GB" dirty="0"/>
              <a:t>Reaches a higher level of sophistication</a:t>
            </a:r>
          </a:p>
          <a:p>
            <a:pPr>
              <a:lnSpc>
                <a:spcPct val="100000"/>
              </a:lnSpc>
              <a:spcBef>
                <a:spcPts val="600"/>
              </a:spcBef>
              <a:spcAft>
                <a:spcPts val="0"/>
              </a:spcAft>
              <a:buFont typeface="Courier New" panose="02070309020205020404" pitchFamily="49" charset="0"/>
              <a:buChar char="o"/>
            </a:pPr>
            <a:endParaRPr lang="en-GB" dirty="0"/>
          </a:p>
          <a:p>
            <a:pPr algn="just">
              <a:lnSpc>
                <a:spcPct val="100000"/>
              </a:lnSpc>
              <a:spcBef>
                <a:spcPts val="600"/>
              </a:spcBef>
              <a:spcAft>
                <a:spcPts val="0"/>
              </a:spcAft>
              <a:buFont typeface="Courier New" panose="02070309020205020404" pitchFamily="49" charset="0"/>
              <a:buChar char="o"/>
            </a:pPr>
            <a:r>
              <a:rPr lang="en-GB" dirty="0"/>
              <a:t>Fake journals: </a:t>
            </a:r>
            <a:r>
              <a:rPr lang="en-GB" dirty="0">
                <a:solidFill>
                  <a:schemeClr val="tx1"/>
                </a:solidFill>
              </a:rPr>
              <a:t>hijacking scientific journals, assigning misleading metrics, accrediting fake IF</a:t>
            </a:r>
          </a:p>
          <a:p>
            <a:pPr algn="just">
              <a:lnSpc>
                <a:spcPct val="100000"/>
              </a:lnSpc>
              <a:spcBef>
                <a:spcPts val="600"/>
              </a:spcBef>
              <a:spcAft>
                <a:spcPts val="0"/>
              </a:spcAft>
              <a:buFont typeface="Courier New" panose="02070309020205020404" pitchFamily="49" charset="0"/>
              <a:buChar char="o"/>
            </a:pPr>
            <a:r>
              <a:rPr lang="en-GB" dirty="0" smtClean="0"/>
              <a:t>Fake reviewing: </a:t>
            </a:r>
          </a:p>
          <a:p>
            <a:pPr lvl="1" algn="just">
              <a:lnSpc>
                <a:spcPct val="100000"/>
              </a:lnSpc>
              <a:spcBef>
                <a:spcPts val="600"/>
              </a:spcBef>
              <a:spcAft>
                <a:spcPts val="0"/>
              </a:spcAft>
              <a:buFont typeface="Arial" panose="020B0604020202020204" pitchFamily="34" charset="0"/>
              <a:buChar char="•"/>
            </a:pPr>
            <a:r>
              <a:rPr lang="en-GB" sz="2000" dirty="0" smtClean="0"/>
              <a:t>Completely </a:t>
            </a:r>
            <a:r>
              <a:rPr lang="en-GB" sz="2000" dirty="0"/>
              <a:t>fictitious </a:t>
            </a:r>
            <a:r>
              <a:rPr lang="en-GB" sz="2000" dirty="0" smtClean="0"/>
              <a:t>characters (</a:t>
            </a:r>
            <a:r>
              <a:rPr lang="en-GB" sz="2000" dirty="0"/>
              <a:t>borrowed </a:t>
            </a:r>
            <a:r>
              <a:rPr lang="en-GB" sz="2000" dirty="0" smtClean="0"/>
              <a:t>affiliations)</a:t>
            </a:r>
          </a:p>
          <a:p>
            <a:pPr lvl="1" algn="just">
              <a:lnSpc>
                <a:spcPct val="100000"/>
              </a:lnSpc>
              <a:spcBef>
                <a:spcPts val="600"/>
              </a:spcBef>
              <a:spcAft>
                <a:spcPts val="0"/>
              </a:spcAft>
              <a:buFont typeface="Arial" panose="020B0604020202020204" pitchFamily="34" charset="0"/>
              <a:buChar char="•"/>
            </a:pPr>
            <a:r>
              <a:rPr lang="en-GB" sz="2000" dirty="0" smtClean="0"/>
              <a:t>“</a:t>
            </a:r>
            <a:r>
              <a:rPr lang="en-GB" sz="2000" dirty="0"/>
              <a:t>Fabricated identities” </a:t>
            </a:r>
            <a:endParaRPr lang="en-GB" sz="2000" dirty="0" smtClean="0"/>
          </a:p>
          <a:p>
            <a:pPr lvl="1" algn="just">
              <a:lnSpc>
                <a:spcPct val="100000"/>
              </a:lnSpc>
              <a:spcBef>
                <a:spcPts val="600"/>
              </a:spcBef>
              <a:spcAft>
                <a:spcPts val="0"/>
              </a:spcAft>
              <a:buFont typeface="Arial" panose="020B0604020202020204" pitchFamily="34" charset="0"/>
              <a:buChar char="•"/>
            </a:pPr>
            <a:r>
              <a:rPr lang="en-GB" sz="2000" dirty="0" smtClean="0"/>
              <a:t>Self-peer-review </a:t>
            </a:r>
            <a:r>
              <a:rPr lang="en-GB" sz="2000" dirty="0"/>
              <a:t>or falsified peer-review process </a:t>
            </a:r>
            <a:r>
              <a:rPr lang="en-GB" sz="2000" dirty="0" smtClean="0"/>
              <a:t>(bogus </a:t>
            </a:r>
            <a:r>
              <a:rPr lang="en-GB" sz="2000" dirty="0"/>
              <a:t>email </a:t>
            </a:r>
            <a:r>
              <a:rPr lang="en-GB" sz="2000" dirty="0" smtClean="0"/>
              <a:t>accounts)</a:t>
            </a:r>
            <a:endParaRPr lang="en-GB" sz="2000" dirty="0"/>
          </a:p>
          <a:p>
            <a:pPr algn="just">
              <a:lnSpc>
                <a:spcPct val="100000"/>
              </a:lnSpc>
              <a:spcBef>
                <a:spcPts val="600"/>
              </a:spcBef>
              <a:spcAft>
                <a:spcPts val="0"/>
              </a:spcAft>
              <a:buFont typeface="Courier New" panose="02070309020205020404" pitchFamily="49" charset="0"/>
              <a:buChar char="o"/>
            </a:pPr>
            <a:r>
              <a:rPr lang="en-GB" dirty="0" smtClean="0"/>
              <a:t>Fake </a:t>
            </a:r>
            <a:r>
              <a:rPr lang="en-GB" dirty="0"/>
              <a:t>data</a:t>
            </a:r>
          </a:p>
          <a:p>
            <a:pPr algn="just">
              <a:lnSpc>
                <a:spcPct val="100000"/>
              </a:lnSpc>
              <a:spcBef>
                <a:spcPts val="600"/>
              </a:spcBef>
              <a:spcAft>
                <a:spcPts val="0"/>
              </a:spcAft>
              <a:buFont typeface="Courier New" panose="02070309020205020404" pitchFamily="49" charset="0"/>
              <a:buChar char="o"/>
            </a:pPr>
            <a:r>
              <a:rPr lang="en-GB" dirty="0"/>
              <a:t>Fake authorship</a:t>
            </a:r>
          </a:p>
          <a:p>
            <a:pPr algn="just">
              <a:lnSpc>
                <a:spcPct val="100000"/>
              </a:lnSpc>
              <a:spcBef>
                <a:spcPts val="600"/>
              </a:spcBef>
              <a:spcAft>
                <a:spcPts val="0"/>
              </a:spcAft>
              <a:buFont typeface="Courier New" panose="02070309020205020404" pitchFamily="49" charset="0"/>
              <a:buChar char="o"/>
            </a:pPr>
            <a:r>
              <a:rPr lang="en-GB" dirty="0"/>
              <a:t>Fake……</a:t>
            </a:r>
          </a:p>
          <a:p>
            <a:pPr algn="just"/>
            <a:endParaRPr lang="en-GB" sz="2800" dirty="0">
              <a:latin typeface="+mj-lt"/>
            </a:endParaRPr>
          </a:p>
          <a:p>
            <a:pPr algn="just"/>
            <a:endParaRPr lang="lt-LT" sz="2800" dirty="0">
              <a:latin typeface="+mj-lt"/>
            </a:endParaRPr>
          </a:p>
        </p:txBody>
      </p:sp>
      <p:sp>
        <p:nvSpPr>
          <p:cNvPr id="7" name="Rectangle 6"/>
          <p:cNvSpPr/>
          <p:nvPr/>
        </p:nvSpPr>
        <p:spPr>
          <a:xfrm>
            <a:off x="786105" y="5488181"/>
            <a:ext cx="6172200"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 anything real?</a:t>
            </a:r>
            <a:endParaRPr lang="lt-LT"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ounded Rectangle 3"/>
          <p:cNvSpPr/>
          <p:nvPr/>
        </p:nvSpPr>
        <p:spPr>
          <a:xfrm>
            <a:off x="6732825" y="3985281"/>
            <a:ext cx="4802148" cy="1781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Statistics</a:t>
            </a:r>
          </a:p>
          <a:p>
            <a:pPr marL="285750" indent="-285750">
              <a:buFont typeface="Arial" panose="020B0604020202020204" pitchFamily="34" charset="0"/>
              <a:buChar char="•"/>
            </a:pPr>
            <a:r>
              <a:rPr lang="en-GB" dirty="0">
                <a:solidFill>
                  <a:schemeClr val="bg1"/>
                </a:solidFill>
              </a:rPr>
              <a:t>2014, </a:t>
            </a:r>
            <a:r>
              <a:rPr lang="en-GB" dirty="0" err="1">
                <a:solidFill>
                  <a:schemeClr val="bg1"/>
                </a:solidFill>
              </a:rPr>
              <a:t>BioMed</a:t>
            </a:r>
            <a:r>
              <a:rPr lang="en-GB" dirty="0">
                <a:solidFill>
                  <a:schemeClr val="bg1"/>
                </a:solidFill>
              </a:rPr>
              <a:t> Central  - 43 retracted papers because of “fabricated” peer reviews (Retraction Watch</a:t>
            </a:r>
            <a:r>
              <a:rPr lang="en-GB" dirty="0" smtClean="0">
                <a:solidFill>
                  <a:schemeClr val="bg1"/>
                </a:solidFill>
              </a:rPr>
              <a:t>)</a:t>
            </a:r>
          </a:p>
          <a:p>
            <a:pPr marL="285750" indent="-285750">
              <a:buFont typeface="Arial" panose="020B0604020202020204" pitchFamily="34" charset="0"/>
              <a:buChar char="•"/>
            </a:pPr>
            <a:r>
              <a:rPr lang="en-GB" dirty="0">
                <a:solidFill>
                  <a:schemeClr val="bg1"/>
                </a:solidFill>
              </a:rPr>
              <a:t>Journal of Vibration and Control retracted 60 articles at one time (</a:t>
            </a:r>
            <a:r>
              <a:rPr lang="en-GB" dirty="0" err="1">
                <a:solidFill>
                  <a:schemeClr val="bg1"/>
                </a:solidFill>
              </a:rPr>
              <a:t>Barbash</a:t>
            </a:r>
            <a:r>
              <a:rPr lang="en-GB" dirty="0">
                <a:solidFill>
                  <a:schemeClr val="bg1"/>
                </a:solidFill>
              </a:rPr>
              <a:t>, 2014</a:t>
            </a:r>
            <a:r>
              <a:rPr lang="en-GB" dirty="0" smtClean="0">
                <a:solidFill>
                  <a:schemeClr val="bg1"/>
                </a:solidFill>
              </a:rPr>
              <a:t>)</a:t>
            </a:r>
            <a:endParaRPr lang="en-GB" dirty="0">
              <a:solidFill>
                <a:schemeClr val="bg1"/>
              </a:solidFill>
            </a:endParaRPr>
          </a:p>
          <a:p>
            <a:pPr marL="285750" indent="-285750">
              <a:buFont typeface="Arial" panose="020B0604020202020204" pitchFamily="34" charset="0"/>
              <a:buChar char="•"/>
            </a:pPr>
            <a:endParaRPr lang="lt-LT" dirty="0">
              <a:solidFill>
                <a:schemeClr val="bg1"/>
              </a:solidFill>
            </a:endParaRPr>
          </a:p>
        </p:txBody>
      </p:sp>
      <p:pic>
        <p:nvPicPr>
          <p:cNvPr id="5" name="Picture 4"/>
          <p:cNvPicPr>
            <a:picLocks noChangeAspect="1"/>
          </p:cNvPicPr>
          <p:nvPr/>
        </p:nvPicPr>
        <p:blipFill>
          <a:blip r:embed="rId2"/>
          <a:stretch>
            <a:fillRect/>
          </a:stretch>
        </p:blipFill>
        <p:spPr>
          <a:xfrm>
            <a:off x="8173617" y="5812768"/>
            <a:ext cx="3928188" cy="1012819"/>
          </a:xfrm>
          <a:prstGeom prst="rect">
            <a:avLst/>
          </a:prstGeom>
        </p:spPr>
      </p:pic>
      <p:sp>
        <p:nvSpPr>
          <p:cNvPr id="6" name="Down Arrow 5"/>
          <p:cNvSpPr/>
          <p:nvPr/>
        </p:nvSpPr>
        <p:spPr>
          <a:xfrm>
            <a:off x="5187820" y="1754155"/>
            <a:ext cx="2155371" cy="307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20500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err="1" smtClean="0">
                <a:solidFill>
                  <a:srgbClr val="003399"/>
                </a:solidFill>
              </a:rPr>
              <a:t>Predatory</a:t>
            </a:r>
            <a:r>
              <a:rPr lang="lt-LT" sz="3600" b="1" dirty="0" smtClean="0">
                <a:solidFill>
                  <a:srgbClr val="003399"/>
                </a:solidFill>
              </a:rPr>
              <a:t> </a:t>
            </a:r>
            <a:r>
              <a:rPr lang="lt-LT" sz="3600" b="1" dirty="0" err="1" smtClean="0">
                <a:solidFill>
                  <a:srgbClr val="003399"/>
                </a:solidFill>
              </a:rPr>
              <a:t>journals</a:t>
            </a:r>
            <a:endParaRPr lang="lt-LT" sz="3600" b="1" dirty="0">
              <a:solidFill>
                <a:srgbClr val="003399"/>
              </a:solidFill>
            </a:endParaRPr>
          </a:p>
        </p:txBody>
      </p:sp>
      <p:sp>
        <p:nvSpPr>
          <p:cNvPr id="3" name="Content Placeholder 2"/>
          <p:cNvSpPr>
            <a:spLocks noGrp="1"/>
          </p:cNvSpPr>
          <p:nvPr>
            <p:ph idx="1"/>
          </p:nvPr>
        </p:nvSpPr>
        <p:spPr>
          <a:xfrm>
            <a:off x="522330" y="1857927"/>
            <a:ext cx="10058400" cy="4023360"/>
          </a:xfrm>
        </p:spPr>
        <p:txBody>
          <a:bodyPr/>
          <a:lstStyle/>
          <a:p>
            <a:endParaRPr lang="lt-LT" dirty="0" smtClean="0"/>
          </a:p>
          <a:p>
            <a:endParaRPr lang="en-US" dirty="0" smtClean="0"/>
          </a:p>
          <a:p>
            <a:endParaRPr lang="en-US" dirty="0" smtClean="0"/>
          </a:p>
          <a:p>
            <a:endParaRPr lang="en-US" dirty="0"/>
          </a:p>
          <a:p>
            <a:endParaRPr lang="en-US" dirty="0" smtClean="0"/>
          </a:p>
          <a:p>
            <a:r>
              <a:rPr lang="en-US" dirty="0" smtClean="0"/>
              <a:t>Definition</a:t>
            </a:r>
            <a:endParaRPr lang="en-US" dirty="0"/>
          </a:p>
          <a:p>
            <a:endParaRPr lang="en-US" dirty="0" smtClean="0"/>
          </a:p>
        </p:txBody>
      </p:sp>
      <p:sp>
        <p:nvSpPr>
          <p:cNvPr id="5" name="Slide Number Placeholder 4"/>
          <p:cNvSpPr>
            <a:spLocks noGrp="1"/>
          </p:cNvSpPr>
          <p:nvPr>
            <p:ph type="sldNum" sz="quarter" idx="12"/>
          </p:nvPr>
        </p:nvSpPr>
        <p:spPr/>
        <p:txBody>
          <a:bodyPr/>
          <a:lstStyle/>
          <a:p>
            <a:fld id="{5D73EB33-29DA-483B-93E0-CED121B0163C}" type="slidenum">
              <a:rPr lang="en-US" smtClean="0"/>
              <a:t>21</a:t>
            </a:fld>
            <a:endParaRPr lang="en-US"/>
          </a:p>
        </p:txBody>
      </p:sp>
      <p:pic>
        <p:nvPicPr>
          <p:cNvPr id="6" name="Picture 5"/>
          <p:cNvPicPr>
            <a:picLocks noChangeAspect="1"/>
          </p:cNvPicPr>
          <p:nvPr/>
        </p:nvPicPr>
        <p:blipFill>
          <a:blip r:embed="rId2"/>
          <a:stretch>
            <a:fillRect/>
          </a:stretch>
        </p:blipFill>
        <p:spPr>
          <a:xfrm>
            <a:off x="8804366" y="484687"/>
            <a:ext cx="2593910" cy="3061221"/>
          </a:xfrm>
          <a:prstGeom prst="rect">
            <a:avLst/>
          </a:prstGeom>
          <a:ln>
            <a:solidFill>
              <a:schemeClr val="accent1">
                <a:shade val="50000"/>
              </a:schemeClr>
            </a:solidFill>
          </a:ln>
        </p:spPr>
      </p:pic>
      <p:sp>
        <p:nvSpPr>
          <p:cNvPr id="7" name="Rectangle 6"/>
          <p:cNvSpPr/>
          <p:nvPr/>
        </p:nvSpPr>
        <p:spPr>
          <a:xfrm>
            <a:off x="774440" y="2346016"/>
            <a:ext cx="7660433" cy="1492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‘Predatory </a:t>
            </a:r>
            <a:r>
              <a:rPr lang="en-US" dirty="0"/>
              <a:t>journals are a global threat. They accept articles for publication — </a:t>
            </a:r>
            <a:r>
              <a:rPr lang="en-US" b="1" u="sng" dirty="0"/>
              <a:t>along with authors’ fees </a:t>
            </a:r>
            <a:r>
              <a:rPr lang="en-US" dirty="0"/>
              <a:t>— without performing promised quality checks for issues such as plagiarism or ethical approval. Naive readers are not the only victims. Many researchers have been duped into submitting to predatory journals, in which their work can be </a:t>
            </a:r>
            <a:r>
              <a:rPr lang="en-US" dirty="0" smtClean="0"/>
              <a:t>overlooked’.</a:t>
            </a:r>
            <a:endParaRPr lang="lt-LT" dirty="0"/>
          </a:p>
        </p:txBody>
      </p:sp>
      <p:sp>
        <p:nvSpPr>
          <p:cNvPr id="8" name="Rectangle 7"/>
          <p:cNvSpPr/>
          <p:nvPr/>
        </p:nvSpPr>
        <p:spPr>
          <a:xfrm>
            <a:off x="774441" y="4486396"/>
            <a:ext cx="7660432" cy="13156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“Predatory journals and publishers are entities that prioritize </a:t>
            </a:r>
            <a:r>
              <a:rPr lang="en-US" b="1" u="sng" dirty="0"/>
              <a:t>self-interest</a:t>
            </a:r>
            <a:r>
              <a:rPr lang="en-US" dirty="0"/>
              <a:t> at the expense of scholarship and are characterized by </a:t>
            </a:r>
            <a:r>
              <a:rPr lang="en-US" b="1" u="sng" dirty="0"/>
              <a:t>false or misleading information</a:t>
            </a:r>
            <a:r>
              <a:rPr lang="en-US" dirty="0"/>
              <a:t>, deviation from </a:t>
            </a:r>
            <a:r>
              <a:rPr lang="en-US" b="1" u="sng" dirty="0"/>
              <a:t>best editorial and publication practices</a:t>
            </a:r>
            <a:r>
              <a:rPr lang="en-US" dirty="0"/>
              <a:t>, a lack of transparency, and/or the use of aggressive and indiscriminate solicitation practices.”</a:t>
            </a:r>
            <a:endParaRPr lang="lt-LT" dirty="0"/>
          </a:p>
        </p:txBody>
      </p:sp>
      <p:sp>
        <p:nvSpPr>
          <p:cNvPr id="10" name="TextBox 9"/>
          <p:cNvSpPr txBox="1"/>
          <p:nvPr/>
        </p:nvSpPr>
        <p:spPr>
          <a:xfrm>
            <a:off x="3875953" y="5949372"/>
            <a:ext cx="5740482" cy="338554"/>
          </a:xfrm>
          <a:prstGeom prst="rect">
            <a:avLst/>
          </a:prstGeom>
          <a:noFill/>
        </p:spPr>
        <p:txBody>
          <a:bodyPr wrap="none" rtlCol="0">
            <a:spAutoFit/>
          </a:bodyPr>
          <a:lstStyle/>
          <a:p>
            <a:r>
              <a:rPr lang="en-US" sz="1600" dirty="0" smtClean="0"/>
              <a:t>List of </a:t>
            </a:r>
            <a:r>
              <a:rPr lang="en-US" sz="1600" dirty="0"/>
              <a:t>predatory journals: https://predatoryjournals.com/journals/</a:t>
            </a:r>
            <a:endParaRPr lang="lt-LT" sz="1600" dirty="0"/>
          </a:p>
        </p:txBody>
      </p:sp>
      <p:pic>
        <p:nvPicPr>
          <p:cNvPr id="11" name="Picture 10"/>
          <p:cNvPicPr>
            <a:picLocks noChangeAspect="1"/>
          </p:cNvPicPr>
          <p:nvPr/>
        </p:nvPicPr>
        <p:blipFill>
          <a:blip r:embed="rId3"/>
          <a:stretch>
            <a:fillRect/>
          </a:stretch>
        </p:blipFill>
        <p:spPr>
          <a:xfrm>
            <a:off x="9616435" y="3687913"/>
            <a:ext cx="2432809" cy="2592494"/>
          </a:xfrm>
          <a:prstGeom prst="rect">
            <a:avLst/>
          </a:prstGeom>
          <a:ln>
            <a:solidFill>
              <a:schemeClr val="accent1">
                <a:shade val="50000"/>
              </a:schemeClr>
            </a:solidFill>
          </a:ln>
        </p:spPr>
      </p:pic>
      <p:sp>
        <p:nvSpPr>
          <p:cNvPr id="4" name="TextBox 3"/>
          <p:cNvSpPr txBox="1"/>
          <p:nvPr/>
        </p:nvSpPr>
        <p:spPr>
          <a:xfrm>
            <a:off x="313121" y="6369376"/>
            <a:ext cx="11205039" cy="523220"/>
          </a:xfrm>
          <a:prstGeom prst="rect">
            <a:avLst/>
          </a:prstGeom>
          <a:noFill/>
        </p:spPr>
        <p:txBody>
          <a:bodyPr wrap="square" rtlCol="0">
            <a:spAutoFit/>
          </a:bodyPr>
          <a:lstStyle/>
          <a:p>
            <a:r>
              <a:rPr lang="lt-LT" sz="1400" dirty="0">
                <a:solidFill>
                  <a:schemeClr val="bg1"/>
                </a:solidFill>
              </a:rPr>
              <a:t>https://www.nature.com/articles/d41586-019-03759-y?utm_source=Nature+Briefing&amp;utm_campaign=058ce17b3a-briefing-dy-20191211&amp;utm_medium=email&amp;utm_term=0_c9dfd39373-058ce17b3a-44166757</a:t>
            </a:r>
          </a:p>
        </p:txBody>
      </p:sp>
    </p:spTree>
    <p:extLst>
      <p:ext uri="{BB962C8B-B14F-4D97-AF65-F5344CB8AC3E}">
        <p14:creationId xmlns:p14="http://schemas.microsoft.com/office/powerpoint/2010/main" val="2762511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err="1" smtClean="0">
                <a:solidFill>
                  <a:srgbClr val="003399"/>
                </a:solidFill>
              </a:rPr>
              <a:t>Faked</a:t>
            </a:r>
            <a:r>
              <a:rPr lang="lt-LT" sz="3600" b="1" dirty="0">
                <a:solidFill>
                  <a:srgbClr val="003399"/>
                </a:solidFill>
              </a:rPr>
              <a:t> </a:t>
            </a:r>
            <a:r>
              <a:rPr lang="lt-LT" sz="3600" b="1" dirty="0" err="1" smtClean="0">
                <a:solidFill>
                  <a:srgbClr val="003399"/>
                </a:solidFill>
              </a:rPr>
              <a:t>journals</a:t>
            </a:r>
            <a:endParaRPr lang="lt-LT" sz="3600" b="1" dirty="0"/>
          </a:p>
        </p:txBody>
      </p:sp>
      <p:sp>
        <p:nvSpPr>
          <p:cNvPr id="5" name="Slide Number Placeholder 4"/>
          <p:cNvSpPr>
            <a:spLocks noGrp="1"/>
          </p:cNvSpPr>
          <p:nvPr>
            <p:ph type="sldNum" sz="quarter" idx="12"/>
          </p:nvPr>
        </p:nvSpPr>
        <p:spPr/>
        <p:txBody>
          <a:bodyPr/>
          <a:lstStyle/>
          <a:p>
            <a:fld id="{5D73EB33-29DA-483B-93E0-CED121B0163C}" type="slidenum">
              <a:rPr lang="en-US" smtClean="0"/>
              <a:t>22</a:t>
            </a:fld>
            <a:endParaRPr lang="en-US"/>
          </a:p>
        </p:txBody>
      </p:sp>
      <p:pic>
        <p:nvPicPr>
          <p:cNvPr id="6" name="Content Placeholder 5"/>
          <p:cNvPicPr>
            <a:picLocks noGrp="1"/>
          </p:cNvPicPr>
          <p:nvPr>
            <p:ph idx="1"/>
          </p:nvPr>
        </p:nvPicPr>
        <p:blipFill rotWithShape="1">
          <a:blip r:embed="rId2"/>
          <a:srcRect l="14791" t="9159" r="43164" b="26433"/>
          <a:stretch/>
        </p:blipFill>
        <p:spPr bwMode="auto">
          <a:xfrm>
            <a:off x="85056" y="2123040"/>
            <a:ext cx="3539886" cy="3733460"/>
          </a:xfrm>
          <a:prstGeom prst="rect">
            <a:avLst/>
          </a:prstGeom>
          <a:ln>
            <a:solidFill>
              <a:schemeClr val="accent1">
                <a:shade val="50000"/>
              </a:schemeClr>
            </a:solidFill>
          </a:ln>
          <a:extLst>
            <a:ext uri="{53640926-AAD7-44D8-BBD7-CCE9431645EC}">
              <a14:shadowObscured xmlns:a14="http://schemas.microsoft.com/office/drawing/2010/main"/>
            </a:ext>
          </a:extLst>
        </p:spPr>
      </p:pic>
      <p:sp>
        <p:nvSpPr>
          <p:cNvPr id="7" name="TextBox 6"/>
          <p:cNvSpPr txBox="1"/>
          <p:nvPr/>
        </p:nvSpPr>
        <p:spPr>
          <a:xfrm>
            <a:off x="3698789" y="2863066"/>
            <a:ext cx="4919521" cy="2246769"/>
          </a:xfrm>
          <a:prstGeom prst="rect">
            <a:avLst/>
          </a:prstGeom>
          <a:noFill/>
        </p:spPr>
        <p:txBody>
          <a:bodyPr wrap="square" rtlCol="0">
            <a:spAutoFit/>
          </a:bodyPr>
          <a:lstStyle/>
          <a:p>
            <a:r>
              <a:rPr lang="en-US" sz="2000" dirty="0" smtClean="0">
                <a:solidFill>
                  <a:srgbClr val="CC0000"/>
                </a:solidFill>
              </a:rPr>
              <a:t>Fake/Hijacked journals:</a:t>
            </a:r>
          </a:p>
          <a:p>
            <a:pPr marL="800100" lvl="1" indent="-342900" algn="just">
              <a:buClr>
                <a:schemeClr val="accent1"/>
              </a:buClr>
              <a:buFont typeface="Courier New" panose="02070309020205020404" pitchFamily="49" charset="0"/>
              <a:buChar char="o"/>
            </a:pPr>
            <a:r>
              <a:rPr lang="en-US" sz="2000" dirty="0" smtClean="0"/>
              <a:t>Hijacked identity of scientific journal</a:t>
            </a:r>
          </a:p>
          <a:p>
            <a:pPr marL="800100" lvl="1" indent="-342900" algn="just">
              <a:buClr>
                <a:schemeClr val="accent1"/>
              </a:buClr>
              <a:buFont typeface="Courier New" panose="02070309020205020404" pitchFamily="49" charset="0"/>
              <a:buChar char="o"/>
            </a:pPr>
            <a:r>
              <a:rPr lang="lt-LT" sz="2000" dirty="0" err="1"/>
              <a:t>Fake</a:t>
            </a:r>
            <a:r>
              <a:rPr lang="lt-LT" sz="2000" dirty="0"/>
              <a:t>, </a:t>
            </a:r>
            <a:r>
              <a:rPr lang="lt-LT" sz="2000" dirty="0" err="1"/>
              <a:t>non-existent</a:t>
            </a:r>
            <a:r>
              <a:rPr lang="lt-LT" sz="2000" dirty="0"/>
              <a:t>, </a:t>
            </a:r>
            <a:r>
              <a:rPr lang="lt-LT" sz="2000" dirty="0" err="1"/>
              <a:t>or</a:t>
            </a:r>
            <a:r>
              <a:rPr lang="lt-LT" sz="2000" dirty="0"/>
              <a:t> mis-</a:t>
            </a:r>
            <a:r>
              <a:rPr lang="lt-LT" sz="2000" dirty="0" err="1"/>
              <a:t>represented</a:t>
            </a:r>
            <a:r>
              <a:rPr lang="lt-LT" sz="2000" dirty="0"/>
              <a:t> </a:t>
            </a:r>
            <a:r>
              <a:rPr lang="lt-LT" sz="2000" dirty="0" err="1"/>
              <a:t>impact</a:t>
            </a:r>
            <a:r>
              <a:rPr lang="lt-LT" sz="2000" dirty="0"/>
              <a:t> </a:t>
            </a:r>
            <a:r>
              <a:rPr lang="lt-LT" sz="2000" dirty="0" err="1" smtClean="0"/>
              <a:t>factors</a:t>
            </a:r>
            <a:endParaRPr lang="en-US" sz="2000" dirty="0"/>
          </a:p>
          <a:p>
            <a:pPr marL="800100" lvl="1" indent="-342900" algn="just">
              <a:buClr>
                <a:schemeClr val="accent1"/>
              </a:buClr>
              <a:buFont typeface="Courier New" panose="02070309020205020404" pitchFamily="49" charset="0"/>
              <a:buChar char="o"/>
            </a:pPr>
            <a:r>
              <a:rPr lang="en-US" sz="2000" dirty="0" smtClean="0"/>
              <a:t>Hijacked identity of editors and reviewers</a:t>
            </a:r>
          </a:p>
          <a:p>
            <a:pPr lvl="1" algn="just"/>
            <a:endParaRPr lang="en-US" sz="2000" dirty="0" smtClean="0"/>
          </a:p>
        </p:txBody>
      </p:sp>
      <p:pic>
        <p:nvPicPr>
          <p:cNvPr id="8" name="Picture 7"/>
          <p:cNvPicPr>
            <a:picLocks noChangeAspect="1"/>
          </p:cNvPicPr>
          <p:nvPr/>
        </p:nvPicPr>
        <p:blipFill rotWithShape="1">
          <a:blip r:embed="rId3"/>
          <a:srcRect b="24647"/>
          <a:stretch/>
        </p:blipFill>
        <p:spPr>
          <a:xfrm>
            <a:off x="8682292" y="206759"/>
            <a:ext cx="3390479" cy="2788587"/>
          </a:xfrm>
          <a:prstGeom prst="rect">
            <a:avLst/>
          </a:prstGeom>
          <a:ln>
            <a:solidFill>
              <a:schemeClr val="accent1">
                <a:shade val="50000"/>
              </a:schemeClr>
            </a:solidFill>
          </a:ln>
        </p:spPr>
      </p:pic>
      <p:pic>
        <p:nvPicPr>
          <p:cNvPr id="9" name="Picture 8"/>
          <p:cNvPicPr>
            <a:picLocks noChangeAspect="1"/>
          </p:cNvPicPr>
          <p:nvPr/>
        </p:nvPicPr>
        <p:blipFill>
          <a:blip r:embed="rId4"/>
          <a:stretch>
            <a:fillRect/>
          </a:stretch>
        </p:blipFill>
        <p:spPr>
          <a:xfrm>
            <a:off x="8682292" y="3338927"/>
            <a:ext cx="3386090" cy="3247436"/>
          </a:xfrm>
          <a:prstGeom prst="rect">
            <a:avLst/>
          </a:prstGeom>
          <a:ln>
            <a:solidFill>
              <a:schemeClr val="accent1">
                <a:shade val="50000"/>
              </a:schemeClr>
            </a:solidFill>
          </a:ln>
        </p:spPr>
      </p:pic>
      <p:pic>
        <p:nvPicPr>
          <p:cNvPr id="15" name="Picture 14"/>
          <p:cNvPicPr>
            <a:picLocks noChangeAspect="1"/>
          </p:cNvPicPr>
          <p:nvPr/>
        </p:nvPicPr>
        <p:blipFill>
          <a:blip r:embed="rId5"/>
          <a:stretch>
            <a:fillRect/>
          </a:stretch>
        </p:blipFill>
        <p:spPr>
          <a:xfrm>
            <a:off x="8687890" y="3775943"/>
            <a:ext cx="3316511" cy="2554445"/>
          </a:xfrm>
          <a:prstGeom prst="rect">
            <a:avLst/>
          </a:prstGeom>
        </p:spPr>
      </p:pic>
    </p:spTree>
    <p:extLst>
      <p:ext uri="{BB962C8B-B14F-4D97-AF65-F5344CB8AC3E}">
        <p14:creationId xmlns:p14="http://schemas.microsoft.com/office/powerpoint/2010/main" val="207603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D73EB33-29DA-483B-93E0-CED121B0163C}" type="slidenum">
              <a:rPr lang="en-US" smtClean="0"/>
              <a:t>23</a:t>
            </a:fld>
            <a:endParaRPr lang="en-US"/>
          </a:p>
        </p:txBody>
      </p:sp>
      <p:pic>
        <p:nvPicPr>
          <p:cNvPr id="6" name="Picture 5"/>
          <p:cNvPicPr>
            <a:picLocks noChangeAspect="1"/>
          </p:cNvPicPr>
          <p:nvPr/>
        </p:nvPicPr>
        <p:blipFill>
          <a:blip r:embed="rId2"/>
          <a:stretch>
            <a:fillRect/>
          </a:stretch>
        </p:blipFill>
        <p:spPr>
          <a:xfrm>
            <a:off x="6665974" y="3168367"/>
            <a:ext cx="4656173" cy="3166069"/>
          </a:xfrm>
          <a:prstGeom prst="rect">
            <a:avLst/>
          </a:prstGeom>
        </p:spPr>
      </p:pic>
      <p:sp>
        <p:nvSpPr>
          <p:cNvPr id="7" name="TextBox 6"/>
          <p:cNvSpPr txBox="1"/>
          <p:nvPr/>
        </p:nvSpPr>
        <p:spPr>
          <a:xfrm>
            <a:off x="346890" y="1249010"/>
            <a:ext cx="8580682" cy="2616101"/>
          </a:xfrm>
          <a:prstGeom prst="rect">
            <a:avLst/>
          </a:prstGeom>
          <a:noFill/>
        </p:spPr>
        <p:txBody>
          <a:bodyPr wrap="none" rtlCol="0">
            <a:spAutoFit/>
          </a:bodyPr>
          <a:lstStyle/>
          <a:p>
            <a:pPr algn="just"/>
            <a:r>
              <a:rPr lang="en-US" sz="2800" dirty="0">
                <a:solidFill>
                  <a:srgbClr val="CC0000"/>
                </a:solidFill>
              </a:rPr>
              <a:t>Strategy to avoid </a:t>
            </a:r>
            <a:r>
              <a:rPr lang="en-US" sz="2800" dirty="0" smtClean="0">
                <a:solidFill>
                  <a:srgbClr val="CC0000"/>
                </a:solidFill>
              </a:rPr>
              <a:t>fake publishing:</a:t>
            </a:r>
            <a:endParaRPr lang="lt-LT" sz="2800" dirty="0" smtClean="0">
              <a:solidFill>
                <a:srgbClr val="CC0000"/>
              </a:solidFill>
            </a:endParaRPr>
          </a:p>
          <a:p>
            <a:pPr algn="just"/>
            <a:endParaRPr lang="en-US" dirty="0">
              <a:solidFill>
                <a:srgbClr val="CC0000"/>
              </a:solidFill>
            </a:endParaRPr>
          </a:p>
          <a:p>
            <a:pPr marL="800100" lvl="1" indent="-342900" algn="just">
              <a:buClr>
                <a:schemeClr val="accent1"/>
              </a:buClr>
              <a:buFont typeface="Courier New" panose="02070309020205020404" pitchFamily="49" charset="0"/>
              <a:buChar char="o"/>
            </a:pPr>
            <a:r>
              <a:rPr lang="en-US" sz="2000" dirty="0"/>
              <a:t>Be familiar with the leading journals of your field</a:t>
            </a:r>
          </a:p>
          <a:p>
            <a:pPr marL="800100" lvl="1" indent="-342900" algn="just">
              <a:buClr>
                <a:schemeClr val="accent1"/>
              </a:buClr>
              <a:buFont typeface="Courier New" panose="02070309020205020404" pitchFamily="49" charset="0"/>
              <a:buChar char="o"/>
            </a:pPr>
            <a:r>
              <a:rPr lang="en-US" sz="2000" dirty="0"/>
              <a:t>Check where do your colleagues publish</a:t>
            </a:r>
          </a:p>
          <a:p>
            <a:pPr marL="800100" lvl="1" indent="-342900" algn="just">
              <a:buClr>
                <a:schemeClr val="accent1"/>
              </a:buClr>
              <a:buFont typeface="Courier New" panose="02070309020205020404" pitchFamily="49" charset="0"/>
              <a:buChar char="o"/>
            </a:pPr>
            <a:r>
              <a:rPr lang="en-US" sz="2000" dirty="0"/>
              <a:t>Carefully select and analyze the journal </a:t>
            </a:r>
            <a:r>
              <a:rPr lang="en-US" sz="2000" dirty="0" smtClean="0"/>
              <a:t>information, check the identity</a:t>
            </a:r>
            <a:endParaRPr lang="en-US" sz="2000" dirty="0"/>
          </a:p>
          <a:p>
            <a:pPr marL="800100" lvl="1" indent="-342900" algn="just">
              <a:buClr>
                <a:schemeClr val="accent1"/>
              </a:buClr>
              <a:buFont typeface="Courier New" panose="02070309020205020404" pitchFamily="49" charset="0"/>
              <a:buChar char="o"/>
            </a:pPr>
            <a:r>
              <a:rPr lang="en-US" sz="2000" dirty="0"/>
              <a:t>Always consult your research </a:t>
            </a:r>
            <a:r>
              <a:rPr lang="en-US" sz="2000" dirty="0" smtClean="0"/>
              <a:t>librarian about the credibility of the journal</a:t>
            </a:r>
          </a:p>
          <a:p>
            <a:pPr marL="800100" lvl="1" indent="-342900" algn="just">
              <a:buClr>
                <a:schemeClr val="accent1"/>
              </a:buClr>
              <a:buFont typeface="Courier New" panose="02070309020205020404" pitchFamily="49" charset="0"/>
              <a:buChar char="o"/>
            </a:pPr>
            <a:r>
              <a:rPr lang="en-GB" sz="2000" dirty="0"/>
              <a:t>Disclosure of the fact of “fake” publication</a:t>
            </a:r>
            <a:endParaRPr lang="en-US" sz="2000" dirty="0"/>
          </a:p>
          <a:p>
            <a:endParaRPr lang="lt-LT" dirty="0"/>
          </a:p>
        </p:txBody>
      </p:sp>
    </p:spTree>
    <p:extLst>
      <p:ext uri="{BB962C8B-B14F-4D97-AF65-F5344CB8AC3E}">
        <p14:creationId xmlns:p14="http://schemas.microsoft.com/office/powerpoint/2010/main" val="2989215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err="1" smtClean="0">
                <a:solidFill>
                  <a:srgbClr val="003399"/>
                </a:solidFill>
              </a:rPr>
              <a:t>References</a:t>
            </a:r>
            <a:r>
              <a:rPr lang="lt-LT" sz="3600" b="1" dirty="0" smtClean="0">
                <a:solidFill>
                  <a:srgbClr val="003399"/>
                </a:solidFill>
              </a:rPr>
              <a:t> </a:t>
            </a:r>
            <a:r>
              <a:rPr lang="lt-LT" sz="3600" b="1" dirty="0" err="1" smtClean="0">
                <a:solidFill>
                  <a:srgbClr val="003399"/>
                </a:solidFill>
              </a:rPr>
              <a:t>and</a:t>
            </a:r>
            <a:r>
              <a:rPr lang="lt-LT" sz="3600" b="1" dirty="0" smtClean="0">
                <a:solidFill>
                  <a:srgbClr val="003399"/>
                </a:solidFill>
              </a:rPr>
              <a:t> </a:t>
            </a:r>
            <a:r>
              <a:rPr lang="lt-LT" sz="3600" b="1" dirty="0" err="1" smtClean="0">
                <a:solidFill>
                  <a:srgbClr val="003399"/>
                </a:solidFill>
              </a:rPr>
              <a:t>recommended</a:t>
            </a:r>
            <a:r>
              <a:rPr lang="lt-LT" sz="3600" b="1" dirty="0" smtClean="0">
                <a:solidFill>
                  <a:srgbClr val="003399"/>
                </a:solidFill>
              </a:rPr>
              <a:t> </a:t>
            </a:r>
            <a:r>
              <a:rPr lang="lt-LT" sz="3600" b="1" dirty="0" err="1" smtClean="0">
                <a:solidFill>
                  <a:srgbClr val="003399"/>
                </a:solidFill>
              </a:rPr>
              <a:t>readings</a:t>
            </a:r>
            <a:endParaRPr lang="lt-LT" sz="3600" b="1" dirty="0">
              <a:solidFill>
                <a:srgbClr val="003399"/>
              </a:solidFill>
            </a:endParaRPr>
          </a:p>
        </p:txBody>
      </p:sp>
      <p:sp>
        <p:nvSpPr>
          <p:cNvPr id="3" name="Content Placeholder 2"/>
          <p:cNvSpPr>
            <a:spLocks noGrp="1"/>
          </p:cNvSpPr>
          <p:nvPr>
            <p:ph idx="1"/>
          </p:nvPr>
        </p:nvSpPr>
        <p:spPr/>
        <p:txBody>
          <a:bodyPr>
            <a:normAutofit fontScale="77500" lnSpcReduction="20000"/>
          </a:bodyPr>
          <a:lstStyle/>
          <a:p>
            <a:r>
              <a:rPr lang="lt-LT" dirty="0" err="1"/>
              <a:t>Baždarić</a:t>
            </a:r>
            <a:r>
              <a:rPr lang="lt-LT" dirty="0"/>
              <a:t>, K., </a:t>
            </a:r>
            <a:r>
              <a:rPr lang="lt-LT" dirty="0" err="1"/>
              <a:t>Bilić-Zulle</a:t>
            </a:r>
            <a:r>
              <a:rPr lang="lt-LT" dirty="0"/>
              <a:t>, L., </a:t>
            </a:r>
            <a:r>
              <a:rPr lang="lt-LT" dirty="0" err="1"/>
              <a:t>Brumini</a:t>
            </a:r>
            <a:r>
              <a:rPr lang="lt-LT" dirty="0"/>
              <a:t>, G., &amp; </a:t>
            </a:r>
            <a:r>
              <a:rPr lang="lt-LT" dirty="0" err="1"/>
              <a:t>Petrovečki</a:t>
            </a:r>
            <a:r>
              <a:rPr lang="lt-LT" dirty="0"/>
              <a:t>, M. (2012). </a:t>
            </a:r>
            <a:r>
              <a:rPr lang="lt-LT" dirty="0" err="1"/>
              <a:t>Prevalence</a:t>
            </a:r>
            <a:r>
              <a:rPr lang="lt-LT" dirty="0"/>
              <a:t> of </a:t>
            </a:r>
            <a:r>
              <a:rPr lang="lt-LT" dirty="0" err="1"/>
              <a:t>plagiarism</a:t>
            </a:r>
            <a:r>
              <a:rPr lang="lt-LT" dirty="0"/>
              <a:t> </a:t>
            </a:r>
            <a:r>
              <a:rPr lang="lt-LT" dirty="0" err="1"/>
              <a:t>in</a:t>
            </a:r>
            <a:r>
              <a:rPr lang="lt-LT" dirty="0"/>
              <a:t> </a:t>
            </a:r>
            <a:r>
              <a:rPr lang="lt-LT" dirty="0" err="1"/>
              <a:t>recent</a:t>
            </a:r>
            <a:r>
              <a:rPr lang="lt-LT" dirty="0"/>
              <a:t> </a:t>
            </a:r>
            <a:r>
              <a:rPr lang="lt-LT" dirty="0" err="1"/>
              <a:t>submissions</a:t>
            </a:r>
            <a:r>
              <a:rPr lang="lt-LT" dirty="0"/>
              <a:t> to </a:t>
            </a:r>
            <a:r>
              <a:rPr lang="lt-LT" dirty="0" err="1"/>
              <a:t>the</a:t>
            </a:r>
            <a:r>
              <a:rPr lang="lt-LT" dirty="0"/>
              <a:t> </a:t>
            </a:r>
            <a:r>
              <a:rPr lang="lt-LT" dirty="0" err="1"/>
              <a:t>Croatian</a:t>
            </a:r>
            <a:r>
              <a:rPr lang="lt-LT" dirty="0"/>
              <a:t> </a:t>
            </a:r>
            <a:r>
              <a:rPr lang="lt-LT" dirty="0" err="1"/>
              <a:t>Medical</a:t>
            </a:r>
            <a:r>
              <a:rPr lang="lt-LT" dirty="0"/>
              <a:t> </a:t>
            </a:r>
            <a:r>
              <a:rPr lang="lt-LT" dirty="0" err="1"/>
              <a:t>Journal</a:t>
            </a:r>
            <a:r>
              <a:rPr lang="lt-LT" dirty="0"/>
              <a:t>. </a:t>
            </a:r>
            <a:r>
              <a:rPr lang="lt-LT" i="1" dirty="0" err="1"/>
              <a:t>Science</a:t>
            </a:r>
            <a:r>
              <a:rPr lang="lt-LT" i="1" dirty="0"/>
              <a:t> </a:t>
            </a:r>
            <a:r>
              <a:rPr lang="lt-LT" i="1" dirty="0" err="1"/>
              <a:t>and</a:t>
            </a:r>
            <a:r>
              <a:rPr lang="lt-LT" i="1" dirty="0"/>
              <a:t> </a:t>
            </a:r>
            <a:r>
              <a:rPr lang="lt-LT" i="1" dirty="0" err="1"/>
              <a:t>engineering</a:t>
            </a:r>
            <a:r>
              <a:rPr lang="lt-LT" i="1" dirty="0"/>
              <a:t> </a:t>
            </a:r>
            <a:r>
              <a:rPr lang="lt-LT" i="1" dirty="0" err="1"/>
              <a:t>ethics</a:t>
            </a:r>
            <a:r>
              <a:rPr lang="lt-LT" dirty="0"/>
              <a:t>, </a:t>
            </a:r>
            <a:r>
              <a:rPr lang="lt-LT" i="1" dirty="0"/>
              <a:t>18</a:t>
            </a:r>
            <a:r>
              <a:rPr lang="lt-LT" dirty="0"/>
              <a:t>(2), 223–239. </a:t>
            </a:r>
            <a:r>
              <a:rPr lang="lt-LT" dirty="0">
                <a:hlinkClick r:id="rId2"/>
              </a:rPr>
              <a:t>https://doi.org/10.1007/s11948-011-9347-2</a:t>
            </a:r>
            <a:endParaRPr lang="lt-LT" dirty="0"/>
          </a:p>
          <a:p>
            <a:r>
              <a:rPr lang="en-US" dirty="0" err="1"/>
              <a:t>Moustafa</a:t>
            </a:r>
            <a:r>
              <a:rPr lang="en-US" dirty="0"/>
              <a:t> K. (2015). Blind manuscript submission to reduce rejection bias?. </a:t>
            </a:r>
            <a:r>
              <a:rPr lang="en-US" i="1" dirty="0"/>
              <a:t>Science and engineering ethics</a:t>
            </a:r>
            <a:r>
              <a:rPr lang="en-US" dirty="0"/>
              <a:t>, </a:t>
            </a:r>
            <a:r>
              <a:rPr lang="en-US" i="1" dirty="0"/>
              <a:t>21</a:t>
            </a:r>
            <a:r>
              <a:rPr lang="en-US" dirty="0"/>
              <a:t>(2), 535–539. </a:t>
            </a:r>
            <a:r>
              <a:rPr lang="en-US" dirty="0">
                <a:hlinkClick r:id="rId3"/>
              </a:rPr>
              <a:t>https://</a:t>
            </a:r>
            <a:r>
              <a:rPr lang="en-US" dirty="0" smtClean="0">
                <a:hlinkClick r:id="rId3"/>
              </a:rPr>
              <a:t>doi.org/10.1007/s11948-014-9547-7</a:t>
            </a:r>
            <a:endParaRPr lang="lt-LT" dirty="0" smtClean="0"/>
          </a:p>
          <a:p>
            <a:r>
              <a:rPr lang="en-US" dirty="0" err="1" smtClean="0"/>
              <a:t>Mahian</a:t>
            </a:r>
            <a:r>
              <a:rPr lang="en-US" dirty="0"/>
              <a:t>, O., &amp; </a:t>
            </a:r>
            <a:r>
              <a:rPr lang="en-US" dirty="0" err="1"/>
              <a:t>Wongwises</a:t>
            </a:r>
            <a:r>
              <a:rPr lang="en-US" dirty="0"/>
              <a:t>, S. (2015). Is it ethical for journals to request self-citation?. </a:t>
            </a:r>
            <a:r>
              <a:rPr lang="en-US" i="1" dirty="0"/>
              <a:t>Science and engineering ethics</a:t>
            </a:r>
            <a:r>
              <a:rPr lang="en-US" dirty="0"/>
              <a:t>, </a:t>
            </a:r>
            <a:r>
              <a:rPr lang="en-US" i="1" dirty="0"/>
              <a:t>21</a:t>
            </a:r>
            <a:r>
              <a:rPr lang="en-US" dirty="0"/>
              <a:t>(2), 531–533. </a:t>
            </a:r>
            <a:r>
              <a:rPr lang="en-US" dirty="0">
                <a:hlinkClick r:id="rId4"/>
              </a:rPr>
              <a:t>https://</a:t>
            </a:r>
            <a:r>
              <a:rPr lang="en-US" dirty="0" smtClean="0">
                <a:hlinkClick r:id="rId4"/>
              </a:rPr>
              <a:t>doi.org/10.1007/s11948-014-9540-1</a:t>
            </a:r>
            <a:endParaRPr lang="lt-LT" dirty="0" smtClean="0"/>
          </a:p>
          <a:p>
            <a:endParaRPr lang="lt-LT" b="1" dirty="0" smtClean="0">
              <a:solidFill>
                <a:srgbClr val="003399"/>
              </a:solidFill>
            </a:endParaRPr>
          </a:p>
          <a:p>
            <a:r>
              <a:rPr lang="en-US" b="1" dirty="0" smtClean="0">
                <a:solidFill>
                  <a:srgbClr val="003399"/>
                </a:solidFill>
              </a:rPr>
              <a:t>Recommended </a:t>
            </a:r>
            <a:r>
              <a:rPr lang="en-US" b="1" dirty="0">
                <a:solidFill>
                  <a:srgbClr val="003399"/>
                </a:solidFill>
              </a:rPr>
              <a:t>readings</a:t>
            </a:r>
            <a:endParaRPr lang="lt-LT" b="1" dirty="0">
              <a:solidFill>
                <a:srgbClr val="003399"/>
              </a:solidFill>
            </a:endParaRPr>
          </a:p>
          <a:p>
            <a:r>
              <a:rPr lang="en-US" dirty="0" smtClean="0"/>
              <a:t>Yi</a:t>
            </a:r>
            <a:r>
              <a:rPr lang="en-US" dirty="0"/>
              <a:t>, N., </a:t>
            </a:r>
            <a:r>
              <a:rPr lang="en-US" dirty="0" err="1"/>
              <a:t>Nemery</a:t>
            </a:r>
            <a:r>
              <a:rPr lang="en-US" dirty="0"/>
              <a:t>, B., &amp; </a:t>
            </a:r>
            <a:r>
              <a:rPr lang="en-US" dirty="0" err="1"/>
              <a:t>Dierickx</a:t>
            </a:r>
            <a:r>
              <a:rPr lang="en-US" dirty="0"/>
              <a:t>, K. (2020). Perceptions of plagiarism by biomedical researchers: an online survey in Europe and China. </a:t>
            </a:r>
            <a:r>
              <a:rPr lang="en-US" i="1" dirty="0"/>
              <a:t>BMC medical ethics</a:t>
            </a:r>
            <a:r>
              <a:rPr lang="en-US" dirty="0"/>
              <a:t>, </a:t>
            </a:r>
            <a:r>
              <a:rPr lang="en-US" i="1" dirty="0"/>
              <a:t>21</a:t>
            </a:r>
            <a:r>
              <a:rPr lang="en-US" dirty="0"/>
              <a:t>(1), 44. https://doi.org/10.1186/s12910-020-00473-7</a:t>
            </a:r>
          </a:p>
          <a:p>
            <a:r>
              <a:rPr lang="en-US" dirty="0" smtClean="0"/>
              <a:t>Li </a:t>
            </a:r>
            <a:r>
              <a:rPr lang="en-US" dirty="0"/>
              <a:t>Y. (2013). Text-based plagiarism in scientific publishing: issues, developments and education. </a:t>
            </a:r>
            <a:r>
              <a:rPr lang="en-US" i="1" dirty="0"/>
              <a:t>Science and engineering ethics</a:t>
            </a:r>
            <a:r>
              <a:rPr lang="en-US" dirty="0"/>
              <a:t>, </a:t>
            </a:r>
            <a:r>
              <a:rPr lang="en-US" i="1" dirty="0"/>
              <a:t>19</a:t>
            </a:r>
            <a:r>
              <a:rPr lang="en-US" dirty="0"/>
              <a:t>(3), 1241–1254. </a:t>
            </a:r>
            <a:r>
              <a:rPr lang="en-US" dirty="0">
                <a:hlinkClick r:id="rId5"/>
              </a:rPr>
              <a:t>https://</a:t>
            </a:r>
            <a:r>
              <a:rPr lang="en-US" dirty="0" smtClean="0">
                <a:hlinkClick r:id="rId5"/>
              </a:rPr>
              <a:t>doi.org/10.1007/s11948-012-9367-6</a:t>
            </a:r>
            <a:endParaRPr lang="en-US" dirty="0" smtClean="0"/>
          </a:p>
          <a:p>
            <a:r>
              <a:rPr lang="en-US" dirty="0"/>
              <a:t>Li Y. (2013). Text-based plagiarism in scientific writing: what Chinese supervisors think about copying and how to reduce it in students' writing. </a:t>
            </a:r>
            <a:r>
              <a:rPr lang="en-US" i="1" dirty="0"/>
              <a:t>Science and engineering ethics</a:t>
            </a:r>
            <a:r>
              <a:rPr lang="en-US" dirty="0"/>
              <a:t>, </a:t>
            </a:r>
            <a:r>
              <a:rPr lang="en-US" i="1" dirty="0"/>
              <a:t>19</a:t>
            </a:r>
            <a:r>
              <a:rPr lang="en-US" dirty="0"/>
              <a:t>(2), 569–583. </a:t>
            </a:r>
            <a:r>
              <a:rPr lang="en-US" dirty="0">
                <a:hlinkClick r:id="rId6"/>
              </a:rPr>
              <a:t>https://</a:t>
            </a:r>
            <a:r>
              <a:rPr lang="en-US" dirty="0" smtClean="0">
                <a:hlinkClick r:id="rId6"/>
              </a:rPr>
              <a:t>doi.org/10.1007/s11948-011-9342-7</a:t>
            </a:r>
            <a:endParaRPr lang="en-US" dirty="0" smtClean="0"/>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24</a:t>
            </a:fld>
            <a:endParaRPr lang="en-US"/>
          </a:p>
        </p:txBody>
      </p:sp>
    </p:spTree>
    <p:extLst>
      <p:ext uri="{BB962C8B-B14F-4D97-AF65-F5344CB8AC3E}">
        <p14:creationId xmlns:p14="http://schemas.microsoft.com/office/powerpoint/2010/main" val="420733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51722" y="2575248"/>
            <a:ext cx="5174758" cy="1716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p:txBody>
          <a:bodyPr>
            <a:normAutofit/>
          </a:bodyPr>
          <a:lstStyle/>
          <a:p>
            <a:r>
              <a:rPr lang="en-US" sz="4000" dirty="0" smtClean="0">
                <a:solidFill>
                  <a:srgbClr val="003399"/>
                </a:solidFill>
              </a:rPr>
              <a:t>Why it is important to write for scientific journal?</a:t>
            </a:r>
            <a:endParaRPr lang="lt-LT" sz="4000" dirty="0">
              <a:solidFill>
                <a:srgbClr val="003399"/>
              </a:solidFill>
            </a:endParaRPr>
          </a:p>
        </p:txBody>
      </p:sp>
      <p:sp>
        <p:nvSpPr>
          <p:cNvPr id="3" name="Content Placeholder 2"/>
          <p:cNvSpPr>
            <a:spLocks noGrp="1"/>
          </p:cNvSpPr>
          <p:nvPr>
            <p:ph idx="1"/>
          </p:nvPr>
        </p:nvSpPr>
        <p:spPr/>
        <p:txBody>
          <a:bodyPr/>
          <a:lstStyle/>
          <a:p>
            <a:r>
              <a:rPr lang="en-US" dirty="0"/>
              <a:t>From an academic and clinical point of view, the preparation of scientific publications is important</a:t>
            </a:r>
            <a:r>
              <a:rPr lang="lt-LT" dirty="0"/>
              <a:t> </a:t>
            </a:r>
            <a:r>
              <a:rPr lang="lt-LT" dirty="0" err="1"/>
              <a:t>for</a:t>
            </a:r>
            <a:r>
              <a:rPr lang="en-US" dirty="0"/>
              <a:t>:</a:t>
            </a:r>
          </a:p>
          <a:p>
            <a:r>
              <a:rPr lang="lt-LT" dirty="0">
                <a:solidFill>
                  <a:schemeClr val="bg1"/>
                </a:solidFill>
              </a:rPr>
              <a:t>A) </a:t>
            </a:r>
            <a:r>
              <a:rPr lang="en-US" dirty="0">
                <a:solidFill>
                  <a:schemeClr val="bg1"/>
                </a:solidFill>
              </a:rPr>
              <a:t>individual </a:t>
            </a:r>
            <a:r>
              <a:rPr lang="en-US" dirty="0" smtClean="0">
                <a:solidFill>
                  <a:schemeClr val="bg1"/>
                </a:solidFill>
              </a:rPr>
              <a:t>nurse/researcher </a:t>
            </a:r>
            <a:r>
              <a:rPr lang="en-US" dirty="0">
                <a:solidFill>
                  <a:schemeClr val="bg1"/>
                </a:solidFill>
              </a:rPr>
              <a:t>development</a:t>
            </a:r>
          </a:p>
          <a:p>
            <a:r>
              <a:rPr lang="lt-LT" dirty="0">
                <a:solidFill>
                  <a:schemeClr val="bg1"/>
                </a:solidFill>
              </a:rPr>
              <a:t>B) </a:t>
            </a:r>
            <a:r>
              <a:rPr lang="en-US" dirty="0">
                <a:solidFill>
                  <a:schemeClr val="bg1"/>
                </a:solidFill>
              </a:rPr>
              <a:t>the nursing community</a:t>
            </a:r>
          </a:p>
          <a:p>
            <a:r>
              <a:rPr lang="lt-LT" dirty="0">
                <a:solidFill>
                  <a:schemeClr val="bg1"/>
                </a:solidFill>
              </a:rPr>
              <a:t>C) </a:t>
            </a:r>
            <a:r>
              <a:rPr lang="en-US" dirty="0">
                <a:solidFill>
                  <a:schemeClr val="bg1"/>
                </a:solidFill>
              </a:rPr>
              <a:t>nursing </a:t>
            </a:r>
            <a:r>
              <a:rPr lang="en-US" dirty="0" smtClean="0">
                <a:solidFill>
                  <a:schemeClr val="bg1"/>
                </a:solidFill>
              </a:rPr>
              <a:t>profession</a:t>
            </a:r>
            <a:endParaRPr lang="lt-LT" dirty="0" smtClean="0">
              <a:solidFill>
                <a:schemeClr val="bg1"/>
              </a:solidFill>
            </a:endParaRPr>
          </a:p>
          <a:p>
            <a:r>
              <a:rPr lang="lt-LT" dirty="0" smtClean="0">
                <a:solidFill>
                  <a:schemeClr val="bg1"/>
                </a:solidFill>
              </a:rPr>
              <a:t>D) </a:t>
            </a:r>
            <a:r>
              <a:rPr lang="lt-LT" dirty="0" err="1" smtClean="0">
                <a:solidFill>
                  <a:schemeClr val="bg1"/>
                </a:solidFill>
              </a:rPr>
              <a:t>research</a:t>
            </a:r>
            <a:r>
              <a:rPr lang="lt-LT" dirty="0" smtClean="0">
                <a:solidFill>
                  <a:schemeClr val="bg1"/>
                </a:solidFill>
              </a:rPr>
              <a:t> </a:t>
            </a:r>
            <a:r>
              <a:rPr lang="lt-LT" dirty="0" err="1" smtClean="0">
                <a:solidFill>
                  <a:schemeClr val="bg1"/>
                </a:solidFill>
              </a:rPr>
              <a:t>insitution</a:t>
            </a:r>
            <a:endParaRPr lang="lt-LT" dirty="0" smtClean="0">
              <a:solidFill>
                <a:schemeClr val="bg1"/>
              </a:solidFill>
            </a:endParaRPr>
          </a:p>
          <a:p>
            <a:r>
              <a:rPr lang="lt-LT" dirty="0" err="1" smtClean="0"/>
              <a:t>How</a:t>
            </a:r>
            <a:r>
              <a:rPr lang="lt-LT" dirty="0" smtClean="0"/>
              <a:t> </a:t>
            </a:r>
            <a:r>
              <a:rPr lang="lt-LT" dirty="0" err="1"/>
              <a:t>could</a:t>
            </a:r>
            <a:r>
              <a:rPr lang="lt-LT" dirty="0"/>
              <a:t> </a:t>
            </a:r>
            <a:r>
              <a:rPr lang="lt-LT" dirty="0" err="1"/>
              <a:t>you</a:t>
            </a:r>
            <a:r>
              <a:rPr lang="lt-LT" dirty="0"/>
              <a:t> </a:t>
            </a:r>
            <a:r>
              <a:rPr lang="lt-LT" dirty="0" err="1"/>
              <a:t>justify</a:t>
            </a:r>
            <a:r>
              <a:rPr lang="lt-LT" dirty="0"/>
              <a:t> </a:t>
            </a:r>
            <a:r>
              <a:rPr lang="lt-LT" dirty="0" err="1"/>
              <a:t>this</a:t>
            </a:r>
            <a:r>
              <a:rPr lang="lt-LT" dirty="0"/>
              <a:t>?</a:t>
            </a:r>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3</a:t>
            </a:fld>
            <a:endParaRPr lang="en-US"/>
          </a:p>
        </p:txBody>
      </p:sp>
      <p:sp>
        <p:nvSpPr>
          <p:cNvPr id="8" name="Rounded Rectangular Callout 7"/>
          <p:cNvSpPr/>
          <p:nvPr/>
        </p:nvSpPr>
        <p:spPr>
          <a:xfrm>
            <a:off x="7850659" y="3058345"/>
            <a:ext cx="3080952" cy="1315948"/>
          </a:xfrm>
          <a:prstGeom prst="wedgeRoundRectCallout">
            <a:avLst>
              <a:gd name="adj1" fmla="val -19724"/>
              <a:gd name="adj2" fmla="val 730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factors motivate authors</a:t>
            </a:r>
            <a:r>
              <a:rPr lang="lt-LT" dirty="0"/>
              <a:t> – </a:t>
            </a:r>
            <a:r>
              <a:rPr lang="lt-LT" dirty="0" err="1"/>
              <a:t>the</a:t>
            </a:r>
            <a:r>
              <a:rPr lang="lt-LT" dirty="0"/>
              <a:t> </a:t>
            </a:r>
            <a:r>
              <a:rPr lang="lt-LT" dirty="0" err="1"/>
              <a:t>young</a:t>
            </a:r>
            <a:r>
              <a:rPr lang="lt-LT" dirty="0"/>
              <a:t> </a:t>
            </a:r>
            <a:r>
              <a:rPr lang="lt-LT" dirty="0" err="1"/>
              <a:t>researchers</a:t>
            </a:r>
            <a:r>
              <a:rPr lang="lt-LT" dirty="0"/>
              <a:t> – </a:t>
            </a:r>
            <a:r>
              <a:rPr lang="en-US" dirty="0"/>
              <a:t>to write and publish?</a:t>
            </a:r>
            <a:r>
              <a:rPr lang="lt-LT" dirty="0"/>
              <a:t> </a:t>
            </a:r>
          </a:p>
          <a:p>
            <a:pPr algn="ctr"/>
            <a:endParaRPr lang="lt-LT" dirty="0"/>
          </a:p>
        </p:txBody>
      </p:sp>
      <p:sp>
        <p:nvSpPr>
          <p:cNvPr id="9" name="TextBox 8"/>
          <p:cNvSpPr txBox="1"/>
          <p:nvPr/>
        </p:nvSpPr>
        <p:spPr>
          <a:xfrm>
            <a:off x="8460259" y="4779445"/>
            <a:ext cx="1047082" cy="1477328"/>
          </a:xfrm>
          <a:prstGeom prst="rect">
            <a:avLst/>
          </a:prstGeom>
          <a:noFill/>
        </p:spPr>
        <p:txBody>
          <a:bodyPr wrap="none" rtlCol="0">
            <a:spAutoFit/>
          </a:bodyPr>
          <a:lstStyle/>
          <a:p>
            <a:r>
              <a:rPr lang="lt-LT" dirty="0" smtClean="0"/>
              <a:t>1. ...........</a:t>
            </a:r>
          </a:p>
          <a:p>
            <a:r>
              <a:rPr lang="lt-LT" dirty="0" smtClean="0"/>
              <a:t>2. ...........</a:t>
            </a:r>
          </a:p>
          <a:p>
            <a:r>
              <a:rPr lang="lt-LT" dirty="0" smtClean="0"/>
              <a:t>3. ...........</a:t>
            </a:r>
          </a:p>
          <a:p>
            <a:r>
              <a:rPr lang="lt-LT" dirty="0" smtClean="0"/>
              <a:t>4. ...........</a:t>
            </a:r>
          </a:p>
          <a:p>
            <a:r>
              <a:rPr lang="lt-LT" dirty="0" smtClean="0"/>
              <a:t>5. ...........</a:t>
            </a:r>
            <a:endParaRPr lang="lt-LT" dirty="0"/>
          </a:p>
        </p:txBody>
      </p:sp>
    </p:spTree>
    <p:extLst>
      <p:ext uri="{BB962C8B-B14F-4D97-AF65-F5344CB8AC3E}">
        <p14:creationId xmlns:p14="http://schemas.microsoft.com/office/powerpoint/2010/main" val="200372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solidFill>
                  <a:srgbClr val="003399"/>
                </a:solidFill>
              </a:rPr>
              <a:t>Who is your best audience? </a:t>
            </a:r>
            <a:endParaRPr lang="lt-LT" sz="4000" dirty="0">
              <a:solidFill>
                <a:srgbClr val="003399"/>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To whom your paper will be addressed: practitioners, educators, managers, policy makers?</a:t>
            </a:r>
          </a:p>
          <a:p>
            <a:pPr>
              <a:buFont typeface="Arial" panose="020B0604020202020204" pitchFamily="34" charset="0"/>
              <a:buChar char="•"/>
            </a:pPr>
            <a:r>
              <a:rPr lang="lt-LT" dirty="0" err="1" smtClean="0"/>
              <a:t>What</a:t>
            </a:r>
            <a:r>
              <a:rPr lang="lt-LT" dirty="0" smtClean="0"/>
              <a:t> </a:t>
            </a:r>
            <a:r>
              <a:rPr lang="lt-LT" dirty="0" err="1" smtClean="0"/>
              <a:t>is</a:t>
            </a:r>
            <a:r>
              <a:rPr lang="lt-LT" dirty="0" smtClean="0"/>
              <a:t> </a:t>
            </a:r>
            <a:r>
              <a:rPr lang="lt-LT" dirty="0" err="1" smtClean="0"/>
              <a:t>the</a:t>
            </a:r>
            <a:r>
              <a:rPr lang="lt-LT" dirty="0" smtClean="0"/>
              <a:t> </a:t>
            </a:r>
            <a:r>
              <a:rPr lang="lt-LT" dirty="0" err="1" smtClean="0"/>
              <a:t>research</a:t>
            </a:r>
            <a:r>
              <a:rPr lang="lt-LT" dirty="0" smtClean="0"/>
              <a:t> </a:t>
            </a:r>
            <a:r>
              <a:rPr lang="lt-LT" dirty="0" err="1" smtClean="0"/>
              <a:t>competence</a:t>
            </a:r>
            <a:r>
              <a:rPr lang="lt-LT" dirty="0" smtClean="0"/>
              <a:t> of </a:t>
            </a:r>
            <a:r>
              <a:rPr lang="lt-LT" dirty="0" err="1" smtClean="0"/>
              <a:t>the</a:t>
            </a:r>
            <a:r>
              <a:rPr lang="lt-LT" dirty="0" smtClean="0"/>
              <a:t> </a:t>
            </a:r>
            <a:r>
              <a:rPr lang="lt-LT" dirty="0" err="1" smtClean="0"/>
              <a:t>audience</a:t>
            </a:r>
            <a:r>
              <a:rPr lang="lt-LT" dirty="0" smtClean="0"/>
              <a:t>?</a:t>
            </a:r>
          </a:p>
          <a:p>
            <a:pPr>
              <a:buFont typeface="Arial" panose="020B0604020202020204" pitchFamily="34" charset="0"/>
              <a:buChar char="•"/>
            </a:pPr>
            <a:endParaRPr lang="lt-LT" dirty="0" smtClean="0"/>
          </a:p>
          <a:p>
            <a:pPr marL="0" indent="0">
              <a:buNone/>
            </a:pPr>
            <a:r>
              <a:rPr lang="en-US" dirty="0" smtClean="0"/>
              <a:t>In selecting the journal:</a:t>
            </a:r>
          </a:p>
          <a:p>
            <a:pPr lvl="1">
              <a:buFont typeface="Courier New" panose="02070309020205020404" pitchFamily="49" charset="0"/>
              <a:buChar char="o"/>
            </a:pPr>
            <a:r>
              <a:rPr lang="en-AU" dirty="0" smtClean="0"/>
              <a:t>What </a:t>
            </a:r>
            <a:r>
              <a:rPr lang="en-AU" dirty="0"/>
              <a:t>are </a:t>
            </a:r>
            <a:r>
              <a:rPr lang="en-AU" dirty="0" smtClean="0"/>
              <a:t>favourite topics for particular journal?</a:t>
            </a:r>
          </a:p>
          <a:p>
            <a:pPr lvl="1">
              <a:buFont typeface="Courier New" panose="02070309020205020404" pitchFamily="49" charset="0"/>
              <a:buChar char="o"/>
            </a:pPr>
            <a:r>
              <a:rPr lang="en-AU" dirty="0" smtClean="0"/>
              <a:t>When similar topic to yours was published?</a:t>
            </a:r>
          </a:p>
          <a:p>
            <a:pPr lvl="1">
              <a:buFont typeface="Courier New" panose="02070309020205020404" pitchFamily="49" charset="0"/>
              <a:buChar char="o"/>
            </a:pPr>
            <a:r>
              <a:rPr lang="en-AU" dirty="0" smtClean="0"/>
              <a:t>Is the journal limited to any specific geographical location?</a:t>
            </a:r>
          </a:p>
          <a:p>
            <a:pPr lvl="1">
              <a:buFont typeface="Courier New" panose="02070309020205020404" pitchFamily="49" charset="0"/>
              <a:buChar char="o"/>
            </a:pPr>
            <a:r>
              <a:rPr lang="en-AU" dirty="0" smtClean="0"/>
              <a:t>Do you have previous experience with this journal and what it is?</a:t>
            </a:r>
          </a:p>
          <a:p>
            <a:pPr marL="0" indent="0">
              <a:buNone/>
            </a:pPr>
            <a:r>
              <a:rPr lang="lt-LT" dirty="0" err="1" smtClean="0"/>
              <a:t>Is</a:t>
            </a:r>
            <a:r>
              <a:rPr lang="lt-LT" dirty="0" smtClean="0"/>
              <a:t> it </a:t>
            </a:r>
            <a:r>
              <a:rPr lang="lt-LT" dirty="0" err="1" smtClean="0"/>
              <a:t>open</a:t>
            </a:r>
            <a:r>
              <a:rPr lang="lt-LT" dirty="0" smtClean="0"/>
              <a:t> </a:t>
            </a:r>
            <a:r>
              <a:rPr lang="lt-LT" dirty="0" err="1" smtClean="0"/>
              <a:t>access</a:t>
            </a:r>
            <a:r>
              <a:rPr lang="lt-LT" dirty="0" smtClean="0"/>
              <a:t> </a:t>
            </a:r>
            <a:r>
              <a:rPr lang="lt-LT" dirty="0" err="1" smtClean="0"/>
              <a:t>journal</a:t>
            </a:r>
            <a:r>
              <a:rPr lang="lt-LT" dirty="0" smtClean="0"/>
              <a:t> </a:t>
            </a:r>
            <a:r>
              <a:rPr lang="lt-LT" dirty="0" err="1" smtClean="0"/>
              <a:t>and</a:t>
            </a:r>
            <a:r>
              <a:rPr lang="lt-LT" dirty="0" smtClean="0"/>
              <a:t> </a:t>
            </a:r>
            <a:r>
              <a:rPr lang="lt-LT" dirty="0" err="1" smtClean="0"/>
              <a:t>is</a:t>
            </a:r>
            <a:r>
              <a:rPr lang="lt-LT" dirty="0" smtClean="0"/>
              <a:t> </a:t>
            </a:r>
            <a:r>
              <a:rPr lang="lt-LT" dirty="0" err="1" smtClean="0"/>
              <a:t>any</a:t>
            </a:r>
            <a:r>
              <a:rPr lang="lt-LT" dirty="0" smtClean="0"/>
              <a:t> </a:t>
            </a:r>
            <a:r>
              <a:rPr lang="lt-LT" dirty="0" err="1" smtClean="0"/>
              <a:t>publication</a:t>
            </a:r>
            <a:r>
              <a:rPr lang="lt-LT" dirty="0" smtClean="0"/>
              <a:t> </a:t>
            </a:r>
            <a:r>
              <a:rPr lang="lt-LT" dirty="0" err="1" smtClean="0"/>
              <a:t>fee</a:t>
            </a:r>
            <a:r>
              <a:rPr lang="lt-LT" dirty="0" smtClean="0"/>
              <a:t> </a:t>
            </a:r>
            <a:r>
              <a:rPr lang="lt-LT" dirty="0" err="1" smtClean="0"/>
              <a:t>applied</a:t>
            </a:r>
            <a:r>
              <a:rPr lang="lt-LT" dirty="0" smtClean="0"/>
              <a:t>?</a:t>
            </a:r>
          </a:p>
          <a:p>
            <a:pPr marL="0" indent="0">
              <a:buNone/>
            </a:pPr>
            <a:r>
              <a:rPr lang="en-US" dirty="0" smtClean="0"/>
              <a:t>Choose </a:t>
            </a:r>
            <a:r>
              <a:rPr lang="en-US" dirty="0"/>
              <a:t>the journal and use it style and guidelines for writing</a:t>
            </a:r>
          </a:p>
          <a:p>
            <a:pPr marL="292608" lvl="1" indent="0">
              <a:buNone/>
            </a:pPr>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4</a:t>
            </a:fld>
            <a:endParaRPr lang="en-US"/>
          </a:p>
        </p:txBody>
      </p:sp>
      <p:pic>
        <p:nvPicPr>
          <p:cNvPr id="7" name="Picture 6"/>
          <p:cNvPicPr>
            <a:picLocks noChangeAspect="1"/>
          </p:cNvPicPr>
          <p:nvPr/>
        </p:nvPicPr>
        <p:blipFill>
          <a:blip r:embed="rId2"/>
          <a:stretch>
            <a:fillRect/>
          </a:stretch>
        </p:blipFill>
        <p:spPr>
          <a:xfrm>
            <a:off x="419878" y="3242091"/>
            <a:ext cx="627942" cy="335309"/>
          </a:xfrm>
          <a:prstGeom prst="rect">
            <a:avLst/>
          </a:prstGeom>
        </p:spPr>
      </p:pic>
      <p:pic>
        <p:nvPicPr>
          <p:cNvPr id="8" name="Picture 7"/>
          <p:cNvPicPr>
            <a:picLocks noChangeAspect="1"/>
          </p:cNvPicPr>
          <p:nvPr/>
        </p:nvPicPr>
        <p:blipFill>
          <a:blip r:embed="rId2"/>
          <a:stretch>
            <a:fillRect/>
          </a:stretch>
        </p:blipFill>
        <p:spPr>
          <a:xfrm>
            <a:off x="419878" y="4986714"/>
            <a:ext cx="627942" cy="335309"/>
          </a:xfrm>
          <a:prstGeom prst="rect">
            <a:avLst/>
          </a:prstGeom>
        </p:spPr>
      </p:pic>
      <p:pic>
        <p:nvPicPr>
          <p:cNvPr id="10" name="Picture 9"/>
          <p:cNvPicPr>
            <a:picLocks noChangeAspect="1"/>
          </p:cNvPicPr>
          <p:nvPr/>
        </p:nvPicPr>
        <p:blipFill>
          <a:blip r:embed="rId3"/>
          <a:stretch>
            <a:fillRect/>
          </a:stretch>
        </p:blipFill>
        <p:spPr>
          <a:xfrm>
            <a:off x="10512300" y="1966912"/>
            <a:ext cx="1491413" cy="1991113"/>
          </a:xfrm>
          <a:prstGeom prst="rect">
            <a:avLst/>
          </a:prstGeom>
        </p:spPr>
      </p:pic>
      <p:pic>
        <p:nvPicPr>
          <p:cNvPr id="11" name="Picture 10"/>
          <p:cNvPicPr>
            <a:picLocks noChangeAspect="1"/>
          </p:cNvPicPr>
          <p:nvPr/>
        </p:nvPicPr>
        <p:blipFill>
          <a:blip r:embed="rId4"/>
          <a:stretch>
            <a:fillRect/>
          </a:stretch>
        </p:blipFill>
        <p:spPr>
          <a:xfrm>
            <a:off x="10608907" y="4113760"/>
            <a:ext cx="1523722" cy="2005167"/>
          </a:xfrm>
          <a:prstGeom prst="rect">
            <a:avLst/>
          </a:prstGeom>
        </p:spPr>
      </p:pic>
      <p:pic>
        <p:nvPicPr>
          <p:cNvPr id="12" name="Picture 11"/>
          <p:cNvPicPr>
            <a:picLocks noChangeAspect="1"/>
          </p:cNvPicPr>
          <p:nvPr/>
        </p:nvPicPr>
        <p:blipFill>
          <a:blip r:embed="rId5"/>
          <a:stretch>
            <a:fillRect/>
          </a:stretch>
        </p:blipFill>
        <p:spPr>
          <a:xfrm>
            <a:off x="10455199" y="139157"/>
            <a:ext cx="1745647" cy="1745647"/>
          </a:xfrm>
          <a:prstGeom prst="rect">
            <a:avLst/>
          </a:prstGeom>
        </p:spPr>
      </p:pic>
      <p:pic>
        <p:nvPicPr>
          <p:cNvPr id="13" name="Picture 12"/>
          <p:cNvPicPr>
            <a:picLocks noChangeAspect="1"/>
          </p:cNvPicPr>
          <p:nvPr/>
        </p:nvPicPr>
        <p:blipFill>
          <a:blip r:embed="rId6"/>
          <a:stretch>
            <a:fillRect/>
          </a:stretch>
        </p:blipFill>
        <p:spPr>
          <a:xfrm>
            <a:off x="9056903" y="4391661"/>
            <a:ext cx="1452048" cy="1911368"/>
          </a:xfrm>
          <a:prstGeom prst="rect">
            <a:avLst/>
          </a:prstGeom>
        </p:spPr>
      </p:pic>
      <p:pic>
        <p:nvPicPr>
          <p:cNvPr id="14" name="Picture 13"/>
          <p:cNvPicPr>
            <a:picLocks noChangeAspect="1"/>
          </p:cNvPicPr>
          <p:nvPr/>
        </p:nvPicPr>
        <p:blipFill>
          <a:blip r:embed="rId2"/>
          <a:stretch>
            <a:fillRect/>
          </a:stretch>
        </p:blipFill>
        <p:spPr>
          <a:xfrm>
            <a:off x="419878" y="5439083"/>
            <a:ext cx="627942" cy="335309"/>
          </a:xfrm>
          <a:prstGeom prst="rect">
            <a:avLst/>
          </a:prstGeom>
        </p:spPr>
      </p:pic>
      <p:pic>
        <p:nvPicPr>
          <p:cNvPr id="4" name="Picture 3"/>
          <p:cNvPicPr>
            <a:picLocks noChangeAspect="1"/>
          </p:cNvPicPr>
          <p:nvPr/>
        </p:nvPicPr>
        <p:blipFill>
          <a:blip r:embed="rId7"/>
          <a:stretch>
            <a:fillRect/>
          </a:stretch>
        </p:blipFill>
        <p:spPr>
          <a:xfrm>
            <a:off x="9138135" y="2332856"/>
            <a:ext cx="1328058" cy="1957138"/>
          </a:xfrm>
          <a:prstGeom prst="rect">
            <a:avLst/>
          </a:prstGeom>
        </p:spPr>
      </p:pic>
      <p:pic>
        <p:nvPicPr>
          <p:cNvPr id="9" name="Picture 8"/>
          <p:cNvPicPr>
            <a:picLocks noChangeAspect="1"/>
          </p:cNvPicPr>
          <p:nvPr/>
        </p:nvPicPr>
        <p:blipFill>
          <a:blip r:embed="rId8"/>
          <a:stretch>
            <a:fillRect/>
          </a:stretch>
        </p:blipFill>
        <p:spPr>
          <a:xfrm>
            <a:off x="7445829" y="2194668"/>
            <a:ext cx="1549592" cy="2223044"/>
          </a:xfrm>
          <a:prstGeom prst="rect">
            <a:avLst/>
          </a:prstGeom>
        </p:spPr>
      </p:pic>
      <p:pic>
        <p:nvPicPr>
          <p:cNvPr id="15" name="Picture 14"/>
          <p:cNvPicPr>
            <a:picLocks noChangeAspect="1"/>
          </p:cNvPicPr>
          <p:nvPr/>
        </p:nvPicPr>
        <p:blipFill>
          <a:blip r:embed="rId9"/>
          <a:stretch>
            <a:fillRect/>
          </a:stretch>
        </p:blipFill>
        <p:spPr>
          <a:xfrm>
            <a:off x="7512432" y="4460514"/>
            <a:ext cx="1495012" cy="1999272"/>
          </a:xfrm>
          <a:prstGeom prst="rect">
            <a:avLst/>
          </a:prstGeom>
        </p:spPr>
      </p:pic>
    </p:spTree>
    <p:extLst>
      <p:ext uri="{BB962C8B-B14F-4D97-AF65-F5344CB8AC3E}">
        <p14:creationId xmlns:p14="http://schemas.microsoft.com/office/powerpoint/2010/main" val="2229468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3399"/>
                </a:solidFill>
              </a:rPr>
              <a:t>Other leading nursing journals</a:t>
            </a:r>
            <a:endParaRPr lang="lt-LT" sz="3600" b="1" dirty="0">
              <a:solidFill>
                <a:srgbClr val="003399"/>
              </a:solidFill>
            </a:endParaRPr>
          </a:p>
        </p:txBody>
      </p:sp>
      <p:sp>
        <p:nvSpPr>
          <p:cNvPr id="5" name="Slide Number Placeholder 4"/>
          <p:cNvSpPr>
            <a:spLocks noGrp="1"/>
          </p:cNvSpPr>
          <p:nvPr>
            <p:ph type="sldNum" sz="quarter" idx="12"/>
          </p:nvPr>
        </p:nvSpPr>
        <p:spPr/>
        <p:txBody>
          <a:bodyPr/>
          <a:lstStyle/>
          <a:p>
            <a:fld id="{5D73EB33-29DA-483B-93E0-CED121B0163C}" type="slidenum">
              <a:rPr lang="en-US" smtClean="0"/>
              <a:t>5</a:t>
            </a:fld>
            <a:endParaRPr lang="en-US"/>
          </a:p>
        </p:txBody>
      </p:sp>
      <p:pic>
        <p:nvPicPr>
          <p:cNvPr id="6" name="Picture 5"/>
          <p:cNvPicPr>
            <a:picLocks noChangeAspect="1"/>
          </p:cNvPicPr>
          <p:nvPr/>
        </p:nvPicPr>
        <p:blipFill>
          <a:blip r:embed="rId2"/>
          <a:stretch>
            <a:fillRect/>
          </a:stretch>
        </p:blipFill>
        <p:spPr>
          <a:xfrm>
            <a:off x="2292899" y="1805119"/>
            <a:ext cx="1600699" cy="2117848"/>
          </a:xfrm>
          <a:prstGeom prst="rect">
            <a:avLst/>
          </a:prstGeom>
        </p:spPr>
      </p:pic>
      <p:pic>
        <p:nvPicPr>
          <p:cNvPr id="7" name="Picture 6"/>
          <p:cNvPicPr>
            <a:picLocks noChangeAspect="1"/>
          </p:cNvPicPr>
          <p:nvPr/>
        </p:nvPicPr>
        <p:blipFill>
          <a:blip r:embed="rId3"/>
          <a:stretch>
            <a:fillRect/>
          </a:stretch>
        </p:blipFill>
        <p:spPr>
          <a:xfrm>
            <a:off x="10234423" y="2540024"/>
            <a:ext cx="1525868" cy="1982854"/>
          </a:xfrm>
          <a:prstGeom prst="rect">
            <a:avLst/>
          </a:prstGeom>
        </p:spPr>
      </p:pic>
      <p:pic>
        <p:nvPicPr>
          <p:cNvPr id="8" name="Picture 7"/>
          <p:cNvPicPr>
            <a:picLocks noChangeAspect="1"/>
          </p:cNvPicPr>
          <p:nvPr/>
        </p:nvPicPr>
        <p:blipFill>
          <a:blip r:embed="rId4"/>
          <a:stretch>
            <a:fillRect/>
          </a:stretch>
        </p:blipFill>
        <p:spPr>
          <a:xfrm>
            <a:off x="5905188" y="1805119"/>
            <a:ext cx="1674818" cy="2209522"/>
          </a:xfrm>
          <a:prstGeom prst="rect">
            <a:avLst/>
          </a:prstGeom>
        </p:spPr>
      </p:pic>
      <p:pic>
        <p:nvPicPr>
          <p:cNvPr id="1026" name="Picture 2" descr="Nursing leadership and health policy: everybody&amp;#39;s business - Salvage - 2019  - International Nursing Review - Wiley Online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3573" y="707781"/>
            <a:ext cx="1738885" cy="228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4047165" y="1948970"/>
            <a:ext cx="1607945" cy="2146689"/>
          </a:xfrm>
          <a:prstGeom prst="rect">
            <a:avLst/>
          </a:prstGeom>
        </p:spPr>
      </p:pic>
      <p:pic>
        <p:nvPicPr>
          <p:cNvPr id="11" name="Picture 10"/>
          <p:cNvPicPr>
            <a:picLocks noChangeAspect="1"/>
          </p:cNvPicPr>
          <p:nvPr/>
        </p:nvPicPr>
        <p:blipFill>
          <a:blip r:embed="rId7"/>
          <a:stretch>
            <a:fillRect/>
          </a:stretch>
        </p:blipFill>
        <p:spPr>
          <a:xfrm>
            <a:off x="331627" y="1935653"/>
            <a:ext cx="1734894" cy="2274836"/>
          </a:xfrm>
          <a:prstGeom prst="rect">
            <a:avLst/>
          </a:prstGeom>
        </p:spPr>
      </p:pic>
      <p:pic>
        <p:nvPicPr>
          <p:cNvPr id="13" name="Picture 12"/>
          <p:cNvPicPr>
            <a:picLocks noChangeAspect="1"/>
          </p:cNvPicPr>
          <p:nvPr/>
        </p:nvPicPr>
        <p:blipFill>
          <a:blip r:embed="rId8"/>
          <a:stretch>
            <a:fillRect/>
          </a:stretch>
        </p:blipFill>
        <p:spPr>
          <a:xfrm>
            <a:off x="9576011" y="279655"/>
            <a:ext cx="1623089" cy="2175274"/>
          </a:xfrm>
          <a:prstGeom prst="rect">
            <a:avLst/>
          </a:prstGeom>
        </p:spPr>
      </p:pic>
      <p:pic>
        <p:nvPicPr>
          <p:cNvPr id="14" name="Picture 13"/>
          <p:cNvPicPr>
            <a:picLocks noChangeAspect="1"/>
          </p:cNvPicPr>
          <p:nvPr/>
        </p:nvPicPr>
        <p:blipFill>
          <a:blip r:embed="rId9"/>
          <a:stretch>
            <a:fillRect/>
          </a:stretch>
        </p:blipFill>
        <p:spPr>
          <a:xfrm>
            <a:off x="163830" y="4544501"/>
            <a:ext cx="1580965" cy="2110670"/>
          </a:xfrm>
          <a:prstGeom prst="rect">
            <a:avLst/>
          </a:prstGeom>
        </p:spPr>
      </p:pic>
      <p:pic>
        <p:nvPicPr>
          <p:cNvPr id="15" name="Picture 14"/>
          <p:cNvPicPr>
            <a:picLocks noChangeAspect="1"/>
          </p:cNvPicPr>
          <p:nvPr/>
        </p:nvPicPr>
        <p:blipFill>
          <a:blip r:embed="rId10"/>
          <a:stretch>
            <a:fillRect/>
          </a:stretch>
        </p:blipFill>
        <p:spPr>
          <a:xfrm>
            <a:off x="7585633" y="4360048"/>
            <a:ext cx="1777753" cy="2331033"/>
          </a:xfrm>
          <a:prstGeom prst="rect">
            <a:avLst/>
          </a:prstGeom>
        </p:spPr>
      </p:pic>
      <p:pic>
        <p:nvPicPr>
          <p:cNvPr id="16" name="Picture 15"/>
          <p:cNvPicPr>
            <a:picLocks noChangeAspect="1"/>
          </p:cNvPicPr>
          <p:nvPr/>
        </p:nvPicPr>
        <p:blipFill>
          <a:blip r:embed="rId11"/>
          <a:stretch>
            <a:fillRect/>
          </a:stretch>
        </p:blipFill>
        <p:spPr>
          <a:xfrm>
            <a:off x="7803551" y="3264069"/>
            <a:ext cx="2123738" cy="849495"/>
          </a:xfrm>
          <a:prstGeom prst="rect">
            <a:avLst/>
          </a:prstGeom>
        </p:spPr>
      </p:pic>
      <p:pic>
        <p:nvPicPr>
          <p:cNvPr id="17" name="Picture 16"/>
          <p:cNvPicPr>
            <a:picLocks noChangeAspect="1"/>
          </p:cNvPicPr>
          <p:nvPr/>
        </p:nvPicPr>
        <p:blipFill>
          <a:blip r:embed="rId12"/>
          <a:stretch>
            <a:fillRect/>
          </a:stretch>
        </p:blipFill>
        <p:spPr>
          <a:xfrm>
            <a:off x="1961135" y="4544501"/>
            <a:ext cx="1616946" cy="2110670"/>
          </a:xfrm>
          <a:prstGeom prst="rect">
            <a:avLst/>
          </a:prstGeom>
        </p:spPr>
      </p:pic>
      <p:pic>
        <p:nvPicPr>
          <p:cNvPr id="18" name="Picture 17"/>
          <p:cNvPicPr>
            <a:picLocks noChangeAspect="1"/>
          </p:cNvPicPr>
          <p:nvPr/>
        </p:nvPicPr>
        <p:blipFill>
          <a:blip r:embed="rId13"/>
          <a:stretch>
            <a:fillRect/>
          </a:stretch>
        </p:blipFill>
        <p:spPr>
          <a:xfrm>
            <a:off x="3805214" y="4408783"/>
            <a:ext cx="1574949" cy="2233564"/>
          </a:xfrm>
          <a:prstGeom prst="rect">
            <a:avLst/>
          </a:prstGeom>
        </p:spPr>
      </p:pic>
      <p:pic>
        <p:nvPicPr>
          <p:cNvPr id="19" name="Picture 18"/>
          <p:cNvPicPr>
            <a:picLocks noChangeAspect="1"/>
          </p:cNvPicPr>
          <p:nvPr/>
        </p:nvPicPr>
        <p:blipFill>
          <a:blip r:embed="rId14"/>
          <a:stretch>
            <a:fillRect/>
          </a:stretch>
        </p:blipFill>
        <p:spPr>
          <a:xfrm>
            <a:off x="5724268" y="4233362"/>
            <a:ext cx="1669816" cy="2316727"/>
          </a:xfrm>
          <a:prstGeom prst="rect">
            <a:avLst/>
          </a:prstGeom>
        </p:spPr>
      </p:pic>
      <p:pic>
        <p:nvPicPr>
          <p:cNvPr id="20" name="Picture 19"/>
          <p:cNvPicPr>
            <a:picLocks noChangeAspect="1"/>
          </p:cNvPicPr>
          <p:nvPr/>
        </p:nvPicPr>
        <p:blipFill>
          <a:blip r:embed="rId15"/>
          <a:stretch>
            <a:fillRect/>
          </a:stretch>
        </p:blipFill>
        <p:spPr>
          <a:xfrm>
            <a:off x="9576011" y="4553744"/>
            <a:ext cx="1651698" cy="2186071"/>
          </a:xfrm>
          <a:prstGeom prst="rect">
            <a:avLst/>
          </a:prstGeom>
        </p:spPr>
      </p:pic>
    </p:spTree>
    <p:extLst>
      <p:ext uri="{BB962C8B-B14F-4D97-AF65-F5344CB8AC3E}">
        <p14:creationId xmlns:p14="http://schemas.microsoft.com/office/powerpoint/2010/main" val="1128642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3399"/>
                </a:solidFill>
              </a:rPr>
              <a:t>Follow top 10 publishing ethics tips for authors </a:t>
            </a:r>
            <a:r>
              <a:rPr lang="en-US" sz="4000" b="1" dirty="0" smtClean="0">
                <a:solidFill>
                  <a:srgbClr val="003399"/>
                </a:solidFill>
              </a:rPr>
              <a:t>from</a:t>
            </a:r>
            <a:endParaRPr lang="lt-LT" sz="4000" dirty="0">
              <a:solidFill>
                <a:srgbClr val="003399"/>
              </a:solidFill>
            </a:endParaRPr>
          </a:p>
        </p:txBody>
      </p:sp>
      <p:sp>
        <p:nvSpPr>
          <p:cNvPr id="3" name="Content Placeholder 2"/>
          <p:cNvSpPr>
            <a:spLocks noGrp="1"/>
          </p:cNvSpPr>
          <p:nvPr>
            <p:ph idx="1"/>
          </p:nvPr>
        </p:nvSpPr>
        <p:spPr>
          <a:xfrm>
            <a:off x="1097280" y="1845733"/>
            <a:ext cx="10058400" cy="4408779"/>
          </a:xfrm>
        </p:spPr>
        <p:txBody>
          <a:bodyPr>
            <a:normAutofit fontScale="92500" lnSpcReduction="10000"/>
          </a:bodyPr>
          <a:lstStyle/>
          <a:p>
            <a:pPr marL="457200" indent="-457200">
              <a:buFont typeface="+mj-lt"/>
              <a:buAutoNum type="arabicPeriod"/>
            </a:pPr>
            <a:r>
              <a:rPr lang="en-US" sz="2200" dirty="0" smtClean="0"/>
              <a:t>Declare </a:t>
            </a:r>
            <a:r>
              <a:rPr lang="en-US" sz="2200" dirty="0"/>
              <a:t>to your chosen journal that your manuscript </a:t>
            </a:r>
            <a:r>
              <a:rPr lang="en-US" sz="2200" u="sng" dirty="0"/>
              <a:t>is not published elsewhere</a:t>
            </a:r>
          </a:p>
          <a:p>
            <a:pPr marL="457200" indent="-457200">
              <a:buFont typeface="+mj-lt"/>
              <a:buAutoNum type="arabicPeriod"/>
            </a:pPr>
            <a:r>
              <a:rPr lang="en-US" sz="2200" dirty="0"/>
              <a:t>Declare any </a:t>
            </a:r>
            <a:r>
              <a:rPr lang="en-US" sz="2200" u="sng" dirty="0"/>
              <a:t>conflicts of interest</a:t>
            </a:r>
          </a:p>
          <a:p>
            <a:pPr marL="457200" indent="-457200">
              <a:buFont typeface="+mj-lt"/>
              <a:buAutoNum type="arabicPeriod"/>
            </a:pPr>
            <a:r>
              <a:rPr lang="en-US" sz="2200" dirty="0"/>
              <a:t>Check all co-authors meet </a:t>
            </a:r>
            <a:r>
              <a:rPr lang="en-US" sz="2200" u="sng" dirty="0"/>
              <a:t>criteria for authorship</a:t>
            </a:r>
            <a:r>
              <a:rPr lang="en-US" sz="2200" dirty="0"/>
              <a:t> and ensure appropriate </a:t>
            </a:r>
            <a:r>
              <a:rPr lang="en-US" sz="2200" u="sng" dirty="0"/>
              <a:t>acknowledgements</a:t>
            </a:r>
            <a:r>
              <a:rPr lang="en-US" sz="2200" dirty="0"/>
              <a:t> made in the manuscript</a:t>
            </a:r>
          </a:p>
          <a:p>
            <a:pPr marL="457200" indent="-457200">
              <a:buFont typeface="+mj-lt"/>
              <a:buAutoNum type="arabicPeriod"/>
            </a:pPr>
            <a:r>
              <a:rPr lang="en-US" sz="2200" dirty="0"/>
              <a:t>Include appropriate </a:t>
            </a:r>
            <a:r>
              <a:rPr lang="en-US" sz="2200" u="sng" dirty="0"/>
              <a:t>funding statements </a:t>
            </a:r>
            <a:r>
              <a:rPr lang="en-US" sz="2200" dirty="0"/>
              <a:t>in the manuscript</a:t>
            </a:r>
          </a:p>
          <a:p>
            <a:pPr marL="457200" indent="-457200">
              <a:buFont typeface="+mj-lt"/>
              <a:buAutoNum type="arabicPeriod"/>
            </a:pPr>
            <a:r>
              <a:rPr lang="en-US" sz="2200" dirty="0"/>
              <a:t>Show </a:t>
            </a:r>
            <a:r>
              <a:rPr lang="en-US" sz="2200" u="sng" dirty="0"/>
              <a:t>informed consent</a:t>
            </a:r>
            <a:r>
              <a:rPr lang="en-US" sz="2200" dirty="0"/>
              <a:t> and provide assurances that </a:t>
            </a:r>
            <a:r>
              <a:rPr lang="en-US" sz="2200" u="sng" dirty="0"/>
              <a:t>participants’ rights </a:t>
            </a:r>
            <a:r>
              <a:rPr lang="en-US" sz="2200" dirty="0"/>
              <a:t>are </a:t>
            </a:r>
            <a:r>
              <a:rPr lang="en-US" sz="2200" dirty="0" smtClean="0"/>
              <a:t>protected</a:t>
            </a:r>
          </a:p>
          <a:p>
            <a:pPr marL="457200" indent="-457200">
              <a:buFont typeface="+mj-lt"/>
              <a:buAutoNum type="arabicPeriod"/>
            </a:pPr>
            <a:r>
              <a:rPr lang="en-US" sz="2200" i="1" dirty="0" smtClean="0">
                <a:solidFill>
                  <a:schemeClr val="bg1">
                    <a:lumMod val="75000"/>
                  </a:schemeClr>
                </a:solidFill>
              </a:rPr>
              <a:t>Register </a:t>
            </a:r>
            <a:r>
              <a:rPr lang="en-US" sz="2200" i="1" dirty="0">
                <a:solidFill>
                  <a:schemeClr val="bg1">
                    <a:lumMod val="75000"/>
                  </a:schemeClr>
                </a:solidFill>
              </a:rPr>
              <a:t>clinical </a:t>
            </a:r>
            <a:r>
              <a:rPr lang="en-US" sz="2200" i="1" dirty="0" smtClean="0">
                <a:solidFill>
                  <a:schemeClr val="bg1">
                    <a:lumMod val="75000"/>
                  </a:schemeClr>
                </a:solidFill>
              </a:rPr>
              <a:t>trials</a:t>
            </a:r>
          </a:p>
          <a:p>
            <a:pPr marL="457200" indent="-457200">
              <a:buFont typeface="+mj-lt"/>
              <a:buAutoNum type="arabicPeriod"/>
            </a:pPr>
            <a:r>
              <a:rPr lang="en-US" sz="2200" i="1" dirty="0" smtClean="0">
                <a:solidFill>
                  <a:schemeClr val="bg1">
                    <a:lumMod val="75000"/>
                  </a:schemeClr>
                </a:solidFill>
              </a:rPr>
              <a:t>Explain </a:t>
            </a:r>
            <a:r>
              <a:rPr lang="en-US" sz="2200" i="1" dirty="0">
                <a:solidFill>
                  <a:schemeClr val="bg1">
                    <a:lumMod val="75000"/>
                  </a:schemeClr>
                </a:solidFill>
              </a:rPr>
              <a:t>how research using animals is conducted </a:t>
            </a:r>
            <a:r>
              <a:rPr lang="en-US" sz="2200" i="1" dirty="0" smtClean="0">
                <a:solidFill>
                  <a:schemeClr val="bg1">
                    <a:lumMod val="75000"/>
                  </a:schemeClr>
                </a:solidFill>
              </a:rPr>
              <a:t>responsibly</a:t>
            </a:r>
          </a:p>
          <a:p>
            <a:pPr marL="457200" indent="-457200">
              <a:buFont typeface="+mj-lt"/>
              <a:buAutoNum type="arabicPeriod"/>
            </a:pPr>
            <a:r>
              <a:rPr lang="en-US" sz="2200" dirty="0" smtClean="0"/>
              <a:t>Be </a:t>
            </a:r>
            <a:r>
              <a:rPr lang="en-US" sz="2200" dirty="0"/>
              <a:t>alert to bias and follow guidelines for </a:t>
            </a:r>
            <a:r>
              <a:rPr lang="en-US" sz="2200" u="sng" dirty="0"/>
              <a:t>accurate and complete </a:t>
            </a:r>
            <a:r>
              <a:rPr lang="en-US" sz="2200" dirty="0"/>
              <a:t>reporting of research</a:t>
            </a:r>
          </a:p>
          <a:p>
            <a:pPr marL="457200" indent="-457200">
              <a:buFont typeface="+mj-lt"/>
              <a:buAutoNum type="arabicPeriod"/>
            </a:pPr>
            <a:r>
              <a:rPr lang="en-US" sz="2200" dirty="0"/>
              <a:t>Inform the journal if you subsequently find </a:t>
            </a:r>
            <a:r>
              <a:rPr lang="en-US" sz="2200" u="sng" dirty="0"/>
              <a:t>errors</a:t>
            </a:r>
            <a:r>
              <a:rPr lang="en-US" sz="2200" dirty="0"/>
              <a:t> in your research</a:t>
            </a:r>
          </a:p>
          <a:p>
            <a:pPr marL="457200" indent="-457200">
              <a:buFont typeface="+mj-lt"/>
              <a:buAutoNum type="arabicPeriod"/>
            </a:pPr>
            <a:r>
              <a:rPr lang="en-US" sz="2200" dirty="0"/>
              <a:t>Sign a copyright agreement</a:t>
            </a:r>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6</a:t>
            </a:fld>
            <a:endParaRPr lang="en-US"/>
          </a:p>
        </p:txBody>
      </p:sp>
      <p:pic>
        <p:nvPicPr>
          <p:cNvPr id="6" name="Picture 5"/>
          <p:cNvPicPr>
            <a:picLocks noChangeAspect="1"/>
          </p:cNvPicPr>
          <p:nvPr/>
        </p:nvPicPr>
        <p:blipFill>
          <a:blip r:embed="rId2"/>
          <a:stretch>
            <a:fillRect/>
          </a:stretch>
        </p:blipFill>
        <p:spPr>
          <a:xfrm>
            <a:off x="8899386" y="5387805"/>
            <a:ext cx="2903838" cy="866707"/>
          </a:xfrm>
          <a:prstGeom prst="rect">
            <a:avLst/>
          </a:prstGeom>
        </p:spPr>
      </p:pic>
      <p:pic>
        <p:nvPicPr>
          <p:cNvPr id="7" name="Picture 6"/>
          <p:cNvPicPr>
            <a:picLocks noChangeAspect="1"/>
          </p:cNvPicPr>
          <p:nvPr/>
        </p:nvPicPr>
        <p:blipFill>
          <a:blip r:embed="rId3"/>
          <a:stretch>
            <a:fillRect/>
          </a:stretch>
        </p:blipFill>
        <p:spPr>
          <a:xfrm>
            <a:off x="2242573" y="1073462"/>
            <a:ext cx="1592150" cy="590691"/>
          </a:xfrm>
          <a:prstGeom prst="rect">
            <a:avLst/>
          </a:prstGeom>
        </p:spPr>
      </p:pic>
      <p:sp>
        <p:nvSpPr>
          <p:cNvPr id="8" name="TextBox 7"/>
          <p:cNvSpPr txBox="1"/>
          <p:nvPr/>
        </p:nvSpPr>
        <p:spPr>
          <a:xfrm>
            <a:off x="261257" y="6449249"/>
            <a:ext cx="11541967" cy="369332"/>
          </a:xfrm>
          <a:prstGeom prst="rect">
            <a:avLst/>
          </a:prstGeom>
          <a:noFill/>
        </p:spPr>
        <p:txBody>
          <a:bodyPr wrap="square" rtlCol="0">
            <a:spAutoFit/>
          </a:bodyPr>
          <a:lstStyle/>
          <a:p>
            <a:r>
              <a:rPr lang="lt-LT" dirty="0">
                <a:solidFill>
                  <a:schemeClr val="bg1"/>
                </a:solidFill>
              </a:rPr>
              <a:t>https://authorservices.wiley.com/author-resources/Journal-Authors/Prepare/publishing-ethics.html</a:t>
            </a:r>
          </a:p>
        </p:txBody>
      </p:sp>
    </p:spTree>
    <p:extLst>
      <p:ext uri="{BB962C8B-B14F-4D97-AF65-F5344CB8AC3E}">
        <p14:creationId xmlns:p14="http://schemas.microsoft.com/office/powerpoint/2010/main" val="693692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err="1" smtClean="0">
                <a:solidFill>
                  <a:srgbClr val="003399"/>
                </a:solidFill>
              </a:rPr>
              <a:t>When</a:t>
            </a:r>
            <a:r>
              <a:rPr lang="lt-LT" sz="3600" b="1" dirty="0" smtClean="0">
                <a:solidFill>
                  <a:srgbClr val="003399"/>
                </a:solidFill>
              </a:rPr>
              <a:t> </a:t>
            </a:r>
            <a:r>
              <a:rPr lang="lt-LT" sz="3600" b="1" dirty="0" err="1" smtClean="0">
                <a:solidFill>
                  <a:srgbClr val="003399"/>
                </a:solidFill>
              </a:rPr>
              <a:t>the</a:t>
            </a:r>
            <a:r>
              <a:rPr lang="lt-LT" sz="3600" b="1" dirty="0" smtClean="0">
                <a:solidFill>
                  <a:srgbClr val="003399"/>
                </a:solidFill>
              </a:rPr>
              <a:t> </a:t>
            </a:r>
            <a:r>
              <a:rPr lang="lt-LT" sz="3600" b="1" dirty="0" err="1" smtClean="0">
                <a:solidFill>
                  <a:srgbClr val="003399"/>
                </a:solidFill>
              </a:rPr>
              <a:t>maniscript</a:t>
            </a:r>
            <a:r>
              <a:rPr lang="lt-LT" sz="3600" b="1" dirty="0" smtClean="0">
                <a:solidFill>
                  <a:srgbClr val="003399"/>
                </a:solidFill>
              </a:rPr>
              <a:t> </a:t>
            </a:r>
            <a:r>
              <a:rPr lang="lt-LT" sz="3600" b="1" dirty="0" err="1" smtClean="0">
                <a:solidFill>
                  <a:srgbClr val="003399"/>
                </a:solidFill>
              </a:rPr>
              <a:t>is</a:t>
            </a:r>
            <a:r>
              <a:rPr lang="lt-LT" sz="3600" b="1" dirty="0" smtClean="0">
                <a:solidFill>
                  <a:srgbClr val="003399"/>
                </a:solidFill>
              </a:rPr>
              <a:t> </a:t>
            </a:r>
            <a:r>
              <a:rPr lang="lt-LT" sz="3600" b="1" dirty="0" err="1" smtClean="0">
                <a:solidFill>
                  <a:srgbClr val="003399"/>
                </a:solidFill>
              </a:rPr>
              <a:t>ready</a:t>
            </a:r>
            <a:r>
              <a:rPr lang="lt-LT" sz="3600" b="1" dirty="0" smtClean="0">
                <a:solidFill>
                  <a:srgbClr val="003399"/>
                </a:solidFill>
              </a:rPr>
              <a:t> to </a:t>
            </a:r>
            <a:r>
              <a:rPr lang="lt-LT" sz="3600" b="1" dirty="0" err="1" smtClean="0">
                <a:solidFill>
                  <a:srgbClr val="003399"/>
                </a:solidFill>
              </a:rPr>
              <a:t>submit</a:t>
            </a:r>
            <a:r>
              <a:rPr lang="lt-LT" sz="3600" b="1" dirty="0" smtClean="0">
                <a:solidFill>
                  <a:srgbClr val="003399"/>
                </a:solidFill>
              </a:rPr>
              <a:t>?</a:t>
            </a:r>
            <a:endParaRPr lang="lt-LT" sz="3600" b="1" dirty="0">
              <a:solidFill>
                <a:srgbClr val="003399"/>
              </a:solidFill>
            </a:endParaRPr>
          </a:p>
        </p:txBody>
      </p:sp>
      <p:sp>
        <p:nvSpPr>
          <p:cNvPr id="3" name="Content Placeholder 2"/>
          <p:cNvSpPr>
            <a:spLocks noGrp="1"/>
          </p:cNvSpPr>
          <p:nvPr>
            <p:ph idx="1"/>
          </p:nvPr>
        </p:nvSpPr>
        <p:spPr/>
        <p:txBody>
          <a:bodyPr/>
          <a:lstStyle/>
          <a:p>
            <a:pPr>
              <a:buFont typeface="Courier New" panose="02070309020205020404" pitchFamily="49" charset="0"/>
              <a:buChar char="o"/>
            </a:pPr>
            <a:r>
              <a:rPr lang="lt-LT" dirty="0" err="1" smtClean="0"/>
              <a:t>Read</a:t>
            </a:r>
            <a:r>
              <a:rPr lang="lt-LT" dirty="0" smtClean="0"/>
              <a:t> </a:t>
            </a:r>
            <a:r>
              <a:rPr lang="lt-LT" dirty="0" err="1" smtClean="0"/>
              <a:t>your</a:t>
            </a:r>
            <a:r>
              <a:rPr lang="lt-LT" dirty="0" smtClean="0"/>
              <a:t> </a:t>
            </a:r>
            <a:r>
              <a:rPr lang="lt-LT" dirty="0" err="1" smtClean="0"/>
              <a:t>article</a:t>
            </a:r>
            <a:r>
              <a:rPr lang="lt-LT" dirty="0" smtClean="0"/>
              <a:t> </a:t>
            </a:r>
            <a:r>
              <a:rPr lang="lt-LT" dirty="0" err="1" smtClean="0"/>
              <a:t>with</a:t>
            </a:r>
            <a:r>
              <a:rPr lang="lt-LT" dirty="0" smtClean="0"/>
              <a:t> ‚</a:t>
            </a:r>
            <a:r>
              <a:rPr lang="lt-LT" dirty="0" err="1" smtClean="0"/>
              <a:t>fresh</a:t>
            </a:r>
            <a:r>
              <a:rPr lang="lt-LT" dirty="0" smtClean="0"/>
              <a:t> </a:t>
            </a:r>
            <a:r>
              <a:rPr lang="lt-LT" dirty="0" err="1" smtClean="0"/>
              <a:t>eyes</a:t>
            </a:r>
            <a:r>
              <a:rPr lang="lt-LT" dirty="0" smtClean="0"/>
              <a:t>‘</a:t>
            </a:r>
          </a:p>
          <a:p>
            <a:pPr>
              <a:buFont typeface="Courier New" panose="02070309020205020404" pitchFamily="49" charset="0"/>
              <a:buChar char="o"/>
            </a:pPr>
            <a:r>
              <a:rPr lang="lt-LT" dirty="0" err="1" smtClean="0"/>
              <a:t>Read</a:t>
            </a:r>
            <a:r>
              <a:rPr lang="lt-LT" dirty="0" smtClean="0"/>
              <a:t> it </a:t>
            </a:r>
            <a:r>
              <a:rPr lang="lt-LT" dirty="0" err="1" smtClean="0"/>
              <a:t>out</a:t>
            </a:r>
            <a:r>
              <a:rPr lang="lt-LT" dirty="0" smtClean="0"/>
              <a:t> </a:t>
            </a:r>
            <a:r>
              <a:rPr lang="lt-LT" dirty="0" err="1" smtClean="0"/>
              <a:t>laud</a:t>
            </a:r>
            <a:endParaRPr lang="lt-LT" dirty="0" smtClean="0"/>
          </a:p>
          <a:p>
            <a:pPr>
              <a:buFont typeface="Courier New" panose="02070309020205020404" pitchFamily="49" charset="0"/>
              <a:buChar char="o"/>
            </a:pPr>
            <a:r>
              <a:rPr lang="lt-LT" dirty="0" err="1" smtClean="0"/>
              <a:t>Check</a:t>
            </a:r>
            <a:r>
              <a:rPr lang="lt-LT" dirty="0" smtClean="0"/>
              <a:t> </a:t>
            </a:r>
            <a:r>
              <a:rPr lang="lt-LT" dirty="0" err="1" smtClean="0"/>
              <a:t>the</a:t>
            </a:r>
            <a:r>
              <a:rPr lang="lt-LT" dirty="0" smtClean="0"/>
              <a:t> </a:t>
            </a:r>
            <a:r>
              <a:rPr lang="lt-LT" dirty="0" err="1" smtClean="0"/>
              <a:t>article</a:t>
            </a:r>
            <a:r>
              <a:rPr lang="lt-LT" dirty="0" smtClean="0"/>
              <a:t> </a:t>
            </a:r>
            <a:r>
              <a:rPr lang="lt-LT" dirty="0" err="1" smtClean="0"/>
              <a:t>for</a:t>
            </a:r>
            <a:r>
              <a:rPr lang="lt-LT" dirty="0" smtClean="0"/>
              <a:t> </a:t>
            </a:r>
            <a:r>
              <a:rPr lang="lt-LT" dirty="0" err="1" smtClean="0"/>
              <a:t>consistency</a:t>
            </a:r>
            <a:endParaRPr lang="lt-LT" dirty="0" smtClean="0"/>
          </a:p>
          <a:p>
            <a:pPr>
              <a:buFont typeface="Courier New" panose="02070309020205020404" pitchFamily="49" charset="0"/>
              <a:buChar char="o"/>
            </a:pPr>
            <a:r>
              <a:rPr lang="lt-LT" dirty="0" err="1" smtClean="0"/>
              <a:t>Check</a:t>
            </a:r>
            <a:r>
              <a:rPr lang="lt-LT" dirty="0" smtClean="0"/>
              <a:t> </a:t>
            </a:r>
            <a:r>
              <a:rPr lang="lt-LT" dirty="0" err="1"/>
              <a:t>the</a:t>
            </a:r>
            <a:r>
              <a:rPr lang="lt-LT" dirty="0"/>
              <a:t> </a:t>
            </a:r>
            <a:r>
              <a:rPr lang="lt-LT" dirty="0" err="1" smtClean="0"/>
              <a:t>format</a:t>
            </a:r>
            <a:endParaRPr lang="lt-LT" dirty="0" smtClean="0"/>
          </a:p>
          <a:p>
            <a:pPr>
              <a:buFont typeface="Courier New" panose="02070309020205020404" pitchFamily="49" charset="0"/>
              <a:buChar char="o"/>
            </a:pPr>
            <a:r>
              <a:rPr lang="lt-LT" dirty="0" err="1" smtClean="0"/>
              <a:t>Check</a:t>
            </a:r>
            <a:r>
              <a:rPr lang="lt-LT" dirty="0" smtClean="0"/>
              <a:t> </a:t>
            </a:r>
            <a:r>
              <a:rPr lang="lt-LT" dirty="0" err="1" smtClean="0"/>
              <a:t>the</a:t>
            </a:r>
            <a:r>
              <a:rPr lang="lt-LT" dirty="0" smtClean="0"/>
              <a:t> </a:t>
            </a:r>
            <a:r>
              <a:rPr lang="lt-LT" dirty="0" err="1" smtClean="0"/>
              <a:t>reference</a:t>
            </a:r>
            <a:r>
              <a:rPr lang="lt-LT" dirty="0" smtClean="0"/>
              <a:t> </a:t>
            </a:r>
            <a:r>
              <a:rPr lang="lt-LT" dirty="0" err="1" smtClean="0"/>
              <a:t>list</a:t>
            </a:r>
            <a:r>
              <a:rPr lang="lt-LT" dirty="0" smtClean="0"/>
              <a:t> </a:t>
            </a:r>
            <a:r>
              <a:rPr lang="lt-LT" dirty="0" err="1" smtClean="0"/>
              <a:t>for</a:t>
            </a:r>
            <a:r>
              <a:rPr lang="lt-LT" dirty="0" smtClean="0"/>
              <a:t> </a:t>
            </a:r>
            <a:r>
              <a:rPr lang="lt-LT" dirty="0" err="1" smtClean="0"/>
              <a:t>completeness</a:t>
            </a:r>
            <a:endParaRPr lang="lt-LT" dirty="0"/>
          </a:p>
          <a:p>
            <a:pPr>
              <a:buFont typeface="Courier New" panose="02070309020205020404" pitchFamily="49" charset="0"/>
              <a:buChar char="o"/>
            </a:pPr>
            <a:r>
              <a:rPr lang="lt-LT" dirty="0" err="1" smtClean="0"/>
              <a:t>Collect</a:t>
            </a:r>
            <a:r>
              <a:rPr lang="lt-LT" dirty="0" smtClean="0"/>
              <a:t> </a:t>
            </a:r>
            <a:r>
              <a:rPr lang="lt-LT" dirty="0" err="1" smtClean="0"/>
              <a:t>all</a:t>
            </a:r>
            <a:r>
              <a:rPr lang="lt-LT" dirty="0" smtClean="0"/>
              <a:t> </a:t>
            </a:r>
            <a:r>
              <a:rPr lang="lt-LT" dirty="0" err="1" smtClean="0"/>
              <a:t>file</a:t>
            </a:r>
            <a:r>
              <a:rPr lang="lt-LT" dirty="0" smtClean="0"/>
              <a:t> </a:t>
            </a:r>
            <a:r>
              <a:rPr lang="lt-LT" dirty="0" err="1" smtClean="0"/>
              <a:t>and</a:t>
            </a:r>
            <a:r>
              <a:rPr lang="lt-LT" dirty="0" smtClean="0"/>
              <a:t> pages </a:t>
            </a:r>
            <a:r>
              <a:rPr lang="lt-LT" dirty="0" err="1" smtClean="0"/>
              <a:t>in</a:t>
            </a:r>
            <a:r>
              <a:rPr lang="lt-LT" dirty="0" smtClean="0"/>
              <a:t> </a:t>
            </a:r>
            <a:r>
              <a:rPr lang="lt-LT" dirty="0" err="1" smtClean="0"/>
              <a:t>one</a:t>
            </a:r>
            <a:r>
              <a:rPr lang="lt-LT" dirty="0" smtClean="0"/>
              <a:t> </a:t>
            </a:r>
            <a:r>
              <a:rPr lang="lt-LT" dirty="0" err="1" smtClean="0"/>
              <a:t>place</a:t>
            </a:r>
            <a:r>
              <a:rPr lang="lt-LT" dirty="0"/>
              <a:t> </a:t>
            </a:r>
            <a:r>
              <a:rPr lang="lt-LT" dirty="0" smtClean="0"/>
              <a:t>to </a:t>
            </a:r>
            <a:r>
              <a:rPr lang="lt-LT" dirty="0" err="1" smtClean="0"/>
              <a:t>assure</a:t>
            </a:r>
            <a:r>
              <a:rPr lang="lt-LT" dirty="0" smtClean="0"/>
              <a:t> </a:t>
            </a:r>
            <a:r>
              <a:rPr lang="lt-LT" dirty="0" err="1" smtClean="0"/>
              <a:t>they</a:t>
            </a:r>
            <a:r>
              <a:rPr lang="lt-LT" dirty="0" smtClean="0"/>
              <a:t> </a:t>
            </a:r>
            <a:r>
              <a:rPr lang="lt-LT" dirty="0" err="1" smtClean="0"/>
              <a:t>all</a:t>
            </a:r>
            <a:r>
              <a:rPr lang="lt-LT" dirty="0" smtClean="0"/>
              <a:t> </a:t>
            </a:r>
            <a:r>
              <a:rPr lang="lt-LT" dirty="0" err="1" smtClean="0"/>
              <a:t>will</a:t>
            </a:r>
            <a:r>
              <a:rPr lang="lt-LT" dirty="0" smtClean="0"/>
              <a:t> be </a:t>
            </a:r>
            <a:r>
              <a:rPr lang="lt-LT" dirty="0" err="1" smtClean="0"/>
              <a:t>uploaded</a:t>
            </a:r>
            <a:endParaRPr lang="lt-LT" dirty="0" smtClean="0"/>
          </a:p>
          <a:p>
            <a:pPr>
              <a:buFont typeface="Courier New" panose="02070309020205020404" pitchFamily="49" charset="0"/>
              <a:buChar char="o"/>
            </a:pPr>
            <a:r>
              <a:rPr lang="lt-LT" dirty="0" err="1" smtClean="0"/>
              <a:t>Ask</a:t>
            </a:r>
            <a:r>
              <a:rPr lang="lt-LT" dirty="0" smtClean="0"/>
              <a:t> </a:t>
            </a:r>
            <a:r>
              <a:rPr lang="lt-LT" dirty="0" err="1" smtClean="0"/>
              <a:t>the</a:t>
            </a:r>
            <a:r>
              <a:rPr lang="lt-LT" dirty="0" smtClean="0"/>
              <a:t> </a:t>
            </a:r>
            <a:r>
              <a:rPr lang="lt-LT" dirty="0" err="1" smtClean="0"/>
              <a:t>agreement</a:t>
            </a:r>
            <a:r>
              <a:rPr lang="lt-LT" dirty="0" smtClean="0"/>
              <a:t> of </a:t>
            </a:r>
            <a:r>
              <a:rPr lang="lt-LT" dirty="0" err="1" smtClean="0"/>
              <a:t>each</a:t>
            </a:r>
            <a:r>
              <a:rPr lang="lt-LT" dirty="0" smtClean="0"/>
              <a:t> </a:t>
            </a:r>
            <a:r>
              <a:rPr lang="lt-LT" dirty="0" err="1" smtClean="0"/>
              <a:t>author</a:t>
            </a:r>
            <a:r>
              <a:rPr lang="lt-LT" dirty="0" smtClean="0"/>
              <a:t> </a:t>
            </a:r>
            <a:r>
              <a:rPr lang="lt-LT" dirty="0" err="1" smtClean="0"/>
              <a:t>on</a:t>
            </a:r>
            <a:r>
              <a:rPr lang="lt-LT" dirty="0" smtClean="0"/>
              <a:t> </a:t>
            </a:r>
            <a:r>
              <a:rPr lang="lt-LT" dirty="0" err="1" smtClean="0"/>
              <a:t>the</a:t>
            </a:r>
            <a:r>
              <a:rPr lang="lt-LT" dirty="0" smtClean="0"/>
              <a:t> </a:t>
            </a:r>
            <a:r>
              <a:rPr lang="lt-LT" dirty="0" err="1" smtClean="0"/>
              <a:t>final</a:t>
            </a:r>
            <a:r>
              <a:rPr lang="lt-LT" dirty="0" smtClean="0"/>
              <a:t> </a:t>
            </a:r>
            <a:r>
              <a:rPr lang="lt-LT" dirty="0" err="1" smtClean="0"/>
              <a:t>version</a:t>
            </a:r>
            <a:r>
              <a:rPr lang="lt-LT" dirty="0" smtClean="0"/>
              <a:t> of </a:t>
            </a:r>
            <a:r>
              <a:rPr lang="lt-LT" dirty="0" err="1" smtClean="0"/>
              <a:t>the</a:t>
            </a:r>
            <a:r>
              <a:rPr lang="lt-LT" dirty="0" smtClean="0"/>
              <a:t> </a:t>
            </a:r>
            <a:r>
              <a:rPr lang="lt-LT" dirty="0" err="1" smtClean="0"/>
              <a:t>mansucript</a:t>
            </a:r>
            <a:endParaRPr lang="lt-LT" dirty="0" smtClean="0"/>
          </a:p>
          <a:p>
            <a:pPr>
              <a:buFont typeface="Courier New" panose="02070309020205020404" pitchFamily="49" charset="0"/>
              <a:buChar char="o"/>
            </a:pPr>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7</a:t>
            </a:fld>
            <a:endParaRPr lang="en-US"/>
          </a:p>
        </p:txBody>
      </p:sp>
      <p:sp>
        <p:nvSpPr>
          <p:cNvPr id="6" name="Rectangular Callout 5"/>
          <p:cNvSpPr/>
          <p:nvPr/>
        </p:nvSpPr>
        <p:spPr>
          <a:xfrm rot="5400000">
            <a:off x="6018243" y="1371601"/>
            <a:ext cx="942391" cy="2323321"/>
          </a:xfrm>
          <a:prstGeom prst="wedgeRectCallout">
            <a:avLst>
              <a:gd name="adj1" fmla="val -20634"/>
              <a:gd name="adj2" fmla="val 113294"/>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t-LT" dirty="0" err="1"/>
              <a:t>Does</a:t>
            </a:r>
            <a:r>
              <a:rPr lang="lt-LT" dirty="0"/>
              <a:t> </a:t>
            </a:r>
            <a:r>
              <a:rPr lang="lt-LT" dirty="0" err="1"/>
              <a:t>the</a:t>
            </a:r>
            <a:r>
              <a:rPr lang="lt-LT" dirty="0"/>
              <a:t> </a:t>
            </a:r>
            <a:r>
              <a:rPr lang="lt-LT" dirty="0" err="1"/>
              <a:t>article</a:t>
            </a:r>
            <a:r>
              <a:rPr lang="lt-LT" dirty="0"/>
              <a:t> </a:t>
            </a:r>
            <a:r>
              <a:rPr lang="lt-LT" dirty="0" err="1"/>
              <a:t>sends</a:t>
            </a:r>
            <a:r>
              <a:rPr lang="lt-LT" dirty="0"/>
              <a:t> </a:t>
            </a:r>
            <a:r>
              <a:rPr lang="lt-LT" dirty="0" err="1"/>
              <a:t>intended</a:t>
            </a:r>
            <a:r>
              <a:rPr lang="lt-LT" dirty="0"/>
              <a:t> </a:t>
            </a:r>
            <a:r>
              <a:rPr lang="lt-LT" dirty="0" err="1"/>
              <a:t>message</a:t>
            </a:r>
            <a:r>
              <a:rPr lang="lt-LT" dirty="0"/>
              <a:t>?</a:t>
            </a:r>
          </a:p>
          <a:p>
            <a:pPr algn="ctr"/>
            <a:endParaRPr lang="lt-LT" dirty="0"/>
          </a:p>
        </p:txBody>
      </p:sp>
    </p:spTree>
    <p:extLst>
      <p:ext uri="{BB962C8B-B14F-4D97-AF65-F5344CB8AC3E}">
        <p14:creationId xmlns:p14="http://schemas.microsoft.com/office/powerpoint/2010/main" val="2741251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3399"/>
                </a:solidFill>
              </a:rPr>
              <a:t>First step of review</a:t>
            </a:r>
            <a:r>
              <a:rPr lang="lt-LT" sz="4000" b="1" dirty="0" smtClean="0">
                <a:solidFill>
                  <a:srgbClr val="003399"/>
                </a:solidFill>
              </a:rPr>
              <a:t> </a:t>
            </a:r>
            <a:r>
              <a:rPr lang="lt-LT" sz="4000" b="1" dirty="0" err="1" smtClean="0">
                <a:solidFill>
                  <a:srgbClr val="003399"/>
                </a:solidFill>
              </a:rPr>
              <a:t>process</a:t>
            </a:r>
            <a:r>
              <a:rPr lang="en-US" sz="4000" b="1" dirty="0" smtClean="0">
                <a:solidFill>
                  <a:srgbClr val="003399"/>
                </a:solidFill>
              </a:rPr>
              <a:t>: ‘Under the Editor’s decision’</a:t>
            </a:r>
            <a:endParaRPr lang="lt-LT" sz="4000" b="1" dirty="0">
              <a:solidFill>
                <a:srgbClr val="003399"/>
              </a:solidFill>
            </a:endParaRP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8</a:t>
            </a:fld>
            <a:endParaRPr lang="en-US"/>
          </a:p>
        </p:txBody>
      </p:sp>
      <p:sp>
        <p:nvSpPr>
          <p:cNvPr id="6" name="Rectangle 5"/>
          <p:cNvSpPr/>
          <p:nvPr/>
        </p:nvSpPr>
        <p:spPr>
          <a:xfrm>
            <a:off x="1474237" y="2045837"/>
            <a:ext cx="9013371" cy="2052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‘High </a:t>
            </a:r>
            <a:r>
              <a:rPr lang="en-US" dirty="0"/>
              <a:t>percentages of submitted papers are rejected at editorial levels without offering a second chance to authors by sending their papers for further peer-reviews. In most cases, the rejections are typical quick answers without helpful argumentations related to the content of the rejected material. More surprisingly, some journals vaunt their high rejection rates as a ‘‘mark of prestige</a:t>
            </a:r>
            <a:r>
              <a:rPr lang="en-US" dirty="0" smtClean="0"/>
              <a:t>’’!</a:t>
            </a:r>
            <a:r>
              <a:rPr lang="lt-LT" dirty="0"/>
              <a:t> </a:t>
            </a:r>
            <a:endParaRPr lang="lt-LT" dirty="0" smtClean="0"/>
          </a:p>
          <a:p>
            <a:pPr algn="ctr"/>
            <a:endParaRPr lang="lt-LT" dirty="0"/>
          </a:p>
          <a:p>
            <a:pPr algn="ctr"/>
            <a:r>
              <a:rPr lang="en-US" dirty="0" smtClean="0"/>
              <a:t>‘</a:t>
            </a:r>
            <a:r>
              <a:rPr lang="en-US" dirty="0"/>
              <a:t>Blind Manuscript Submission to Reduce Rejection Bias?’ (Khaled </a:t>
            </a:r>
            <a:r>
              <a:rPr lang="en-US" dirty="0" err="1"/>
              <a:t>Moustafa</a:t>
            </a:r>
            <a:r>
              <a:rPr lang="en-US" dirty="0"/>
              <a:t>, 2015)’</a:t>
            </a:r>
            <a:endParaRPr lang="lt-LT" dirty="0"/>
          </a:p>
        </p:txBody>
      </p:sp>
      <p:sp>
        <p:nvSpPr>
          <p:cNvPr id="4" name="Rectangle 3"/>
          <p:cNvSpPr/>
          <p:nvPr/>
        </p:nvSpPr>
        <p:spPr>
          <a:xfrm>
            <a:off x="1474237" y="4683967"/>
            <a:ext cx="9013371" cy="578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lt-LT" dirty="0" smtClean="0"/>
              <a:t>Of </a:t>
            </a:r>
            <a:r>
              <a:rPr lang="lt-LT" dirty="0" err="1" smtClean="0"/>
              <a:t>importance</a:t>
            </a:r>
            <a:r>
              <a:rPr lang="lt-LT" dirty="0" smtClean="0"/>
              <a:t> are </a:t>
            </a:r>
            <a:r>
              <a:rPr lang="lt-LT" dirty="0" err="1" smtClean="0"/>
              <a:t>editors</a:t>
            </a:r>
            <a:r>
              <a:rPr lang="lt-LT" dirty="0" smtClean="0"/>
              <a:t> </a:t>
            </a:r>
            <a:r>
              <a:rPr lang="lt-LT" dirty="0" err="1" smtClean="0"/>
              <a:t>who</a:t>
            </a:r>
            <a:r>
              <a:rPr lang="lt-LT" dirty="0" smtClean="0"/>
              <a:t> </a:t>
            </a:r>
            <a:r>
              <a:rPr lang="lt-LT" dirty="0" err="1" smtClean="0"/>
              <a:t>will</a:t>
            </a:r>
            <a:r>
              <a:rPr lang="lt-LT" dirty="0" smtClean="0"/>
              <a:t> </a:t>
            </a:r>
            <a:r>
              <a:rPr lang="lt-LT" dirty="0" err="1" smtClean="0"/>
              <a:t>not</a:t>
            </a:r>
            <a:r>
              <a:rPr lang="lt-LT" dirty="0" smtClean="0"/>
              <a:t> </a:t>
            </a:r>
            <a:r>
              <a:rPr lang="lt-LT" dirty="0" err="1" smtClean="0"/>
              <a:t>consider</a:t>
            </a:r>
            <a:r>
              <a:rPr lang="lt-LT" dirty="0" smtClean="0"/>
              <a:t> </a:t>
            </a:r>
            <a:r>
              <a:rPr lang="lt-LT" dirty="0" err="1" smtClean="0"/>
              <a:t>qualitative</a:t>
            </a:r>
            <a:r>
              <a:rPr lang="lt-LT" dirty="0" smtClean="0"/>
              <a:t> </a:t>
            </a:r>
            <a:r>
              <a:rPr lang="lt-LT" dirty="0" err="1" smtClean="0"/>
              <a:t>research</a:t>
            </a:r>
            <a:r>
              <a:rPr lang="lt-LT" dirty="0" smtClean="0"/>
              <a:t> </a:t>
            </a:r>
            <a:r>
              <a:rPr lang="lt-LT" dirty="0" err="1" smtClean="0"/>
              <a:t>rigorous</a:t>
            </a:r>
            <a:r>
              <a:rPr lang="lt-LT" dirty="0" smtClean="0"/>
              <a:t> </a:t>
            </a:r>
            <a:r>
              <a:rPr lang="lt-LT" dirty="0" err="1" smtClean="0"/>
              <a:t>or</a:t>
            </a:r>
            <a:r>
              <a:rPr lang="lt-LT" dirty="0" smtClean="0"/>
              <a:t> a </a:t>
            </a:r>
            <a:r>
              <a:rPr lang="lt-LT" dirty="0" err="1" smtClean="0"/>
              <a:t>science</a:t>
            </a:r>
            <a:r>
              <a:rPr lang="lt-LT" dirty="0" smtClean="0"/>
              <a:t>‘ (</a:t>
            </a:r>
            <a:r>
              <a:rPr lang="lt-LT" dirty="0" err="1" smtClean="0"/>
              <a:t>Morese</a:t>
            </a:r>
            <a:r>
              <a:rPr lang="lt-LT" dirty="0" smtClean="0"/>
              <a:t> </a:t>
            </a:r>
            <a:r>
              <a:rPr lang="lt-LT" dirty="0" err="1" smtClean="0"/>
              <a:t>and</a:t>
            </a:r>
            <a:r>
              <a:rPr lang="lt-LT" dirty="0" smtClean="0"/>
              <a:t> </a:t>
            </a:r>
            <a:r>
              <a:rPr lang="lt-LT" dirty="0" err="1" smtClean="0"/>
              <a:t>Field</a:t>
            </a:r>
            <a:r>
              <a:rPr lang="lt-LT" dirty="0" smtClean="0"/>
              <a:t>, 1995). </a:t>
            </a:r>
            <a:endParaRPr lang="lt-LT" dirty="0"/>
          </a:p>
        </p:txBody>
      </p:sp>
    </p:spTree>
    <p:extLst>
      <p:ext uri="{BB962C8B-B14F-4D97-AF65-F5344CB8AC3E}">
        <p14:creationId xmlns:p14="http://schemas.microsoft.com/office/powerpoint/2010/main" val="3334595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7281" y="1950098"/>
            <a:ext cx="9688908"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p:txBody>
          <a:bodyPr>
            <a:normAutofit/>
          </a:bodyPr>
          <a:lstStyle/>
          <a:p>
            <a:r>
              <a:rPr lang="lt-LT" sz="3600" b="1" dirty="0" err="1" smtClean="0">
                <a:solidFill>
                  <a:srgbClr val="003399"/>
                </a:solidFill>
              </a:rPr>
              <a:t>Peer</a:t>
            </a:r>
            <a:r>
              <a:rPr lang="lt-LT" sz="3600" b="1" dirty="0" smtClean="0">
                <a:solidFill>
                  <a:srgbClr val="003399"/>
                </a:solidFill>
              </a:rPr>
              <a:t> </a:t>
            </a:r>
            <a:r>
              <a:rPr lang="lt-LT" sz="3600" b="1" dirty="0" err="1" smtClean="0">
                <a:solidFill>
                  <a:srgbClr val="003399"/>
                </a:solidFill>
              </a:rPr>
              <a:t>review</a:t>
            </a:r>
            <a:r>
              <a:rPr lang="lt-LT" sz="3600" b="1" dirty="0" smtClean="0">
                <a:solidFill>
                  <a:srgbClr val="003399"/>
                </a:solidFill>
              </a:rPr>
              <a:t> </a:t>
            </a:r>
            <a:r>
              <a:rPr lang="lt-LT" sz="3600" b="1" dirty="0" err="1" smtClean="0">
                <a:solidFill>
                  <a:srgbClr val="003399"/>
                </a:solidFill>
              </a:rPr>
              <a:t>process</a:t>
            </a:r>
            <a:endParaRPr lang="lt-LT" sz="3600" b="1" dirty="0">
              <a:solidFill>
                <a:srgbClr val="003399"/>
              </a:solidFill>
            </a:endParaRPr>
          </a:p>
        </p:txBody>
      </p:sp>
      <p:sp>
        <p:nvSpPr>
          <p:cNvPr id="3" name="Content Placeholder 2"/>
          <p:cNvSpPr>
            <a:spLocks noGrp="1"/>
          </p:cNvSpPr>
          <p:nvPr>
            <p:ph idx="1"/>
          </p:nvPr>
        </p:nvSpPr>
        <p:spPr>
          <a:xfrm>
            <a:off x="1097280" y="1950098"/>
            <a:ext cx="10743267" cy="4372893"/>
          </a:xfrm>
        </p:spPr>
        <p:txBody>
          <a:bodyPr>
            <a:normAutofit fontScale="85000" lnSpcReduction="20000"/>
          </a:bodyPr>
          <a:lstStyle/>
          <a:p>
            <a:pPr>
              <a:lnSpc>
                <a:spcPct val="100000"/>
              </a:lnSpc>
            </a:pPr>
            <a:r>
              <a:rPr lang="lt-LT" sz="2600" dirty="0" smtClean="0">
                <a:solidFill>
                  <a:schemeClr val="bg1"/>
                </a:solidFill>
              </a:rPr>
              <a:t>A </a:t>
            </a:r>
            <a:r>
              <a:rPr lang="lt-LT" sz="2600" dirty="0" err="1" smtClean="0">
                <a:solidFill>
                  <a:schemeClr val="bg1"/>
                </a:solidFill>
              </a:rPr>
              <a:t>process</a:t>
            </a:r>
            <a:r>
              <a:rPr lang="lt-LT" sz="2600" dirty="0" smtClean="0">
                <a:solidFill>
                  <a:schemeClr val="bg1"/>
                </a:solidFill>
              </a:rPr>
              <a:t> </a:t>
            </a:r>
            <a:r>
              <a:rPr lang="lt-LT" sz="2600" dirty="0" err="1" smtClean="0">
                <a:solidFill>
                  <a:schemeClr val="bg1"/>
                </a:solidFill>
              </a:rPr>
              <a:t>in</a:t>
            </a:r>
            <a:r>
              <a:rPr lang="lt-LT" sz="2600" dirty="0" smtClean="0">
                <a:solidFill>
                  <a:schemeClr val="bg1"/>
                </a:solidFill>
              </a:rPr>
              <a:t> </a:t>
            </a:r>
            <a:r>
              <a:rPr lang="lt-LT" sz="2600" dirty="0" err="1" smtClean="0">
                <a:solidFill>
                  <a:schemeClr val="bg1"/>
                </a:solidFill>
              </a:rPr>
              <a:t>which</a:t>
            </a:r>
            <a:r>
              <a:rPr lang="lt-LT" sz="2600" dirty="0" smtClean="0">
                <a:solidFill>
                  <a:schemeClr val="bg1"/>
                </a:solidFill>
              </a:rPr>
              <a:t> a </a:t>
            </a:r>
            <a:r>
              <a:rPr lang="lt-LT" sz="2600" dirty="0" err="1" smtClean="0">
                <a:solidFill>
                  <a:schemeClr val="bg1"/>
                </a:solidFill>
              </a:rPr>
              <a:t>researcher‘s</a:t>
            </a:r>
            <a:r>
              <a:rPr lang="lt-LT" sz="2600" dirty="0" smtClean="0">
                <a:solidFill>
                  <a:schemeClr val="bg1"/>
                </a:solidFill>
              </a:rPr>
              <a:t> </a:t>
            </a:r>
            <a:r>
              <a:rPr lang="lt-LT" sz="2600" dirty="0" err="1" smtClean="0">
                <a:solidFill>
                  <a:schemeClr val="bg1"/>
                </a:solidFill>
              </a:rPr>
              <a:t>work</a:t>
            </a:r>
            <a:r>
              <a:rPr lang="lt-LT" sz="2600" dirty="0" smtClean="0">
                <a:solidFill>
                  <a:schemeClr val="bg1"/>
                </a:solidFill>
              </a:rPr>
              <a:t> </a:t>
            </a:r>
            <a:r>
              <a:rPr lang="lt-LT" sz="2600" dirty="0" err="1" smtClean="0">
                <a:solidFill>
                  <a:schemeClr val="bg1"/>
                </a:solidFill>
              </a:rPr>
              <a:t>is</a:t>
            </a:r>
            <a:r>
              <a:rPr lang="lt-LT" sz="2600" dirty="0" smtClean="0">
                <a:solidFill>
                  <a:schemeClr val="bg1"/>
                </a:solidFill>
              </a:rPr>
              <a:t> </a:t>
            </a:r>
            <a:r>
              <a:rPr lang="lt-LT" sz="2600" dirty="0" err="1" smtClean="0">
                <a:solidFill>
                  <a:schemeClr val="bg1"/>
                </a:solidFill>
              </a:rPr>
              <a:t>assessed</a:t>
            </a:r>
            <a:r>
              <a:rPr lang="lt-LT" sz="2600" dirty="0" smtClean="0">
                <a:solidFill>
                  <a:schemeClr val="bg1"/>
                </a:solidFill>
              </a:rPr>
              <a:t> </a:t>
            </a:r>
            <a:r>
              <a:rPr lang="lt-LT" sz="2600" dirty="0" err="1" smtClean="0">
                <a:solidFill>
                  <a:schemeClr val="bg1"/>
                </a:solidFill>
              </a:rPr>
              <a:t>and</a:t>
            </a:r>
            <a:r>
              <a:rPr lang="lt-LT" sz="2600" dirty="0" smtClean="0">
                <a:solidFill>
                  <a:schemeClr val="bg1"/>
                </a:solidFill>
              </a:rPr>
              <a:t> </a:t>
            </a:r>
            <a:r>
              <a:rPr lang="lt-LT" sz="2600" dirty="0" err="1" smtClean="0">
                <a:solidFill>
                  <a:schemeClr val="bg1"/>
                </a:solidFill>
              </a:rPr>
              <a:t>evaluated</a:t>
            </a:r>
            <a:r>
              <a:rPr lang="lt-LT" sz="2600" dirty="0" smtClean="0">
                <a:solidFill>
                  <a:schemeClr val="bg1"/>
                </a:solidFill>
              </a:rPr>
              <a:t> </a:t>
            </a:r>
            <a:r>
              <a:rPr lang="lt-LT" sz="2600" dirty="0" err="1" smtClean="0">
                <a:solidFill>
                  <a:schemeClr val="bg1"/>
                </a:solidFill>
              </a:rPr>
              <a:t>by</a:t>
            </a:r>
            <a:r>
              <a:rPr lang="lt-LT" sz="2600" dirty="0" smtClean="0">
                <a:solidFill>
                  <a:schemeClr val="bg1"/>
                </a:solidFill>
              </a:rPr>
              <a:t> </a:t>
            </a:r>
            <a:r>
              <a:rPr lang="lt-LT" sz="2600" dirty="0" err="1" smtClean="0">
                <a:solidFill>
                  <a:schemeClr val="bg1"/>
                </a:solidFill>
              </a:rPr>
              <a:t>peers</a:t>
            </a:r>
            <a:r>
              <a:rPr lang="lt-LT" sz="2600" dirty="0" smtClean="0">
                <a:solidFill>
                  <a:schemeClr val="bg1"/>
                </a:solidFill>
              </a:rPr>
              <a:t> </a:t>
            </a:r>
            <a:r>
              <a:rPr lang="lt-LT" sz="2600" dirty="0" err="1" smtClean="0">
                <a:solidFill>
                  <a:schemeClr val="bg1"/>
                </a:solidFill>
              </a:rPr>
              <a:t>or</a:t>
            </a:r>
            <a:r>
              <a:rPr lang="lt-LT" sz="2600" dirty="0" smtClean="0">
                <a:solidFill>
                  <a:schemeClr val="bg1"/>
                </a:solidFill>
              </a:rPr>
              <a:t> </a:t>
            </a:r>
            <a:r>
              <a:rPr lang="lt-LT" sz="2600" dirty="0" err="1" smtClean="0">
                <a:solidFill>
                  <a:schemeClr val="bg1"/>
                </a:solidFill>
              </a:rPr>
              <a:t>other</a:t>
            </a:r>
            <a:r>
              <a:rPr lang="lt-LT" sz="2600" dirty="0" smtClean="0">
                <a:solidFill>
                  <a:schemeClr val="bg1"/>
                </a:solidFill>
              </a:rPr>
              <a:t> </a:t>
            </a:r>
            <a:r>
              <a:rPr lang="lt-LT" sz="2600" dirty="0" err="1" smtClean="0">
                <a:solidFill>
                  <a:schemeClr val="bg1"/>
                </a:solidFill>
              </a:rPr>
              <a:t>researchers</a:t>
            </a:r>
            <a:r>
              <a:rPr lang="lt-LT" sz="2600" dirty="0" smtClean="0">
                <a:solidFill>
                  <a:schemeClr val="bg1"/>
                </a:solidFill>
              </a:rPr>
              <a:t> </a:t>
            </a:r>
            <a:r>
              <a:rPr lang="lt-LT" sz="2600" dirty="0" err="1" smtClean="0">
                <a:solidFill>
                  <a:schemeClr val="bg1"/>
                </a:solidFill>
              </a:rPr>
              <a:t>from</a:t>
            </a:r>
            <a:r>
              <a:rPr lang="lt-LT" sz="2600" dirty="0" smtClean="0">
                <a:solidFill>
                  <a:schemeClr val="bg1"/>
                </a:solidFill>
              </a:rPr>
              <a:t> </a:t>
            </a:r>
            <a:r>
              <a:rPr lang="lt-LT" sz="2600" dirty="0" err="1" smtClean="0">
                <a:solidFill>
                  <a:schemeClr val="bg1"/>
                </a:solidFill>
              </a:rPr>
              <a:t>the</a:t>
            </a:r>
            <a:r>
              <a:rPr lang="lt-LT" sz="2600" dirty="0">
                <a:solidFill>
                  <a:schemeClr val="bg1"/>
                </a:solidFill>
              </a:rPr>
              <a:t> </a:t>
            </a:r>
            <a:r>
              <a:rPr lang="lt-LT" sz="2600" dirty="0" err="1" smtClean="0">
                <a:solidFill>
                  <a:schemeClr val="bg1"/>
                </a:solidFill>
              </a:rPr>
              <a:t>field</a:t>
            </a:r>
            <a:endParaRPr lang="lt-LT" sz="2600" dirty="0" smtClean="0">
              <a:solidFill>
                <a:schemeClr val="bg1"/>
              </a:solidFill>
            </a:endParaRPr>
          </a:p>
          <a:p>
            <a:pPr>
              <a:lnSpc>
                <a:spcPct val="100000"/>
              </a:lnSpc>
              <a:buFont typeface="Courier New" panose="02070309020205020404" pitchFamily="49" charset="0"/>
              <a:buChar char="o"/>
            </a:pPr>
            <a:r>
              <a:rPr lang="lt-LT" dirty="0" err="1" smtClean="0"/>
              <a:t>Applied</a:t>
            </a:r>
            <a:r>
              <a:rPr lang="lt-LT" dirty="0" smtClean="0"/>
              <a:t> </a:t>
            </a:r>
            <a:r>
              <a:rPr lang="lt-LT" dirty="0" err="1" smtClean="0"/>
              <a:t>for</a:t>
            </a:r>
            <a:r>
              <a:rPr lang="lt-LT" dirty="0" smtClean="0"/>
              <a:t> </a:t>
            </a:r>
            <a:r>
              <a:rPr lang="lt-LT" dirty="0" err="1" smtClean="0"/>
              <a:t>academic</a:t>
            </a:r>
            <a:r>
              <a:rPr lang="lt-LT" dirty="0" smtClean="0"/>
              <a:t> </a:t>
            </a:r>
            <a:r>
              <a:rPr lang="lt-LT" dirty="0" err="1" smtClean="0"/>
              <a:t>publishing</a:t>
            </a:r>
            <a:r>
              <a:rPr lang="lt-LT" dirty="0" smtClean="0"/>
              <a:t> </a:t>
            </a:r>
            <a:r>
              <a:rPr lang="lt-LT" dirty="0" err="1" smtClean="0"/>
              <a:t>or</a:t>
            </a:r>
            <a:r>
              <a:rPr lang="lt-LT" dirty="0" smtClean="0"/>
              <a:t> </a:t>
            </a:r>
            <a:r>
              <a:rPr lang="lt-LT" dirty="0" err="1" smtClean="0"/>
              <a:t>grant</a:t>
            </a:r>
            <a:r>
              <a:rPr lang="lt-LT" dirty="0" smtClean="0"/>
              <a:t> </a:t>
            </a:r>
            <a:r>
              <a:rPr lang="lt-LT" dirty="0" err="1" smtClean="0"/>
              <a:t>applications</a:t>
            </a:r>
            <a:endParaRPr lang="lt-LT" dirty="0" smtClean="0"/>
          </a:p>
          <a:p>
            <a:pPr>
              <a:lnSpc>
                <a:spcPct val="100000"/>
              </a:lnSpc>
              <a:buFont typeface="Courier New" panose="02070309020205020404" pitchFamily="49" charset="0"/>
              <a:buChar char="o"/>
            </a:pPr>
            <a:r>
              <a:rPr lang="lt-LT" dirty="0" err="1" smtClean="0"/>
              <a:t>Assures</a:t>
            </a:r>
            <a:r>
              <a:rPr lang="lt-LT" dirty="0" smtClean="0"/>
              <a:t> </a:t>
            </a:r>
            <a:r>
              <a:rPr lang="lt-LT" dirty="0" err="1" smtClean="0"/>
              <a:t>quality</a:t>
            </a:r>
            <a:r>
              <a:rPr lang="lt-LT" dirty="0" smtClean="0"/>
              <a:t> of </a:t>
            </a:r>
            <a:r>
              <a:rPr lang="lt-LT" dirty="0" err="1" smtClean="0"/>
              <a:t>the</a:t>
            </a:r>
            <a:r>
              <a:rPr lang="lt-LT" dirty="0" smtClean="0"/>
              <a:t> </a:t>
            </a:r>
            <a:r>
              <a:rPr lang="lt-LT" dirty="0" err="1" smtClean="0"/>
              <a:t>prospective</a:t>
            </a:r>
            <a:r>
              <a:rPr lang="lt-LT" dirty="0" smtClean="0"/>
              <a:t> </a:t>
            </a:r>
            <a:r>
              <a:rPr lang="lt-LT" dirty="0" err="1" smtClean="0"/>
              <a:t>article</a:t>
            </a:r>
            <a:endParaRPr lang="lt-LT" dirty="0" smtClean="0"/>
          </a:p>
          <a:p>
            <a:pPr>
              <a:lnSpc>
                <a:spcPct val="100000"/>
              </a:lnSpc>
              <a:buFont typeface="Courier New" panose="02070309020205020404" pitchFamily="49" charset="0"/>
              <a:buChar char="o"/>
            </a:pPr>
            <a:r>
              <a:rPr lang="lt-LT" dirty="0" smtClean="0"/>
              <a:t>Editor </a:t>
            </a:r>
            <a:r>
              <a:rPr lang="lt-LT" dirty="0" err="1" smtClean="0"/>
              <a:t>or</a:t>
            </a:r>
            <a:r>
              <a:rPr lang="lt-LT" dirty="0" smtClean="0"/>
              <a:t> </a:t>
            </a:r>
            <a:r>
              <a:rPr lang="lt-LT" dirty="0" err="1" smtClean="0"/>
              <a:t>editorial</a:t>
            </a:r>
            <a:r>
              <a:rPr lang="lt-LT" dirty="0" smtClean="0"/>
              <a:t> </a:t>
            </a:r>
            <a:r>
              <a:rPr lang="lt-LT" dirty="0" err="1" smtClean="0"/>
              <a:t>board</a:t>
            </a:r>
            <a:r>
              <a:rPr lang="lt-LT" dirty="0" smtClean="0"/>
              <a:t> </a:t>
            </a:r>
            <a:r>
              <a:rPr lang="lt-LT" dirty="0" err="1" smtClean="0"/>
              <a:t>appoints</a:t>
            </a:r>
            <a:r>
              <a:rPr lang="lt-LT" dirty="0" smtClean="0"/>
              <a:t> </a:t>
            </a:r>
            <a:r>
              <a:rPr lang="lt-LT" dirty="0" err="1" smtClean="0"/>
              <a:t>reviewers</a:t>
            </a:r>
            <a:r>
              <a:rPr lang="lt-LT" dirty="0" smtClean="0"/>
              <a:t> </a:t>
            </a:r>
            <a:r>
              <a:rPr lang="lt-LT" dirty="0" err="1" smtClean="0"/>
              <a:t>according</a:t>
            </a:r>
            <a:r>
              <a:rPr lang="lt-LT" dirty="0" smtClean="0"/>
              <a:t> to </a:t>
            </a:r>
            <a:r>
              <a:rPr lang="lt-LT" dirty="0" err="1" smtClean="0"/>
              <a:t>their</a:t>
            </a:r>
            <a:r>
              <a:rPr lang="lt-LT" dirty="0" smtClean="0"/>
              <a:t> </a:t>
            </a:r>
            <a:r>
              <a:rPr lang="lt-LT" dirty="0" err="1" smtClean="0"/>
              <a:t>expertise</a:t>
            </a:r>
            <a:endParaRPr lang="lt-LT" dirty="0" smtClean="0"/>
          </a:p>
          <a:p>
            <a:pPr>
              <a:lnSpc>
                <a:spcPct val="100000"/>
              </a:lnSpc>
              <a:buFont typeface="Courier New" panose="02070309020205020404" pitchFamily="49" charset="0"/>
              <a:buChar char="o"/>
            </a:pPr>
            <a:r>
              <a:rPr lang="lt-LT" dirty="0" err="1" smtClean="0"/>
              <a:t>Double-blind</a:t>
            </a:r>
            <a:r>
              <a:rPr lang="lt-LT" dirty="0" smtClean="0"/>
              <a:t> </a:t>
            </a:r>
            <a:r>
              <a:rPr lang="lt-LT" dirty="0" err="1" smtClean="0"/>
              <a:t>or</a:t>
            </a:r>
            <a:r>
              <a:rPr lang="lt-LT" dirty="0" smtClean="0"/>
              <a:t> </a:t>
            </a:r>
            <a:r>
              <a:rPr lang="lt-LT" dirty="0" err="1" smtClean="0"/>
              <a:t>single-blind</a:t>
            </a:r>
            <a:r>
              <a:rPr lang="lt-LT" dirty="0" smtClean="0"/>
              <a:t> </a:t>
            </a:r>
            <a:r>
              <a:rPr lang="lt-LT" dirty="0" err="1" smtClean="0"/>
              <a:t>review</a:t>
            </a:r>
            <a:r>
              <a:rPr lang="lt-LT" dirty="0" smtClean="0"/>
              <a:t> (</a:t>
            </a:r>
            <a:r>
              <a:rPr lang="lt-LT" dirty="0" err="1" smtClean="0"/>
              <a:t>Moustafa</a:t>
            </a:r>
            <a:r>
              <a:rPr lang="lt-LT" dirty="0" smtClean="0"/>
              <a:t>, 2015)</a:t>
            </a:r>
          </a:p>
          <a:p>
            <a:pPr>
              <a:lnSpc>
                <a:spcPct val="100000"/>
              </a:lnSpc>
              <a:buFont typeface="Courier New" panose="02070309020205020404" pitchFamily="49" charset="0"/>
              <a:buChar char="o"/>
            </a:pPr>
            <a:r>
              <a:rPr lang="lt-LT" dirty="0" err="1" smtClean="0"/>
              <a:t>Reviewers</a:t>
            </a:r>
            <a:r>
              <a:rPr lang="lt-LT" dirty="0" smtClean="0"/>
              <a:t> </a:t>
            </a:r>
            <a:r>
              <a:rPr lang="lt-LT" dirty="0" err="1" smtClean="0"/>
              <a:t>report</a:t>
            </a:r>
            <a:r>
              <a:rPr lang="lt-LT" dirty="0" smtClean="0"/>
              <a:t> </a:t>
            </a:r>
            <a:r>
              <a:rPr lang="lt-LT" dirty="0" err="1" smtClean="0"/>
              <a:t>on</a:t>
            </a:r>
            <a:r>
              <a:rPr lang="lt-LT" dirty="0" smtClean="0"/>
              <a:t>: </a:t>
            </a:r>
          </a:p>
          <a:p>
            <a:pPr lvl="1">
              <a:lnSpc>
                <a:spcPct val="100000"/>
              </a:lnSpc>
              <a:buFont typeface="Arial" panose="020B0604020202020204" pitchFamily="34" charset="0"/>
              <a:buChar char="•"/>
            </a:pPr>
            <a:r>
              <a:rPr lang="lt-LT" dirty="0" err="1" smtClean="0"/>
              <a:t>originality</a:t>
            </a:r>
            <a:r>
              <a:rPr lang="lt-LT" dirty="0" smtClean="0"/>
              <a:t> </a:t>
            </a:r>
            <a:r>
              <a:rPr lang="lt-LT" dirty="0" err="1" smtClean="0"/>
              <a:t>and</a:t>
            </a:r>
            <a:r>
              <a:rPr lang="lt-LT" dirty="0" smtClean="0"/>
              <a:t> </a:t>
            </a:r>
            <a:r>
              <a:rPr lang="lt-LT" dirty="0" err="1" smtClean="0"/>
              <a:t>significance</a:t>
            </a:r>
            <a:r>
              <a:rPr lang="lt-LT" dirty="0" smtClean="0"/>
              <a:t> of </a:t>
            </a:r>
            <a:r>
              <a:rPr lang="lt-LT" dirty="0" err="1" smtClean="0"/>
              <a:t>the</a:t>
            </a:r>
            <a:r>
              <a:rPr lang="lt-LT" dirty="0"/>
              <a:t> </a:t>
            </a:r>
            <a:r>
              <a:rPr lang="lt-LT" dirty="0" err="1" smtClean="0"/>
              <a:t>work</a:t>
            </a:r>
            <a:endParaRPr lang="lt-LT" dirty="0" smtClean="0"/>
          </a:p>
          <a:p>
            <a:pPr lvl="1">
              <a:lnSpc>
                <a:spcPct val="100000"/>
              </a:lnSpc>
              <a:buFont typeface="Arial" panose="020B0604020202020204" pitchFamily="34" charset="0"/>
              <a:buChar char="•"/>
            </a:pPr>
            <a:r>
              <a:rPr lang="lt-LT" dirty="0" err="1" smtClean="0"/>
              <a:t>methodology</a:t>
            </a:r>
            <a:r>
              <a:rPr lang="lt-LT" dirty="0" smtClean="0"/>
              <a:t> </a:t>
            </a:r>
            <a:r>
              <a:rPr lang="lt-LT" dirty="0" err="1" smtClean="0"/>
              <a:t>problems</a:t>
            </a:r>
            <a:r>
              <a:rPr lang="lt-LT" dirty="0" smtClean="0"/>
              <a:t> (</a:t>
            </a:r>
            <a:r>
              <a:rPr lang="lt-LT" dirty="0" err="1" smtClean="0"/>
              <a:t>methods</a:t>
            </a:r>
            <a:r>
              <a:rPr lang="lt-LT" dirty="0" smtClean="0"/>
              <a:t>, </a:t>
            </a:r>
            <a:r>
              <a:rPr lang="lt-LT" dirty="0" err="1" smtClean="0"/>
              <a:t>design</a:t>
            </a:r>
            <a:r>
              <a:rPr lang="lt-LT" dirty="0" smtClean="0"/>
              <a:t>, </a:t>
            </a:r>
            <a:r>
              <a:rPr lang="lt-LT" dirty="0" err="1" smtClean="0"/>
              <a:t>sampling</a:t>
            </a:r>
            <a:r>
              <a:rPr lang="lt-LT" dirty="0" smtClean="0"/>
              <a:t>)</a:t>
            </a:r>
          </a:p>
          <a:p>
            <a:pPr lvl="1">
              <a:lnSpc>
                <a:spcPct val="100000"/>
              </a:lnSpc>
              <a:buFont typeface="Arial" panose="020B0604020202020204" pitchFamily="34" charset="0"/>
              <a:buChar char="•"/>
            </a:pPr>
            <a:r>
              <a:rPr lang="lt-LT" dirty="0" err="1"/>
              <a:t>c</a:t>
            </a:r>
            <a:r>
              <a:rPr lang="lt-LT" dirty="0" err="1" smtClean="0"/>
              <a:t>lear</a:t>
            </a:r>
            <a:r>
              <a:rPr lang="lt-LT" dirty="0" smtClean="0"/>
              <a:t> </a:t>
            </a:r>
            <a:r>
              <a:rPr lang="lt-LT" dirty="0" err="1" smtClean="0"/>
              <a:t>presentation</a:t>
            </a:r>
            <a:r>
              <a:rPr lang="lt-LT" dirty="0" smtClean="0"/>
              <a:t> of </a:t>
            </a:r>
            <a:r>
              <a:rPr lang="lt-LT" dirty="0" err="1" smtClean="0"/>
              <a:t>the</a:t>
            </a:r>
            <a:r>
              <a:rPr lang="lt-LT" dirty="0" smtClean="0"/>
              <a:t> </a:t>
            </a:r>
            <a:r>
              <a:rPr lang="lt-LT" dirty="0" err="1" smtClean="0"/>
              <a:t>results</a:t>
            </a:r>
            <a:r>
              <a:rPr lang="lt-LT" dirty="0" smtClean="0"/>
              <a:t> </a:t>
            </a:r>
            <a:r>
              <a:rPr lang="lt-LT" dirty="0" err="1" smtClean="0"/>
              <a:t>and</a:t>
            </a:r>
            <a:r>
              <a:rPr lang="lt-LT" dirty="0" smtClean="0"/>
              <a:t> </a:t>
            </a:r>
            <a:r>
              <a:rPr lang="lt-LT" dirty="0" err="1" smtClean="0"/>
              <a:t>discussion</a:t>
            </a:r>
            <a:endParaRPr lang="lt-LT" dirty="0" smtClean="0"/>
          </a:p>
          <a:p>
            <a:pPr lvl="1">
              <a:lnSpc>
                <a:spcPct val="100000"/>
              </a:lnSpc>
              <a:buFont typeface="Arial" panose="020B0604020202020204" pitchFamily="34" charset="0"/>
              <a:buChar char="•"/>
            </a:pPr>
            <a:r>
              <a:rPr lang="lt-LT" dirty="0" err="1" smtClean="0"/>
              <a:t>writing</a:t>
            </a:r>
            <a:r>
              <a:rPr lang="lt-LT" dirty="0" smtClean="0"/>
              <a:t> </a:t>
            </a:r>
            <a:r>
              <a:rPr lang="lt-LT" dirty="0" err="1" smtClean="0"/>
              <a:t>style</a:t>
            </a:r>
            <a:endParaRPr lang="lt-LT" dirty="0" smtClean="0"/>
          </a:p>
          <a:p>
            <a:pPr lvl="1">
              <a:lnSpc>
                <a:spcPct val="100000"/>
              </a:lnSpc>
              <a:buFont typeface="Arial" panose="020B0604020202020204" pitchFamily="34" charset="0"/>
              <a:buChar char="•"/>
            </a:pPr>
            <a:r>
              <a:rPr lang="lt-LT" dirty="0" err="1"/>
              <a:t>o</a:t>
            </a:r>
            <a:r>
              <a:rPr lang="lt-LT" dirty="0" err="1" smtClean="0"/>
              <a:t>ther</a:t>
            </a:r>
            <a:r>
              <a:rPr lang="lt-LT" dirty="0" smtClean="0"/>
              <a:t> </a:t>
            </a:r>
            <a:r>
              <a:rPr lang="lt-LT" dirty="0" err="1" smtClean="0"/>
              <a:t>criteria</a:t>
            </a:r>
            <a:r>
              <a:rPr lang="lt-LT" dirty="0" smtClean="0"/>
              <a:t> (eg. </a:t>
            </a:r>
            <a:r>
              <a:rPr lang="lt-LT" dirty="0" err="1" smtClean="0"/>
              <a:t>Implications</a:t>
            </a:r>
            <a:r>
              <a:rPr lang="lt-LT" dirty="0" smtClean="0"/>
              <a:t> </a:t>
            </a:r>
            <a:r>
              <a:rPr lang="lt-LT" dirty="0" err="1" smtClean="0"/>
              <a:t>for</a:t>
            </a:r>
            <a:r>
              <a:rPr lang="lt-LT" dirty="0" smtClean="0"/>
              <a:t> </a:t>
            </a:r>
            <a:r>
              <a:rPr lang="lt-LT" dirty="0" err="1" smtClean="0"/>
              <a:t>practice</a:t>
            </a:r>
            <a:r>
              <a:rPr lang="lt-LT" dirty="0" smtClean="0"/>
              <a:t>)</a:t>
            </a:r>
            <a:endParaRPr lang="lt-LT" dirty="0"/>
          </a:p>
          <a:p>
            <a:pPr>
              <a:lnSpc>
                <a:spcPct val="100000"/>
              </a:lnSpc>
              <a:buFont typeface="Courier New" panose="02070309020205020404" pitchFamily="49" charset="0"/>
              <a:buChar char="o"/>
            </a:pPr>
            <a:r>
              <a:rPr lang="lt-LT" dirty="0" smtClean="0"/>
              <a:t>Editor/</a:t>
            </a:r>
            <a:r>
              <a:rPr lang="lt-LT" dirty="0" err="1" smtClean="0"/>
              <a:t>editorial</a:t>
            </a:r>
            <a:r>
              <a:rPr lang="lt-LT" dirty="0" smtClean="0"/>
              <a:t> </a:t>
            </a:r>
            <a:r>
              <a:rPr lang="lt-LT" dirty="0" err="1" smtClean="0"/>
              <a:t>board</a:t>
            </a:r>
            <a:r>
              <a:rPr lang="lt-LT" dirty="0" smtClean="0"/>
              <a:t> </a:t>
            </a:r>
            <a:r>
              <a:rPr lang="lt-LT" dirty="0" err="1" smtClean="0"/>
              <a:t>considers</a:t>
            </a:r>
            <a:r>
              <a:rPr lang="lt-LT" dirty="0" smtClean="0"/>
              <a:t> </a:t>
            </a:r>
            <a:r>
              <a:rPr lang="lt-LT" dirty="0" err="1" smtClean="0"/>
              <a:t>the</a:t>
            </a:r>
            <a:r>
              <a:rPr lang="lt-LT" dirty="0" smtClean="0"/>
              <a:t> </a:t>
            </a:r>
            <a:r>
              <a:rPr lang="lt-LT" dirty="0" err="1" smtClean="0"/>
              <a:t>comments</a:t>
            </a:r>
            <a:r>
              <a:rPr lang="lt-LT" dirty="0" smtClean="0"/>
              <a:t> </a:t>
            </a:r>
            <a:r>
              <a:rPr lang="lt-LT" dirty="0" err="1" smtClean="0"/>
              <a:t>from</a:t>
            </a:r>
            <a:r>
              <a:rPr lang="lt-LT" dirty="0" smtClean="0"/>
              <a:t> </a:t>
            </a:r>
            <a:r>
              <a:rPr lang="lt-LT" dirty="0" err="1" smtClean="0"/>
              <a:t>reviewers</a:t>
            </a:r>
            <a:r>
              <a:rPr lang="lt-LT" dirty="0" smtClean="0"/>
              <a:t> </a:t>
            </a:r>
            <a:r>
              <a:rPr lang="lt-LT" dirty="0" err="1" smtClean="0"/>
              <a:t>and</a:t>
            </a:r>
            <a:r>
              <a:rPr lang="lt-LT" dirty="0" smtClean="0"/>
              <a:t> </a:t>
            </a:r>
            <a:r>
              <a:rPr lang="lt-LT" dirty="0" err="1" smtClean="0"/>
              <a:t>makes</a:t>
            </a:r>
            <a:r>
              <a:rPr lang="lt-LT" dirty="0" smtClean="0"/>
              <a:t> </a:t>
            </a:r>
            <a:r>
              <a:rPr lang="lt-LT" dirty="0" err="1" smtClean="0"/>
              <a:t>the</a:t>
            </a:r>
            <a:r>
              <a:rPr lang="lt-LT" dirty="0" smtClean="0"/>
              <a:t> </a:t>
            </a:r>
            <a:r>
              <a:rPr lang="lt-LT" dirty="0" err="1" smtClean="0"/>
              <a:t>decision</a:t>
            </a:r>
            <a:r>
              <a:rPr lang="lt-LT" dirty="0" smtClean="0"/>
              <a:t> </a:t>
            </a:r>
            <a:r>
              <a:rPr lang="lt-LT" dirty="0" err="1" smtClean="0"/>
              <a:t>relating</a:t>
            </a:r>
            <a:r>
              <a:rPr lang="lt-LT" dirty="0" smtClean="0"/>
              <a:t> </a:t>
            </a:r>
            <a:r>
              <a:rPr lang="lt-LT" dirty="0" err="1" smtClean="0"/>
              <a:t>the</a:t>
            </a:r>
            <a:r>
              <a:rPr lang="lt-LT" dirty="0" smtClean="0"/>
              <a:t> </a:t>
            </a:r>
            <a:r>
              <a:rPr lang="lt-LT" dirty="0" err="1" smtClean="0"/>
              <a:t>manuscript</a:t>
            </a:r>
            <a:endParaRPr lang="lt-LT" dirty="0" smtClean="0"/>
          </a:p>
          <a:p>
            <a:pPr>
              <a:lnSpc>
                <a:spcPct val="100000"/>
              </a:lnSpc>
              <a:buFont typeface="Courier New" panose="02070309020205020404" pitchFamily="49" charset="0"/>
              <a:buChar char="o"/>
            </a:pPr>
            <a:endParaRPr lang="lt-LT" dirty="0" smtClean="0"/>
          </a:p>
          <a:p>
            <a:pPr>
              <a:lnSpc>
                <a:spcPct val="100000"/>
              </a:lnSpc>
              <a:buFont typeface="Courier New" panose="02070309020205020404" pitchFamily="49" charset="0"/>
              <a:buChar char="o"/>
            </a:pPr>
            <a:endParaRPr lang="lt-LT" dirty="0" smtClean="0"/>
          </a:p>
          <a:p>
            <a:pPr>
              <a:lnSpc>
                <a:spcPct val="100000"/>
              </a:lnSpc>
            </a:pPr>
            <a:endParaRPr lang="lt-LT" dirty="0"/>
          </a:p>
        </p:txBody>
      </p:sp>
      <p:sp>
        <p:nvSpPr>
          <p:cNvPr id="5" name="Slide Number Placeholder 4"/>
          <p:cNvSpPr>
            <a:spLocks noGrp="1"/>
          </p:cNvSpPr>
          <p:nvPr>
            <p:ph type="sldNum" sz="quarter" idx="12"/>
          </p:nvPr>
        </p:nvSpPr>
        <p:spPr/>
        <p:txBody>
          <a:bodyPr/>
          <a:lstStyle/>
          <a:p>
            <a:fld id="{5D73EB33-29DA-483B-93E0-CED121B0163C}" type="slidenum">
              <a:rPr lang="en-US" smtClean="0"/>
              <a:t>9</a:t>
            </a:fld>
            <a:endParaRPr lang="en-US"/>
          </a:p>
        </p:txBody>
      </p:sp>
    </p:spTree>
    <p:extLst>
      <p:ext uri="{BB962C8B-B14F-4D97-AF65-F5344CB8AC3E}">
        <p14:creationId xmlns:p14="http://schemas.microsoft.com/office/powerpoint/2010/main" val="371932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3940</TotalTime>
  <Words>2112</Words>
  <Application>Microsoft Office PowerPoint</Application>
  <PresentationFormat>Custom</PresentationFormat>
  <Paragraphs>259</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Retrospektyvinė</vt:lpstr>
      <vt:lpstr>PowerPoint Presentation</vt:lpstr>
      <vt:lpstr>Aim</vt:lpstr>
      <vt:lpstr>Why it is important to write for scientific journal?</vt:lpstr>
      <vt:lpstr>Who is your best audience? </vt:lpstr>
      <vt:lpstr>Other leading nursing journals</vt:lpstr>
      <vt:lpstr>Follow top 10 publishing ethics tips for authors from</vt:lpstr>
      <vt:lpstr>When the maniscript is ready to submit?</vt:lpstr>
      <vt:lpstr>First step of review process: ‘Under the Editor’s decision’</vt:lpstr>
      <vt:lpstr>Peer review process</vt:lpstr>
      <vt:lpstr>Decisions on acception</vt:lpstr>
      <vt:lpstr>Responding to the reviewers</vt:lpstr>
      <vt:lpstr>Why your manuscript was rejected?</vt:lpstr>
      <vt:lpstr>Ethical issues in scholarly publishing </vt:lpstr>
      <vt:lpstr>Authorship</vt:lpstr>
      <vt:lpstr>Plagiarism</vt:lpstr>
      <vt:lpstr>Falsification and fabrication. Self-citation</vt:lpstr>
      <vt:lpstr>PowerPoint Presentation</vt:lpstr>
      <vt:lpstr>‘Salami slicing‘</vt:lpstr>
      <vt:lpstr>‚Salami slicing‘ – a strategy to avoit it</vt:lpstr>
      <vt:lpstr>The spectrum of ‘fakery’ in publishing</vt:lpstr>
      <vt:lpstr>Predatory journals</vt:lpstr>
      <vt:lpstr>Faked journals</vt:lpstr>
      <vt:lpstr>PowerPoint Presentation</vt:lpstr>
      <vt:lpstr>References and recommended readings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AccelEd Kick-off meeting</dc:title>
  <dc:creator>Enrika Morkienė</dc:creator>
  <cp:lastModifiedBy>Aurelija</cp:lastModifiedBy>
  <cp:revision>308</cp:revision>
  <dcterms:created xsi:type="dcterms:W3CDTF">2020-12-22T11:24:52Z</dcterms:created>
  <dcterms:modified xsi:type="dcterms:W3CDTF">2021-11-02T18:45:39Z</dcterms:modified>
</cp:coreProperties>
</file>