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3"/>
  </p:notesMasterIdLst>
  <p:sldIdLst>
    <p:sldId id="271" r:id="rId2"/>
    <p:sldId id="298" r:id="rId3"/>
    <p:sldId id="300" r:id="rId4"/>
    <p:sldId id="369" r:id="rId5"/>
    <p:sldId id="391" r:id="rId6"/>
    <p:sldId id="358" r:id="rId7"/>
    <p:sldId id="365" r:id="rId8"/>
    <p:sldId id="305" r:id="rId9"/>
    <p:sldId id="313" r:id="rId10"/>
    <p:sldId id="383" r:id="rId11"/>
    <p:sldId id="388" r:id="rId12"/>
    <p:sldId id="310" r:id="rId13"/>
    <p:sldId id="360" r:id="rId14"/>
    <p:sldId id="361" r:id="rId15"/>
    <p:sldId id="362" r:id="rId16"/>
    <p:sldId id="363" r:id="rId17"/>
    <p:sldId id="325" r:id="rId18"/>
    <p:sldId id="326" r:id="rId19"/>
    <p:sldId id="327" r:id="rId20"/>
    <p:sldId id="329" r:id="rId21"/>
    <p:sldId id="332" r:id="rId22"/>
    <p:sldId id="333" r:id="rId23"/>
    <p:sldId id="279" r:id="rId24"/>
    <p:sldId id="316" r:id="rId25"/>
    <p:sldId id="261" r:id="rId26"/>
    <p:sldId id="323" r:id="rId27"/>
    <p:sldId id="314" r:id="rId28"/>
    <p:sldId id="262" r:id="rId29"/>
    <p:sldId id="263" r:id="rId30"/>
    <p:sldId id="275" r:id="rId31"/>
    <p:sldId id="384" r:id="rId32"/>
    <p:sldId id="264" r:id="rId33"/>
    <p:sldId id="387" r:id="rId34"/>
    <p:sldId id="266" r:id="rId35"/>
    <p:sldId id="354" r:id="rId36"/>
    <p:sldId id="385" r:id="rId37"/>
    <p:sldId id="319" r:id="rId38"/>
    <p:sldId id="346" r:id="rId39"/>
    <p:sldId id="265" r:id="rId40"/>
    <p:sldId id="377" r:id="rId41"/>
    <p:sldId id="283" r:id="rId42"/>
    <p:sldId id="390" r:id="rId43"/>
    <p:sldId id="281" r:id="rId44"/>
    <p:sldId id="284" r:id="rId45"/>
    <p:sldId id="268" r:id="rId46"/>
    <p:sldId id="348" r:id="rId47"/>
    <p:sldId id="302" r:id="rId48"/>
    <p:sldId id="303" r:id="rId49"/>
    <p:sldId id="278" r:id="rId50"/>
    <p:sldId id="393" r:id="rId51"/>
    <p:sldId id="392" r:id="rId52"/>
  </p:sldIdLst>
  <p:sldSz cx="12192000" cy="6858000"/>
  <p:notesSz cx="6858000" cy="9144000"/>
  <p:embeddedFontLst>
    <p:embeddedFont>
      <p:font typeface="Times" panose="02020603050405020304" pitchFamily="18"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Verdana" panose="020B0604030504040204" pitchFamily="34" charset="0"/>
      <p:regular r:id="rId62"/>
      <p:bold r:id="rId63"/>
      <p:italic r:id="rId64"/>
      <p:boldItalic r:id="rId65"/>
    </p:embeddedFont>
    <p:embeddedFont>
      <p:font typeface="Tahoma" panose="020B0604030504040204" pitchFamily="34" charset="0"/>
      <p:regular r:id="rId66"/>
      <p:bold r:id="rId67"/>
    </p:embeddedFont>
    <p:embeddedFont>
      <p:font typeface="Open Sans" panose="020B0604020202020204" charset="0"/>
      <p:regular r:id="rId68"/>
      <p:bold r:id="rId69"/>
      <p:italic r:id="rId70"/>
      <p:boldItalic r:id="rId71"/>
    </p:embeddedFont>
    <p:embeddedFont>
      <p:font typeface="Helvetica" panose="020B0604020202020204" pitchFamily="34" charset="0"/>
      <p:regular r:id="rId72"/>
      <p:bold r:id="rId73"/>
      <p:italic r:id="rId74"/>
      <p:boldItalic r:id="rId75"/>
    </p:embeddedFont>
    <p:embeddedFont>
      <p:font typeface="Rockwell" panose="020B0604020202020204" charset="0"/>
      <p:regular r:id="rId76"/>
      <p:bold r:id="rId77"/>
      <p:italic r:id="rId78"/>
      <p:boldItalic r:id="rId79"/>
    </p:embeddedFont>
    <p:embeddedFont>
      <p:font typeface="Wingdings 2" panose="05020102010507070707" pitchFamily="18" charset="2"/>
      <p:regular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1" roundtripDataSignature="AMtx7mir/e57swkJKDGgTTGggEJ/G2zfQ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58151DE-C36C-4B04-9480-8532D2FEB2E2}">
  <a:tblStyle styleId="{158151DE-C36C-4B04-9480-8532D2FEB2E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8549"/>
  </p:normalViewPr>
  <p:slideViewPr>
    <p:cSldViewPr snapToGrid="0" snapToObjects="1">
      <p:cViewPr>
        <p:scale>
          <a:sx n="63" d="100"/>
          <a:sy n="63" d="100"/>
        </p:scale>
        <p:origin x="-996"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font" Target="fonts/font23.fntdata"/><Relationship Id="rId133"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font" Target="fonts/font21.fntdata"/><Relationship Id="rId79" Type="http://schemas.openxmlformats.org/officeDocument/2006/relationships/font" Target="fonts/font26.fntdata"/><Relationship Id="rId131"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80"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1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21403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www.ncbi.nlm.nih.gov/pmc/articles/PMC6468135/#CR17" TargetMode="External"/><Relationship Id="rId13" Type="http://schemas.openxmlformats.org/officeDocument/2006/relationships/hyperlink" Target="https://www.ncbi.nlm.nih.gov/pmc/articles/PMC6468135/#CR22" TargetMode="External"/><Relationship Id="rId18" Type="http://schemas.openxmlformats.org/officeDocument/2006/relationships/hyperlink" Target="https://www.ncbi.nlm.nih.gov/pmc/articles/PMC6468135/#CR27" TargetMode="External"/><Relationship Id="rId26" Type="http://schemas.openxmlformats.org/officeDocument/2006/relationships/hyperlink" Target="https://www.ncbi.nlm.nih.gov/pmc/articles/PMC6468135/" TargetMode="External"/><Relationship Id="rId3" Type="http://schemas.openxmlformats.org/officeDocument/2006/relationships/hyperlink" Target="https://www.ncbi.nlm.nih.gov/pmc/articles/PMC6468135/table/Tab2/" TargetMode="External"/><Relationship Id="rId21" Type="http://schemas.openxmlformats.org/officeDocument/2006/relationships/hyperlink" Target="https://www.ncbi.nlm.nih.gov/pmc/articles/PMC6468135/#CR30" TargetMode="External"/><Relationship Id="rId7" Type="http://schemas.openxmlformats.org/officeDocument/2006/relationships/hyperlink" Target="https://www.ncbi.nlm.nih.gov/pmc/articles/PMC6468135/#CR16" TargetMode="External"/><Relationship Id="rId12" Type="http://schemas.openxmlformats.org/officeDocument/2006/relationships/hyperlink" Target="https://www.ncbi.nlm.nih.gov/pmc/articles/PMC6468135/#CR21" TargetMode="External"/><Relationship Id="rId17" Type="http://schemas.openxmlformats.org/officeDocument/2006/relationships/hyperlink" Target="https://www.ncbi.nlm.nih.gov/pmc/articles/PMC6468135/#CR26" TargetMode="External"/><Relationship Id="rId25" Type="http://schemas.openxmlformats.org/officeDocument/2006/relationships/hyperlink" Target="https://www.ncbi.nlm.nih.gov/pmc/articles/PMC6468135/#CR34" TargetMode="External"/><Relationship Id="rId2" Type="http://schemas.openxmlformats.org/officeDocument/2006/relationships/slide" Target="../slides/slide35.xml"/><Relationship Id="rId16" Type="http://schemas.openxmlformats.org/officeDocument/2006/relationships/hyperlink" Target="https://www.ncbi.nlm.nih.gov/pmc/articles/PMC6468135/#CR25" TargetMode="External"/><Relationship Id="rId20" Type="http://schemas.openxmlformats.org/officeDocument/2006/relationships/hyperlink" Target="https://www.ncbi.nlm.nih.gov/pmc/articles/PMC6468135/#CR29" TargetMode="External"/><Relationship Id="rId29" Type="http://schemas.openxmlformats.org/officeDocument/2006/relationships/hyperlink" Target="https://www.ncbi.nlm.nih.gov/pmc/articles/PMC6468135/#CR37" TargetMode="External"/><Relationship Id="rId1" Type="http://schemas.openxmlformats.org/officeDocument/2006/relationships/notesMaster" Target="../notesMasters/notesMaster1.xml"/><Relationship Id="rId6" Type="http://schemas.openxmlformats.org/officeDocument/2006/relationships/hyperlink" Target="https://www.ncbi.nlm.nih.gov/pmc/articles/PMC6468135/#CR13" TargetMode="External"/><Relationship Id="rId11" Type="http://schemas.openxmlformats.org/officeDocument/2006/relationships/hyperlink" Target="https://www.ncbi.nlm.nih.gov/pmc/articles/PMC6468135/#CR20" TargetMode="External"/><Relationship Id="rId24" Type="http://schemas.openxmlformats.org/officeDocument/2006/relationships/hyperlink" Target="https://www.ncbi.nlm.nih.gov/pmc/articles/PMC6468135/#CR33" TargetMode="External"/><Relationship Id="rId32" Type="http://schemas.openxmlformats.org/officeDocument/2006/relationships/hyperlink" Target="https://www.ncbi.nlm.nih.gov/pmc/articles/PMC6468135/#CR2" TargetMode="External"/><Relationship Id="rId5" Type="http://schemas.openxmlformats.org/officeDocument/2006/relationships/hyperlink" Target="https://www.ncbi.nlm.nih.gov/pmc/articles/PMC6468135/#CR15" TargetMode="External"/><Relationship Id="rId15" Type="http://schemas.openxmlformats.org/officeDocument/2006/relationships/hyperlink" Target="https://www.ncbi.nlm.nih.gov/pmc/articles/PMC6468135/#CR24" TargetMode="External"/><Relationship Id="rId23" Type="http://schemas.openxmlformats.org/officeDocument/2006/relationships/hyperlink" Target="https://www.ncbi.nlm.nih.gov/pmc/articles/PMC6468135/#CR32" TargetMode="External"/><Relationship Id="rId28" Type="http://schemas.openxmlformats.org/officeDocument/2006/relationships/hyperlink" Target="https://www.ncbi.nlm.nih.gov/pmc/articles/PMC6468135/#CR36" TargetMode="External"/><Relationship Id="rId10" Type="http://schemas.openxmlformats.org/officeDocument/2006/relationships/hyperlink" Target="https://www.ncbi.nlm.nih.gov/pmc/articles/PMC6468135/#CR19" TargetMode="External"/><Relationship Id="rId19" Type="http://schemas.openxmlformats.org/officeDocument/2006/relationships/hyperlink" Target="https://www.ncbi.nlm.nih.gov/pmc/articles/PMC6468135/#CR28" TargetMode="External"/><Relationship Id="rId31" Type="http://schemas.openxmlformats.org/officeDocument/2006/relationships/hyperlink" Target="https://www.ncbi.nlm.nih.gov/pmc/articles/PMC6468135/#CR39" TargetMode="External"/><Relationship Id="rId4" Type="http://schemas.openxmlformats.org/officeDocument/2006/relationships/hyperlink" Target="https://www.ncbi.nlm.nih.gov/pmc/articles/PMC6468135/#CR14" TargetMode="External"/><Relationship Id="rId9" Type="http://schemas.openxmlformats.org/officeDocument/2006/relationships/hyperlink" Target="https://www.ncbi.nlm.nih.gov/pmc/articles/PMC6468135/#CR18" TargetMode="External"/><Relationship Id="rId14" Type="http://schemas.openxmlformats.org/officeDocument/2006/relationships/hyperlink" Target="https://www.ncbi.nlm.nih.gov/pmc/articles/PMC6468135/#CR23" TargetMode="External"/><Relationship Id="rId22" Type="http://schemas.openxmlformats.org/officeDocument/2006/relationships/hyperlink" Target="https://www.ncbi.nlm.nih.gov/pmc/articles/PMC6468135/#CR31" TargetMode="External"/><Relationship Id="rId27" Type="http://schemas.openxmlformats.org/officeDocument/2006/relationships/hyperlink" Target="https://www.ncbi.nlm.nih.gov/pmc/articles/PMC6468135/#CR35" TargetMode="External"/><Relationship Id="rId30" Type="http://schemas.openxmlformats.org/officeDocument/2006/relationships/hyperlink" Target="https://www.ncbi.nlm.nih.gov/pmc/articles/PMC6468135/#CR38"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86084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15</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1238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16</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0601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PHENOMENOLOGICAL RESEARCH</a:t>
            </a:r>
            <a:r>
              <a:rPr lang="en-US" dirty="0"/>
              <a:t/>
            </a:r>
            <a:br>
              <a:rPr lang="en-US" dirty="0"/>
            </a:br>
            <a:r>
              <a:rPr lang="en-US" dirty="0"/>
              <a:t>Historical Perspective: Phenomenology can be looked at as both a philosophy and a method of </a:t>
            </a:r>
            <a:r>
              <a:rPr lang="en-US" dirty="0" err="1"/>
              <a:t>research.Begun</a:t>
            </a:r>
            <a:r>
              <a:rPr lang="en-US" dirty="0"/>
              <a:t> in the 20th-century as a philosophical movement by such noted philosophers as Edmund Husserl, Martin Heidegger, and Jean Paul </a:t>
            </a:r>
            <a:r>
              <a:rPr lang="en-US" dirty="0" err="1"/>
              <a:t>Sartre.The</a:t>
            </a:r>
            <a:r>
              <a:rPr lang="en-US" dirty="0"/>
              <a:t> philosophical movement they dedicated themselves to wished to describe how the structures of experience as they present themselves to consciousness, without relying upon any preconceived theory, assumption, reason of deduction, formulated hypothesis or foundationally based laws of the natural </a:t>
            </a:r>
            <a:r>
              <a:rPr lang="en-US" dirty="0" err="1"/>
              <a:t>sciences.To</a:t>
            </a:r>
            <a:r>
              <a:rPr lang="en-US" dirty="0"/>
              <a:t> state more simply: The purpose of phenomenological research is to describe experiences as they are lived in phenomenological terms (i.e. to capture the “lived experience” of study participants) of a unique experience/</a:t>
            </a:r>
            <a:r>
              <a:rPr lang="en-US" dirty="0" err="1"/>
              <a:t>phenomenon.To</a:t>
            </a:r>
            <a:r>
              <a:rPr lang="en-US" dirty="0"/>
              <a:t> phenomenologist want to answer the question “What is the meaning </a:t>
            </a:r>
            <a:r>
              <a:rPr lang="en-US" dirty="0" err="1"/>
              <a:t>ofone’s</a:t>
            </a:r>
            <a:r>
              <a:rPr lang="en-US" dirty="0"/>
              <a:t> lived experience?”</a:t>
            </a:r>
          </a:p>
          <a:p>
            <a:endParaRPr lang="en-US" dirty="0"/>
          </a:p>
          <a:p>
            <a:r>
              <a:rPr lang="en-US" dirty="0"/>
              <a:t>Although phenomenology is used in many ways by many famous philosopher such as Kant, Hegel, Heidegger, and Husserl in the scope of research, we can used as referring to first person moral experience. The term phenomenology is derived from the Greek ‘</a:t>
            </a:r>
            <a:r>
              <a:rPr lang="en-US" dirty="0" err="1"/>
              <a:t>phainein</a:t>
            </a:r>
            <a:r>
              <a:rPr lang="en-US" dirty="0"/>
              <a:t>’, which means ‘to appear’, and it was first used by Immanuel Kant in 1764. Kantian phenomenology is based on constructivist philosophy for the reason that the phenomena are constructed by cognitive subject who is human being. In constructionist view, the subject constructs what it knows, and in phenomenological view, the subject knows what it construct which are not appearance but it has appearance in the consciousness (</a:t>
            </a:r>
            <a:r>
              <a:rPr lang="en-US" dirty="0" err="1"/>
              <a:t>Rockmore</a:t>
            </a:r>
            <a:r>
              <a:rPr lang="en-US" dirty="0"/>
              <a:t>, 2011).</a:t>
            </a:r>
          </a:p>
          <a:p>
            <a:endParaRPr lang="en-US" dirty="0"/>
          </a:p>
          <a:p>
            <a:endParaRPr lang="en-US" dirty="0"/>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rgbClr val="444444"/>
                </a:solidFill>
                <a:latin typeface="Open Sans" panose="020B0606030504020204" pitchFamily="34" charset="0"/>
              </a:rPr>
              <a:t>Phenomenologists focus on describing what all participants have in common as they experience a </a:t>
            </a:r>
            <a:r>
              <a:rPr lang="en-US" dirty="0" err="1">
                <a:solidFill>
                  <a:srgbClr val="444444"/>
                </a:solidFill>
                <a:latin typeface="Open Sans" panose="020B0606030504020204" pitchFamily="34" charset="0"/>
              </a:rPr>
              <a:t>phenomenon.The</a:t>
            </a:r>
            <a:r>
              <a:rPr lang="en-US" dirty="0">
                <a:solidFill>
                  <a:srgbClr val="444444"/>
                </a:solidFill>
                <a:latin typeface="Open Sans" panose="020B0606030504020204" pitchFamily="34" charset="0"/>
              </a:rPr>
              <a:t> phenomenon can be almost any experience an individual or in the case of phenomenological research a group of individuals collectively experience in consciousness (i.e. such universal experiences as hopelessness, grief, social events, learned behaviors, mental health concerns, or psychological situations of mass stress episodes, etc.).The basic purpose of phenomenology is to reduce individual experiences with a phenomenon to a description of the universal essence (a “grasp of the very nature of the thing,” van </a:t>
            </a:r>
            <a:r>
              <a:rPr lang="en-US" dirty="0" err="1">
                <a:solidFill>
                  <a:srgbClr val="444444"/>
                </a:solidFill>
                <a:latin typeface="Open Sans" panose="020B0606030504020204" pitchFamily="34" charset="0"/>
              </a:rPr>
              <a:t>Manen</a:t>
            </a:r>
            <a:r>
              <a:rPr lang="en-US" dirty="0">
                <a:solidFill>
                  <a:srgbClr val="444444"/>
                </a:solidFill>
                <a:latin typeface="Open Sans" panose="020B0606030504020204" pitchFamily="34" charset="0"/>
              </a:rPr>
              <a:t>, 1990, p. 177).So in essence we as qualitative researchers wish to identify the collective phenomenon as the “object of the participating humans to the experience.</a:t>
            </a:r>
            <a:r>
              <a:rPr lang="en-US" dirty="0"/>
              <a:t/>
            </a:r>
            <a:br>
              <a:rPr lang="en-US" dirty="0"/>
            </a:br>
            <a:endParaRPr lang="x-none" dirty="0"/>
          </a:p>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17</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1730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18</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9193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19</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0907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solidFill>
                  <a:srgbClr val="444444"/>
                </a:solidFill>
                <a:latin typeface="Open Sans" panose="020B0606030504020204" pitchFamily="34" charset="0"/>
              </a:rPr>
              <a:t>Major People and their influence: Martin Heidegger (1889-1976)</a:t>
            </a:r>
            <a:r>
              <a:rPr lang="en-US" dirty="0"/>
              <a:t/>
            </a:r>
            <a:br>
              <a:rPr lang="en-US" dirty="0"/>
            </a:br>
            <a:r>
              <a:rPr lang="en-US" dirty="0">
                <a:solidFill>
                  <a:srgbClr val="444444"/>
                </a:solidFill>
                <a:latin typeface="Open Sans" panose="020B0606030504020204" pitchFamily="34" charset="0"/>
              </a:rPr>
              <a:t>Did not believe it was possible to step back from </a:t>
            </a:r>
            <a:r>
              <a:rPr lang="en-US" dirty="0" err="1">
                <a:solidFill>
                  <a:srgbClr val="444444"/>
                </a:solidFill>
                <a:latin typeface="Open Sans" panose="020B0606030504020204" pitchFamily="34" charset="0"/>
              </a:rPr>
              <a:t>consciousness.Believed</a:t>
            </a:r>
            <a:r>
              <a:rPr lang="en-US" dirty="0">
                <a:solidFill>
                  <a:srgbClr val="444444"/>
                </a:solidFill>
                <a:latin typeface="Open Sans" panose="020B0606030504020204" pitchFamily="34" charset="0"/>
              </a:rPr>
              <a:t> we must pursue ‘authentic’ experiences in </a:t>
            </a:r>
            <a:r>
              <a:rPr lang="en-US" dirty="0" err="1">
                <a:solidFill>
                  <a:srgbClr val="444444"/>
                </a:solidFill>
                <a:latin typeface="Open Sans" panose="020B0606030504020204" pitchFamily="34" charset="0"/>
              </a:rPr>
              <a:t>lifeIntroduced</a:t>
            </a:r>
            <a:r>
              <a:rPr lang="en-US" dirty="0">
                <a:solidFill>
                  <a:srgbClr val="444444"/>
                </a:solidFill>
                <a:latin typeface="Open Sans" panose="020B0606030504020204" pitchFamily="34" charset="0"/>
              </a:rPr>
              <a:t> the concept of 'Dasein' (or being/existing as a being)Idea of the dialogue between the person and their world [Hermeneutic Phenomenology].side note: controversial because was sympathetic to the Nazi party in Germany, and openly demonstrated support for Hitler (interestingly Husserl, his teacher, was Jewish)Suggested focusing on the lived experience (or the ‘Dasein’), rather than the phenomena or </a:t>
            </a:r>
            <a:r>
              <a:rPr lang="en-US" dirty="0" err="1">
                <a:solidFill>
                  <a:srgbClr val="444444"/>
                </a:solidFill>
                <a:latin typeface="Open Sans" panose="020B0606030504020204" pitchFamily="34" charset="0"/>
              </a:rPr>
              <a:t>personsidea</a:t>
            </a:r>
            <a:r>
              <a:rPr lang="en-US" dirty="0">
                <a:solidFill>
                  <a:srgbClr val="444444"/>
                </a:solidFill>
                <a:latin typeface="Open Sans" panose="020B0606030504020204" pitchFamily="34" charset="0"/>
              </a:rPr>
              <a:t> that one's reality is always influenced by the world they live in including as researchers (termed one’s “lifeworld”)Rejected Husserl's idea of the "transcendental ego”</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rgbClr val="444444"/>
              </a:solidFill>
              <a:latin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On the other hand, hermeneutic phenomenology emphasizes interpretation as opposed to just description. This study used the transcendental phenomenological framework developed by Edmund Husserl who provided the basis for phenomenology (Moustakas, 1994). </a:t>
            </a:r>
            <a:endParaRPr lang="x-none"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x-none" dirty="0"/>
          </a:p>
          <a:p>
            <a:endParaRPr lang="x-none" dirty="0"/>
          </a:p>
          <a:p>
            <a:endParaRPr lang="x-none"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solidFill>
                  <a:srgbClr val="444444"/>
                </a:solidFill>
                <a:latin typeface="Open Sans" panose="020B0606030504020204" pitchFamily="34" charset="0"/>
              </a:rPr>
              <a:t>Major People and their influence: Alfred Schultz</a:t>
            </a:r>
            <a:r>
              <a:rPr lang="en-US" dirty="0"/>
              <a:t/>
            </a:r>
            <a:br>
              <a:rPr lang="en-US" dirty="0"/>
            </a:br>
            <a:r>
              <a:rPr lang="en-US" dirty="0">
                <a:solidFill>
                  <a:srgbClr val="444444"/>
                </a:solidFill>
                <a:latin typeface="Open Sans" panose="020B0606030504020204" pitchFamily="34" charset="0"/>
              </a:rPr>
              <a:t>furthered idea that "the human world comprises various provinces of </a:t>
            </a:r>
            <a:r>
              <a:rPr lang="en-US" dirty="0" err="1">
                <a:solidFill>
                  <a:srgbClr val="444444"/>
                </a:solidFill>
                <a:latin typeface="Open Sans" panose="020B0606030504020204" pitchFamily="34" charset="0"/>
              </a:rPr>
              <a:t>meaning"significant</a:t>
            </a:r>
            <a:r>
              <a:rPr lang="en-US" dirty="0">
                <a:solidFill>
                  <a:srgbClr val="444444"/>
                </a:solidFill>
                <a:latin typeface="Open Sans" panose="020B0606030504020204" pitchFamily="34" charset="0"/>
              </a:rPr>
              <a:t> furthers sociological </a:t>
            </a:r>
            <a:r>
              <a:rPr lang="en-US" dirty="0" err="1">
                <a:solidFill>
                  <a:srgbClr val="444444"/>
                </a:solidFill>
                <a:latin typeface="Open Sans" panose="020B0606030504020204" pitchFamily="34" charset="0"/>
              </a:rPr>
              <a:t>phenomenologyseeks</a:t>
            </a:r>
            <a:r>
              <a:rPr lang="en-US" dirty="0">
                <a:solidFill>
                  <a:srgbClr val="444444"/>
                </a:solidFill>
                <a:latin typeface="Open Sans" panose="020B0606030504020204" pitchFamily="34" charset="0"/>
              </a:rPr>
              <a:t> a basis for "sociology of understanding</a:t>
            </a:r>
            <a:endParaRPr lang="x-none" dirty="0"/>
          </a:p>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20</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982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21</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39519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22</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8876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23</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87541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xmlns="" id="{BE616DAD-2CCC-D548-990F-53CAE809BB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xmlns="" id="{FDC385E7-F232-6B42-A2D0-9686859614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x-none" dirty="0"/>
          </a:p>
        </p:txBody>
      </p:sp>
      <p:sp>
        <p:nvSpPr>
          <p:cNvPr id="33796" name="Slide Number Placeholder 3">
            <a:extLst>
              <a:ext uri="{FF2B5EF4-FFF2-40B4-BE49-F238E27FC236}">
                <a16:creationId xmlns:a16="http://schemas.microsoft.com/office/drawing/2014/main" xmlns="" id="{117916EE-0534-FC4D-9B40-CA61A06B51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fld id="{75E30A81-AE9B-CB4C-BE0B-C17C5E3A46F8}" type="slidenum">
              <a:rPr lang="en-US" altLang="x-none" sz="1200"/>
              <a:pPr/>
              <a:t>24</a:t>
            </a:fld>
            <a:endParaRPr lang="en-US" altLang="x-non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3</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8690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26</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7812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27</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2101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28</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8415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From this shared understanding, we now address how </a:t>
            </a:r>
            <a:r>
              <a:rPr lang="en-US" sz="1200" b="0" i="1" u="none" strike="noStrike" cap="none" dirty="0">
                <a:solidFill>
                  <a:schemeClr val="dk1"/>
                </a:solidFill>
                <a:effectLst/>
                <a:latin typeface="Calibri"/>
                <a:ea typeface="Calibri"/>
                <a:cs typeface="Calibri"/>
                <a:sym typeface="Calibri"/>
              </a:rPr>
              <a:t>transcendental (descriptive) phenomenology </a:t>
            </a:r>
            <a:r>
              <a:rPr lang="en-US" sz="1200" b="0" i="0" u="none" strike="noStrike" cap="none" dirty="0">
                <a:solidFill>
                  <a:schemeClr val="dk1"/>
                </a:solidFill>
                <a:effectLst/>
                <a:latin typeface="Calibri"/>
                <a:ea typeface="Calibri"/>
                <a:cs typeface="Calibri"/>
                <a:sym typeface="Calibri"/>
              </a:rPr>
              <a:t>and</a:t>
            </a:r>
            <a:r>
              <a:rPr lang="en-US" sz="1200" b="0" i="1" u="none" strike="noStrike" cap="none" dirty="0">
                <a:solidFill>
                  <a:schemeClr val="dk1"/>
                </a:solidFill>
                <a:effectLst/>
                <a:latin typeface="Calibri"/>
                <a:ea typeface="Calibri"/>
                <a:cs typeface="Calibri"/>
                <a:sym typeface="Calibri"/>
              </a:rPr>
              <a:t> hermeneutic (interpretive) phenomenology </a:t>
            </a:r>
            <a:r>
              <a:rPr lang="en-US" sz="1200" b="0" i="0" u="none" strike="noStrike" cap="none" dirty="0">
                <a:solidFill>
                  <a:schemeClr val="dk1"/>
                </a:solidFill>
                <a:effectLst/>
                <a:latin typeface="Calibri"/>
                <a:ea typeface="Calibri"/>
                <a:cs typeface="Calibri"/>
                <a:sym typeface="Calibri"/>
              </a:rPr>
              <a:t>approach this study in different ways. These approaches are summarized in Tab. </a:t>
            </a:r>
            <a:r>
              <a:rPr lang="en-US" sz="1200" b="0" i="0" u="none" strike="noStrike" cap="none" dirty="0">
                <a:solidFill>
                  <a:schemeClr val="dk1"/>
                </a:solidFill>
                <a:effectLst/>
                <a:latin typeface="Calibri"/>
                <a:ea typeface="Calibri"/>
                <a:cs typeface="Calibri"/>
                <a:sym typeface="Calibri"/>
                <a:hlinkClick r:id="rId3"/>
              </a:rPr>
              <a:t>2</a:t>
            </a:r>
            <a:r>
              <a:rPr lang="en-US" sz="1200" b="0" i="0" u="none" strike="noStrike" cap="none" dirty="0">
                <a:solidFill>
                  <a:schemeClr val="dk1"/>
                </a:solidFill>
                <a:effectLst/>
                <a:latin typeface="Calibri"/>
                <a:ea typeface="Calibri"/>
                <a:cs typeface="Calibri"/>
                <a:sym typeface="Calibri"/>
              </a:rPr>
              <a:t>.</a:t>
            </a:r>
          </a:p>
          <a:p>
            <a:r>
              <a:rPr lang="en-US" sz="1200" b="1" i="0" u="none" strike="noStrike" cap="none" dirty="0">
                <a:solidFill>
                  <a:schemeClr val="dk1"/>
                </a:solidFill>
                <a:effectLst/>
                <a:latin typeface="Calibri"/>
                <a:ea typeface="Calibri"/>
                <a:cs typeface="Calibri"/>
                <a:sym typeface="Calibri"/>
              </a:rPr>
              <a:t>Transcendental phenomenology</a:t>
            </a:r>
          </a:p>
          <a:p>
            <a:r>
              <a:rPr lang="en-US" sz="1200" b="0" i="0" u="none" strike="noStrike" cap="none" dirty="0">
                <a:solidFill>
                  <a:schemeClr val="dk1"/>
                </a:solidFill>
                <a:effectLst/>
                <a:latin typeface="Calibri"/>
                <a:ea typeface="Calibri"/>
                <a:cs typeface="Calibri"/>
                <a:sym typeface="Calibri"/>
              </a:rPr>
              <a:t>Phenomenology originates in philosophical traditions that evolved over centuries; however, most historians credit Edmund Husserl for defining phenomenology in the early 20th century [</a:t>
            </a:r>
            <a:r>
              <a:rPr lang="en-US" sz="1200" b="0" i="0" u="none" strike="noStrike" cap="none" dirty="0">
                <a:solidFill>
                  <a:schemeClr val="dk1"/>
                </a:solidFill>
                <a:effectLst/>
                <a:latin typeface="Calibri"/>
                <a:ea typeface="Calibri"/>
                <a:cs typeface="Calibri"/>
                <a:sym typeface="Calibri"/>
                <a:hlinkClick r:id="rId4"/>
              </a:rPr>
              <a:t>14</a:t>
            </a:r>
            <a:r>
              <a:rPr lang="en-US" sz="1200" b="0" i="0" u="none" strike="noStrike" cap="none" dirty="0">
                <a:solidFill>
                  <a:schemeClr val="dk1"/>
                </a:solidFill>
                <a:effectLst/>
                <a:latin typeface="Calibri"/>
                <a:ea typeface="Calibri"/>
                <a:cs typeface="Calibri"/>
                <a:sym typeface="Calibri"/>
              </a:rPr>
              <a:t>]. Understanding some of Husserl’s academic history can provide insight into his transcendental approach to phenomenology. Husserl’s initial work focused on mathematics as the object of study [</a:t>
            </a:r>
            <a:r>
              <a:rPr lang="en-US" sz="1200" b="0" i="0" u="none" strike="noStrike" cap="none" dirty="0">
                <a:solidFill>
                  <a:schemeClr val="dk1"/>
                </a:solidFill>
                <a:effectLst/>
                <a:latin typeface="Calibri"/>
                <a:ea typeface="Calibri"/>
                <a:cs typeface="Calibri"/>
                <a:sym typeface="Calibri"/>
                <a:hlinkClick r:id="rId5"/>
              </a:rPr>
              <a:t>15</a:t>
            </a:r>
            <a:r>
              <a:rPr lang="en-US" sz="1200" b="0" i="0" u="none" strike="noStrike" cap="none" dirty="0">
                <a:solidFill>
                  <a:schemeClr val="dk1"/>
                </a:solidFill>
                <a:effectLst/>
                <a:latin typeface="Calibri"/>
                <a:ea typeface="Calibri"/>
                <a:cs typeface="Calibri"/>
                <a:sym typeface="Calibri"/>
              </a:rPr>
              <a:t>], but then moved to examine other phenomena. Husserl’s approach to philosophy sought to equally value both objective and subjective experiences, with his body of work ‘culminating in his interest in “pure phenomenology” or working to find a universal foundation of philosophy and science [</a:t>
            </a:r>
            <a:r>
              <a:rPr lang="en-US" sz="1200" b="0" i="0" u="none" strike="noStrike" cap="none" dirty="0">
                <a:solidFill>
                  <a:schemeClr val="dk1"/>
                </a:solidFill>
                <a:effectLst/>
                <a:latin typeface="Calibri"/>
                <a:ea typeface="Calibri"/>
                <a:cs typeface="Calibri"/>
                <a:sym typeface="Calibri"/>
                <a:hlinkClick r:id="rId6"/>
              </a:rPr>
              <a:t>13</a:t>
            </a:r>
            <a:r>
              <a:rPr lang="en-US" sz="1200" b="0" i="0" u="none" strike="noStrike" cap="none" dirty="0">
                <a:solidFill>
                  <a:schemeClr val="dk1"/>
                </a:solidFill>
                <a:effectLst/>
                <a:latin typeface="Calibri"/>
                <a:ea typeface="Calibri"/>
                <a:cs typeface="Calibri"/>
                <a:sym typeface="Calibri"/>
              </a:rPr>
              <a:t>].’ Husserl rejected positivism’s absolute focus on objective observations of external reality, and instead argued that phenomena </a:t>
            </a:r>
            <a:r>
              <a:rPr lang="en-US" sz="1200" b="0" i="1" u="none" strike="noStrike" cap="none" dirty="0">
                <a:solidFill>
                  <a:schemeClr val="dk1"/>
                </a:solidFill>
                <a:effectLst/>
                <a:latin typeface="Calibri"/>
                <a:ea typeface="Calibri"/>
                <a:cs typeface="Calibri"/>
                <a:sym typeface="Calibri"/>
              </a:rPr>
              <a:t>as perceived by the individual’s consciousness </a:t>
            </a:r>
            <a:r>
              <a:rPr lang="en-US" sz="1200" b="0" i="0" u="none" strike="noStrike" cap="none" dirty="0">
                <a:solidFill>
                  <a:schemeClr val="dk1"/>
                </a:solidFill>
                <a:effectLst/>
                <a:latin typeface="Calibri"/>
                <a:ea typeface="Calibri"/>
                <a:cs typeface="Calibri"/>
                <a:sym typeface="Calibri"/>
              </a:rPr>
              <a:t>should be the object of scientific study. Thus, Husserl contended that no assumptions should inform phenomenology’s inquiry; no philosophical or scientific theory, no deductive logic procedures, and no other empirical science or psychological speculations should inform the inquiry. Instead, the focus should be on what is given directly to an individual’s intuition [</a:t>
            </a:r>
            <a:r>
              <a:rPr lang="en-US" sz="1200" b="0" i="0" u="none" strike="noStrike" cap="none" dirty="0">
                <a:solidFill>
                  <a:schemeClr val="dk1"/>
                </a:solidFill>
                <a:effectLst/>
                <a:latin typeface="Calibri"/>
                <a:ea typeface="Calibri"/>
                <a:cs typeface="Calibri"/>
                <a:sym typeface="Calibri"/>
                <a:hlinkClick r:id="rId7"/>
              </a:rPr>
              <a:t>16</a:t>
            </a:r>
            <a:r>
              <a:rPr lang="en-US" sz="1200" b="0" i="0" u="none" strike="noStrike" cap="none" dirty="0">
                <a:solidFill>
                  <a:schemeClr val="dk1"/>
                </a:solidFill>
                <a:effectLst/>
                <a:latin typeface="Calibri"/>
                <a:ea typeface="Calibri"/>
                <a:cs typeface="Calibri"/>
                <a:sym typeface="Calibri"/>
              </a:rPr>
              <a:t>]. As </a:t>
            </a:r>
            <a:r>
              <a:rPr lang="en-US" sz="1200" b="0" i="0" u="none" strike="noStrike" cap="none" dirty="0" err="1">
                <a:solidFill>
                  <a:schemeClr val="dk1"/>
                </a:solidFill>
                <a:effectLst/>
                <a:latin typeface="Calibri"/>
                <a:ea typeface="Calibri"/>
                <a:cs typeface="Calibri"/>
                <a:sym typeface="Calibri"/>
              </a:rPr>
              <a:t>Staiti</a:t>
            </a:r>
            <a:r>
              <a:rPr lang="en-US" sz="1200" b="0" i="0" u="none" strike="noStrike" cap="none" dirty="0">
                <a:solidFill>
                  <a:schemeClr val="dk1"/>
                </a:solidFill>
                <a:effectLst/>
                <a:latin typeface="Calibri"/>
                <a:ea typeface="Calibri"/>
                <a:cs typeface="Calibri"/>
                <a:sym typeface="Calibri"/>
              </a:rPr>
              <a:t> recently argued, this attitude towards phenomenology is akin to that of ‘a natural scientist who has just discovered a previously unknown dimension of reality [</a:t>
            </a:r>
            <a:r>
              <a:rPr lang="en-US" sz="1200" b="0" i="0" u="none" strike="noStrike" cap="none" dirty="0">
                <a:solidFill>
                  <a:schemeClr val="dk1"/>
                </a:solidFill>
                <a:effectLst/>
                <a:latin typeface="Calibri"/>
                <a:ea typeface="Calibri"/>
                <a:cs typeface="Calibri"/>
                <a:sym typeface="Calibri"/>
                <a:hlinkClick r:id="rId8"/>
              </a:rPr>
              <a:t>17</a:t>
            </a:r>
            <a:r>
              <a:rPr lang="en-US" sz="1200" b="0" i="0" u="none" strike="noStrike" cap="none" dirty="0">
                <a:solidFill>
                  <a:schemeClr val="dk1"/>
                </a:solidFill>
                <a:effectLst/>
                <a:latin typeface="Calibri"/>
                <a:ea typeface="Calibri"/>
                <a:cs typeface="Calibri"/>
                <a:sym typeface="Calibri"/>
              </a:rPr>
              <a:t>].’ This shift in focus requires the researcher to return ‘to the self to discover the nature and meaning of things [</a:t>
            </a:r>
            <a:r>
              <a:rPr lang="en-US" sz="1200" b="0" i="0" u="none" strike="noStrike" cap="none" dirty="0">
                <a:solidFill>
                  <a:schemeClr val="dk1"/>
                </a:solidFill>
                <a:effectLst/>
                <a:latin typeface="Calibri"/>
                <a:ea typeface="Calibri"/>
                <a:cs typeface="Calibri"/>
                <a:sym typeface="Calibri"/>
                <a:hlinkClick r:id="rId9"/>
              </a:rPr>
              <a:t>18</a:t>
            </a:r>
            <a:r>
              <a:rPr lang="en-US" sz="1200" b="0" i="0" u="none" strike="noStrike" cap="none" dirty="0">
                <a:solidFill>
                  <a:schemeClr val="dk1"/>
                </a:solidFill>
                <a:effectLst/>
                <a:latin typeface="Calibri"/>
                <a:ea typeface="Calibri"/>
                <a:cs typeface="Calibri"/>
                <a:sym typeface="Calibri"/>
              </a:rPr>
              <a:t>].’ As Husserl asserted: ‘Ultimately, all genuine and, in particular, all scientific knowledge, rests on inner evidence [</a:t>
            </a:r>
            <a:r>
              <a:rPr lang="en-US" sz="1200" b="0" i="0" u="none" strike="noStrike" cap="none" dirty="0">
                <a:solidFill>
                  <a:schemeClr val="dk1"/>
                </a:solidFill>
                <a:effectLst/>
                <a:latin typeface="Calibri"/>
                <a:ea typeface="Calibri"/>
                <a:cs typeface="Calibri"/>
                <a:sym typeface="Calibri"/>
                <a:hlinkClick r:id="rId10"/>
              </a:rPr>
              <a:t>19</a:t>
            </a:r>
            <a:r>
              <a:rPr lang="en-US" sz="1200" b="0" i="0" u="none" strike="noStrike" cap="none" dirty="0">
                <a:solidFill>
                  <a:schemeClr val="dk1"/>
                </a:solidFill>
                <a:effectLst/>
                <a:latin typeface="Calibri"/>
                <a:ea typeface="Calibri"/>
                <a:cs typeface="Calibri"/>
                <a:sym typeface="Calibri"/>
              </a:rPr>
              <a:t>].’ Inner evidence—that is, what appears in consciousness—is where a phenomenon is to be studied. What this means for Husserl is that subjective and objective knowledge are intimately intertwined. To understand the reality of a phenomenon is to understand the phenomenon as it is lived by a person. This lived experience is, for Husserl, a dimension of </a:t>
            </a:r>
            <a:r>
              <a:rPr lang="en-US" sz="1200" b="0" i="1" u="none" strike="noStrike" cap="none" dirty="0">
                <a:solidFill>
                  <a:schemeClr val="dk1"/>
                </a:solidFill>
                <a:effectLst/>
                <a:latin typeface="Calibri"/>
                <a:ea typeface="Calibri"/>
                <a:cs typeface="Calibri"/>
                <a:sym typeface="Calibri"/>
              </a:rPr>
              <a:t>being </a:t>
            </a:r>
            <a:r>
              <a:rPr lang="en-US" sz="1200" b="0" i="0" u="none" strike="noStrike" cap="none" dirty="0">
                <a:solidFill>
                  <a:schemeClr val="dk1"/>
                </a:solidFill>
                <a:effectLst/>
                <a:latin typeface="Calibri"/>
                <a:ea typeface="Calibri"/>
                <a:cs typeface="Calibri"/>
                <a:sym typeface="Calibri"/>
              </a:rPr>
              <a:t>that had yet to be discovered [</a:t>
            </a:r>
            <a:r>
              <a:rPr lang="en-US" sz="1200" b="0" i="0" u="none" strike="noStrike" cap="none" dirty="0">
                <a:solidFill>
                  <a:schemeClr val="dk1"/>
                </a:solidFill>
                <a:effectLst/>
                <a:latin typeface="Calibri"/>
                <a:ea typeface="Calibri"/>
                <a:cs typeface="Calibri"/>
                <a:sym typeface="Calibri"/>
                <a:hlinkClick r:id="rId8"/>
              </a:rPr>
              <a:t>17</a:t>
            </a:r>
            <a:r>
              <a:rPr lang="en-US" sz="1200" b="0" i="0" u="none" strike="noStrike" cap="none" dirty="0">
                <a:solidFill>
                  <a:schemeClr val="dk1"/>
                </a:solidFill>
                <a:effectLst/>
                <a:latin typeface="Calibri"/>
                <a:ea typeface="Calibri"/>
                <a:cs typeface="Calibri"/>
                <a:sym typeface="Calibri"/>
              </a:rPr>
              <a:t>]. For Husserl, phenomenology was rooted in an epistemological attitude; for him, the critical question of a phenomenological investigation was ‘What is it for an individual to know or to be conscious of a phenomenon [</a:t>
            </a:r>
            <a:r>
              <a:rPr lang="en-US" sz="1200" b="0" i="0" u="none" strike="noStrike" cap="none" dirty="0">
                <a:solidFill>
                  <a:schemeClr val="dk1"/>
                </a:solidFill>
                <a:effectLst/>
                <a:latin typeface="Calibri"/>
                <a:ea typeface="Calibri"/>
                <a:cs typeface="Calibri"/>
                <a:sym typeface="Calibri"/>
                <a:hlinkClick r:id="rId11"/>
              </a:rPr>
              <a:t>20</a:t>
            </a:r>
            <a:r>
              <a:rPr lang="en-US" sz="1200" b="0" i="0" u="none" strike="noStrike" cap="none" dirty="0">
                <a:solidFill>
                  <a:schemeClr val="dk1"/>
                </a:solidFill>
                <a:effectLst/>
                <a:latin typeface="Calibri"/>
                <a:ea typeface="Calibri"/>
                <a:cs typeface="Calibri"/>
                <a:sym typeface="Calibri"/>
              </a:rPr>
              <a:t>]?’ In Husserl’s conception of phenomenology, any experienced phenomenon could be the object of study thereby pushing analysis beyond mere sensory perception (</a:t>
            </a:r>
            <a:r>
              <a:rPr lang="en-US" sz="1200" b="0" i="0" u="none" strike="noStrike" cap="none" dirty="0" err="1">
                <a:solidFill>
                  <a:schemeClr val="dk1"/>
                </a:solidFill>
                <a:effectLst/>
                <a:latin typeface="Calibri"/>
                <a:ea typeface="Calibri"/>
                <a:cs typeface="Calibri"/>
                <a:sym typeface="Calibri"/>
              </a:rPr>
              <a:t>i</a:t>
            </a:r>
            <a:r>
              <a:rPr lang="en-US" sz="1200" b="0" i="0" u="none" strike="noStrike" cap="none" dirty="0">
                <a:solidFill>
                  <a:schemeClr val="dk1"/>
                </a:solidFill>
                <a:effectLst/>
                <a:latin typeface="Calibri"/>
                <a:ea typeface="Calibri"/>
                <a:cs typeface="Calibri"/>
                <a:sym typeface="Calibri"/>
              </a:rPr>
              <a:t>. e. what I see, hear, touch) to experiences of thought, memory, imagination, or emotion [</a:t>
            </a:r>
            <a:r>
              <a:rPr lang="en-US" sz="1200" b="0" i="0" u="none" strike="noStrike" cap="none" dirty="0">
                <a:solidFill>
                  <a:schemeClr val="dk1"/>
                </a:solidFill>
                <a:effectLst/>
                <a:latin typeface="Calibri"/>
                <a:ea typeface="Calibri"/>
                <a:cs typeface="Calibri"/>
                <a:sym typeface="Calibri"/>
                <a:hlinkClick r:id="rId12"/>
              </a:rPr>
              <a:t>21</a:t>
            </a:r>
            <a:r>
              <a:rPr lang="en-US" sz="1200" b="0" i="0" u="none" strike="noStrike" cap="none" dirty="0">
                <a:solidFill>
                  <a:schemeClr val="dk1"/>
                </a:solidFill>
                <a:effectLst/>
                <a:latin typeface="Calibri"/>
                <a:ea typeface="Calibri"/>
                <a:cs typeface="Calibri"/>
                <a:sym typeface="Calibri"/>
              </a:rPr>
              <a:t>].</a:t>
            </a:r>
          </a:p>
          <a:p>
            <a:r>
              <a:rPr lang="en-US" sz="1200" b="0" i="0" u="none" strike="noStrike" cap="none" dirty="0">
                <a:solidFill>
                  <a:schemeClr val="dk1"/>
                </a:solidFill>
                <a:effectLst/>
                <a:latin typeface="Calibri"/>
                <a:ea typeface="Calibri"/>
                <a:cs typeface="Calibri"/>
                <a:sym typeface="Calibri"/>
              </a:rPr>
              <a:t>Husserl contended that a lived experience of a phenomenon had features that were commonly perceived by individuals who had experienced the phenomenon. These commonly perceived features—or universal essences—can be identified to develop a generalizable description. The essences of a phenomenon, according to Husserl, represented the true nature of that phenomenon. The challenge facing the researcher engaging in Husserl’s phenomenology, then, is:</a:t>
            </a:r>
          </a:p>
          <a:p>
            <a:r>
              <a:rPr lang="en-US" sz="1200" b="0" i="1" u="none" strike="noStrike" cap="none" dirty="0">
                <a:solidFill>
                  <a:schemeClr val="dk1"/>
                </a:solidFill>
                <a:effectLst/>
                <a:latin typeface="Calibri"/>
                <a:ea typeface="Calibri"/>
                <a:cs typeface="Calibri"/>
                <a:sym typeface="Calibri"/>
              </a:rPr>
              <a:t>To describe things in themselves, to permit what is before one to enter consciousness and be understood in its meanings and essences in the light of intuition and self-reflection. The process involves a blending of what is really present with what is imagined as present from the vantage point of possible meanings; thus, a unity of the real and the ideal </a:t>
            </a:r>
            <a:r>
              <a:rPr lang="en-US" sz="1200" b="0" i="0"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hlinkClick r:id="rId9"/>
              </a:rPr>
              <a:t>18</a:t>
            </a:r>
            <a:r>
              <a:rPr lang="en-US" sz="1200" b="0" i="0" u="none" strike="noStrike" cap="none" dirty="0">
                <a:solidFill>
                  <a:schemeClr val="dk1"/>
                </a:solidFill>
                <a:effectLst/>
                <a:latin typeface="Calibri"/>
                <a:ea typeface="Calibri"/>
                <a:cs typeface="Calibri"/>
                <a:sym typeface="Calibri"/>
              </a:rPr>
              <a:t>]</a:t>
            </a:r>
            <a:r>
              <a:rPr lang="en-US" sz="1200" b="0" i="1"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In other words, the challenge is to engage in the study of a person’s lived experience of a phenomenon that highlights the universal essences of that phenomenon [</a:t>
            </a:r>
            <a:r>
              <a:rPr lang="en-US" sz="1200" b="0" i="0" u="none" strike="noStrike" cap="none" dirty="0">
                <a:solidFill>
                  <a:schemeClr val="dk1"/>
                </a:solidFill>
                <a:effectLst/>
                <a:latin typeface="Calibri"/>
                <a:ea typeface="Calibri"/>
                <a:cs typeface="Calibri"/>
                <a:sym typeface="Calibri"/>
                <a:hlinkClick r:id="rId13"/>
              </a:rPr>
              <a:t>22</a:t>
            </a:r>
            <a:r>
              <a:rPr lang="en-US" sz="1200" b="0" i="0" u="none" strike="noStrike" cap="none" dirty="0">
                <a:solidFill>
                  <a:schemeClr val="dk1"/>
                </a:solidFill>
                <a:effectLst/>
                <a:latin typeface="Calibri"/>
                <a:ea typeface="Calibri"/>
                <a:cs typeface="Calibri"/>
                <a:sym typeface="Calibri"/>
              </a:rPr>
              <a:t>]. This requires the researcher to suspend his/her own attitudes, beliefs, and suppositions in order to focus on the participants’ experience of the phenomenon and identify the essences of the phenomenon. One of Husserl’s great contributions to philosophy and science is the method he developed that enables researchers ‘to suspend the natural attitude as well as the naïve understanding of what we call the human mind and to disclose the realm of transcendental subjectivity as a new field of inquiry [</a:t>
            </a:r>
            <a:r>
              <a:rPr lang="en-US" sz="1200" b="0" i="0" u="none" strike="noStrike" cap="none" dirty="0">
                <a:solidFill>
                  <a:schemeClr val="dk1"/>
                </a:solidFill>
                <a:effectLst/>
                <a:latin typeface="Calibri"/>
                <a:ea typeface="Calibri"/>
                <a:cs typeface="Calibri"/>
                <a:sym typeface="Calibri"/>
                <a:hlinkClick r:id="rId8"/>
              </a:rPr>
              <a:t>17</a:t>
            </a:r>
            <a:r>
              <a:rPr lang="en-US" sz="1200" b="0" i="0" u="none" strike="noStrike" cap="none" dirty="0">
                <a:solidFill>
                  <a:schemeClr val="dk1"/>
                </a:solidFill>
                <a:effectLst/>
                <a:latin typeface="Calibri"/>
                <a:ea typeface="Calibri"/>
                <a:cs typeface="Calibri"/>
                <a:sym typeface="Calibri"/>
              </a:rPr>
              <a:t>].’</a:t>
            </a:r>
          </a:p>
          <a:p>
            <a:r>
              <a:rPr lang="en-US" sz="1200" b="0" i="0" u="none" strike="noStrike" cap="none" dirty="0">
                <a:solidFill>
                  <a:schemeClr val="dk1"/>
                </a:solidFill>
                <a:effectLst/>
                <a:latin typeface="Calibri"/>
                <a:ea typeface="Calibri"/>
                <a:cs typeface="Calibri"/>
                <a:sym typeface="Calibri"/>
              </a:rPr>
              <a:t>In Husserl’s’ transcendental phenomenology (also sometimes referred to as the </a:t>
            </a:r>
            <a:r>
              <a:rPr lang="en-US" sz="1200" b="0" i="1" u="none" strike="noStrike" cap="none" dirty="0">
                <a:solidFill>
                  <a:schemeClr val="dk1"/>
                </a:solidFill>
                <a:effectLst/>
                <a:latin typeface="Calibri"/>
                <a:ea typeface="Calibri"/>
                <a:cs typeface="Calibri"/>
                <a:sym typeface="Calibri"/>
              </a:rPr>
              <a:t>descriptive</a:t>
            </a:r>
            <a:r>
              <a:rPr lang="en-US" sz="1200" b="0" i="0" u="none" strike="noStrike" cap="none" dirty="0">
                <a:solidFill>
                  <a:schemeClr val="dk1"/>
                </a:solidFill>
                <a:effectLst/>
                <a:latin typeface="Calibri"/>
                <a:ea typeface="Calibri"/>
                <a:cs typeface="Calibri"/>
                <a:sym typeface="Calibri"/>
              </a:rPr>
              <a:t> approach), the researcher’s goal is to achieve </a:t>
            </a:r>
            <a:r>
              <a:rPr lang="en-US" sz="1200" b="0" i="1" u="none" strike="noStrike" cap="none" dirty="0">
                <a:solidFill>
                  <a:schemeClr val="dk1"/>
                </a:solidFill>
                <a:effectLst/>
                <a:latin typeface="Calibri"/>
                <a:ea typeface="Calibri"/>
                <a:cs typeface="Calibri"/>
                <a:sym typeface="Calibri"/>
              </a:rPr>
              <a:t>transcendental subjectivity</a:t>
            </a:r>
            <a:r>
              <a:rPr lang="en-US" sz="1200" b="0" i="0" u="none" strike="noStrike" cap="none" dirty="0">
                <a:solidFill>
                  <a:schemeClr val="dk1"/>
                </a:solidFill>
                <a:effectLst/>
                <a:latin typeface="Calibri"/>
                <a:ea typeface="Calibri"/>
                <a:cs typeface="Calibri"/>
                <a:sym typeface="Calibri"/>
              </a:rPr>
              <a:t>—a state wherein ‘the impact of the researcher on the inquiry is constantly assessed and biases and preconceptions neutralized, so that they do not influence the object of study [</a:t>
            </a:r>
            <a:r>
              <a:rPr lang="en-US" sz="1200" b="0" i="0" u="none" strike="noStrike" cap="none" dirty="0">
                <a:solidFill>
                  <a:schemeClr val="dk1"/>
                </a:solidFill>
                <a:effectLst/>
                <a:latin typeface="Calibri"/>
                <a:ea typeface="Calibri"/>
                <a:cs typeface="Calibri"/>
                <a:sym typeface="Calibri"/>
                <a:hlinkClick r:id="rId13"/>
              </a:rPr>
              <a:t>22</a:t>
            </a:r>
            <a:r>
              <a:rPr lang="en-US" sz="1200" b="0" i="0" u="none" strike="noStrike" cap="none" dirty="0">
                <a:solidFill>
                  <a:schemeClr val="dk1"/>
                </a:solidFill>
                <a:effectLst/>
                <a:latin typeface="Calibri"/>
                <a:ea typeface="Calibri"/>
                <a:cs typeface="Calibri"/>
                <a:sym typeface="Calibri"/>
              </a:rPr>
              <a:t>].’ The researcher is to stand apart, and not allow his/her subjectivity to inform the descriptions offered by the participants. This lived dimension of experience is best approached by the researcher who can achieve the state of the </a:t>
            </a:r>
            <a:r>
              <a:rPr lang="en-US" sz="1200" b="0" i="1" u="none" strike="noStrike" cap="none" dirty="0">
                <a:solidFill>
                  <a:schemeClr val="dk1"/>
                </a:solidFill>
                <a:effectLst/>
                <a:latin typeface="Calibri"/>
                <a:ea typeface="Calibri"/>
                <a:cs typeface="Calibri"/>
                <a:sym typeface="Calibri"/>
              </a:rPr>
              <a:t>transcendental I</a:t>
            </a:r>
            <a:r>
              <a:rPr lang="en-US" sz="1200" b="0" i="0" u="none" strike="noStrike" cap="none" dirty="0">
                <a:solidFill>
                  <a:schemeClr val="dk1"/>
                </a:solidFill>
                <a:effectLst/>
                <a:latin typeface="Calibri"/>
                <a:ea typeface="Calibri"/>
                <a:cs typeface="Calibri"/>
                <a:sym typeface="Calibri"/>
              </a:rPr>
              <a:t>—a state wherein the objective researcher moves from the participants’ descriptions of facts of the lived experience, to universal essences of the phenomenon at which point consciousness itself could be grasped [</a:t>
            </a:r>
            <a:r>
              <a:rPr lang="en-US" sz="1200" b="0" i="0" u="none" strike="noStrike" cap="none" dirty="0">
                <a:solidFill>
                  <a:schemeClr val="dk1"/>
                </a:solidFill>
                <a:effectLst/>
                <a:latin typeface="Calibri"/>
                <a:ea typeface="Calibri"/>
                <a:cs typeface="Calibri"/>
                <a:sym typeface="Calibri"/>
                <a:hlinkClick r:id="rId14"/>
              </a:rPr>
              <a:t>23</a:t>
            </a:r>
            <a:r>
              <a:rPr lang="en-US" sz="1200" b="0" i="0" u="none" strike="noStrike" cap="none" dirty="0">
                <a:solidFill>
                  <a:schemeClr val="dk1"/>
                </a:solidFill>
                <a:effectLst/>
                <a:latin typeface="Calibri"/>
                <a:ea typeface="Calibri"/>
                <a:cs typeface="Calibri"/>
                <a:sym typeface="Calibri"/>
              </a:rPr>
              <a:t>]. In the state of the </a:t>
            </a:r>
            <a:r>
              <a:rPr lang="en-US" sz="1200" b="0" i="1" u="none" strike="noStrike" cap="none" dirty="0">
                <a:solidFill>
                  <a:schemeClr val="dk1"/>
                </a:solidFill>
                <a:effectLst/>
                <a:latin typeface="Calibri"/>
                <a:ea typeface="Calibri"/>
                <a:cs typeface="Calibri"/>
                <a:sym typeface="Calibri"/>
              </a:rPr>
              <a:t>transcendental I</a:t>
            </a:r>
            <a:r>
              <a:rPr lang="en-US" sz="1200" b="0" i="0" u="none" strike="noStrike" cap="none" dirty="0">
                <a:solidFill>
                  <a:schemeClr val="dk1"/>
                </a:solidFill>
                <a:effectLst/>
                <a:latin typeface="Calibri"/>
                <a:ea typeface="Calibri"/>
                <a:cs typeface="Calibri"/>
                <a:sym typeface="Calibri"/>
              </a:rPr>
              <a:t>, the researcher is able to access the participants’ experience of the phenomenon pre-reflectively—that is ‘without resorting to categorization on conceptualization, and quite often includes what is taken for granted or those things that are common sense [</a:t>
            </a:r>
            <a:r>
              <a:rPr lang="en-US" sz="1200" b="0" i="0" u="none" strike="noStrike" cap="none" dirty="0">
                <a:solidFill>
                  <a:schemeClr val="dk1"/>
                </a:solidFill>
                <a:effectLst/>
                <a:latin typeface="Calibri"/>
                <a:ea typeface="Calibri"/>
                <a:cs typeface="Calibri"/>
                <a:sym typeface="Calibri"/>
                <a:hlinkClick r:id="rId6"/>
              </a:rPr>
              <a:t>13</a:t>
            </a:r>
            <a:r>
              <a:rPr lang="en-US" sz="1200" b="0" i="0" u="none" strike="noStrike" cap="none" dirty="0">
                <a:solidFill>
                  <a:schemeClr val="dk1"/>
                </a:solidFill>
                <a:effectLst/>
                <a:latin typeface="Calibri"/>
                <a:ea typeface="Calibri"/>
                <a:cs typeface="Calibri"/>
                <a:sym typeface="Calibri"/>
              </a:rPr>
              <a:t>].’ The </a:t>
            </a:r>
            <a:r>
              <a:rPr lang="en-US" sz="1200" b="0" i="1" u="none" strike="noStrike" cap="none" dirty="0">
                <a:solidFill>
                  <a:schemeClr val="dk1"/>
                </a:solidFill>
                <a:effectLst/>
                <a:latin typeface="Calibri"/>
                <a:ea typeface="Calibri"/>
                <a:cs typeface="Calibri"/>
                <a:sym typeface="Calibri"/>
              </a:rPr>
              <a:t>transcendental I </a:t>
            </a:r>
            <a:r>
              <a:rPr lang="en-US" sz="1200" b="0" i="0" u="none" strike="noStrike" cap="none" dirty="0">
                <a:solidFill>
                  <a:schemeClr val="dk1"/>
                </a:solidFill>
                <a:effectLst/>
                <a:latin typeface="Calibri"/>
                <a:ea typeface="Calibri"/>
                <a:cs typeface="Calibri"/>
                <a:sym typeface="Calibri"/>
              </a:rPr>
              <a:t>brings no definitions, expectations, assumption or hypotheses to the study; instead, in this state, the researcher assumes the position of a </a:t>
            </a:r>
            <a:r>
              <a:rPr lang="en-US" sz="1200" b="0" i="1" u="none" strike="noStrike" cap="none" dirty="0">
                <a:solidFill>
                  <a:schemeClr val="dk1"/>
                </a:solidFill>
                <a:effectLst/>
                <a:latin typeface="Calibri"/>
                <a:ea typeface="Calibri"/>
                <a:cs typeface="Calibri"/>
                <a:sym typeface="Calibri"/>
              </a:rPr>
              <a:t>tabula rasa, </a:t>
            </a:r>
            <a:r>
              <a:rPr lang="en-US" sz="1200" b="0" i="0" u="none" strike="noStrike" cap="none" dirty="0">
                <a:solidFill>
                  <a:schemeClr val="dk1"/>
                </a:solidFill>
                <a:effectLst/>
                <a:latin typeface="Calibri"/>
                <a:ea typeface="Calibri"/>
                <a:cs typeface="Calibri"/>
                <a:sym typeface="Calibri"/>
              </a:rPr>
              <a:t>a blank slate, that uses participants’ experiences to develop an understanding of the essence of a phenomenon.</a:t>
            </a:r>
          </a:p>
          <a:p>
            <a:r>
              <a:rPr lang="en-US" sz="1200" b="0" i="0" u="none" strike="noStrike" cap="none" dirty="0">
                <a:solidFill>
                  <a:schemeClr val="dk1"/>
                </a:solidFill>
                <a:effectLst/>
                <a:latin typeface="Calibri"/>
                <a:ea typeface="Calibri"/>
                <a:cs typeface="Calibri"/>
                <a:sym typeface="Calibri"/>
              </a:rPr>
              <a:t>This state is achieved via a series of reductions. The first reduction, referred to as the </a:t>
            </a:r>
            <a:r>
              <a:rPr lang="en-US" sz="1200" b="0" i="1" u="none" strike="noStrike" cap="none" dirty="0">
                <a:solidFill>
                  <a:schemeClr val="dk1"/>
                </a:solidFill>
                <a:effectLst/>
                <a:latin typeface="Calibri"/>
                <a:ea typeface="Calibri"/>
                <a:cs typeface="Calibri"/>
                <a:sym typeface="Calibri"/>
              </a:rPr>
              <a:t>transcendental stage</a:t>
            </a:r>
            <a:r>
              <a:rPr lang="en-US" sz="1200" b="0" i="0" u="none" strike="noStrike" cap="none" dirty="0">
                <a:solidFill>
                  <a:schemeClr val="dk1"/>
                </a:solidFill>
                <a:effectLst/>
                <a:latin typeface="Calibri"/>
                <a:ea typeface="Calibri"/>
                <a:cs typeface="Calibri"/>
                <a:sym typeface="Calibri"/>
              </a:rPr>
              <a:t>, requires transcendence from the natural attitude of everyday life through </a:t>
            </a:r>
            <a:r>
              <a:rPr lang="en-US" sz="1200" b="0" i="1" u="none" strike="noStrike" cap="none" dirty="0" err="1">
                <a:solidFill>
                  <a:schemeClr val="dk1"/>
                </a:solidFill>
                <a:effectLst/>
                <a:latin typeface="Calibri"/>
                <a:ea typeface="Calibri"/>
                <a:cs typeface="Calibri"/>
                <a:sym typeface="Calibri"/>
              </a:rPr>
              <a:t>epoche</a:t>
            </a:r>
            <a:r>
              <a:rPr lang="en-US" sz="1200" b="0" i="0" u="none" strike="noStrike" cap="none" dirty="0">
                <a:solidFill>
                  <a:schemeClr val="dk1"/>
                </a:solidFill>
                <a:effectLst/>
                <a:latin typeface="Calibri"/>
                <a:ea typeface="Calibri"/>
                <a:cs typeface="Calibri"/>
                <a:sym typeface="Calibri"/>
              </a:rPr>
              <a:t>, also called the process of </a:t>
            </a:r>
            <a:r>
              <a:rPr lang="en-US" sz="1200" b="0" i="1" u="none" strike="noStrike" cap="none" dirty="0">
                <a:solidFill>
                  <a:schemeClr val="dk1"/>
                </a:solidFill>
                <a:effectLst/>
                <a:latin typeface="Calibri"/>
                <a:ea typeface="Calibri"/>
                <a:cs typeface="Calibri"/>
                <a:sym typeface="Calibri"/>
              </a:rPr>
              <a:t>bracketing</a:t>
            </a:r>
            <a:r>
              <a:rPr lang="en-US" sz="1200" b="0" i="0" u="none" strike="noStrike" cap="none" dirty="0">
                <a:solidFill>
                  <a:schemeClr val="dk1"/>
                </a:solidFill>
                <a:effectLst/>
                <a:latin typeface="Calibri"/>
                <a:ea typeface="Calibri"/>
                <a:cs typeface="Calibri"/>
                <a:sym typeface="Calibri"/>
              </a:rPr>
              <a:t>. This is the process through which the researchers set aside—or bracket off as one would in a mathematical equation—previous understandings, past knowledge, and assumptions about the phenomenon of interest. The previous understandings that must be set aside include a wide range of sources including: scientific theories, knowledge, or explanation; truth or falsity of claims made by participants; and personal views and experiences of the researcher [</a:t>
            </a:r>
            <a:r>
              <a:rPr lang="en-US" sz="1200" b="0" i="0" u="none" strike="noStrike" cap="none" dirty="0">
                <a:solidFill>
                  <a:schemeClr val="dk1"/>
                </a:solidFill>
                <a:effectLst/>
                <a:latin typeface="Calibri"/>
                <a:ea typeface="Calibri"/>
                <a:cs typeface="Calibri"/>
                <a:sym typeface="Calibri"/>
                <a:hlinkClick r:id="rId15"/>
              </a:rPr>
              <a:t>24</a:t>
            </a:r>
            <a:r>
              <a:rPr lang="en-US" sz="1200" b="0" i="0" u="none" strike="noStrike" cap="none" dirty="0">
                <a:solidFill>
                  <a:schemeClr val="dk1"/>
                </a:solidFill>
                <a:effectLst/>
                <a:latin typeface="Calibri"/>
                <a:ea typeface="Calibri"/>
                <a:cs typeface="Calibri"/>
                <a:sym typeface="Calibri"/>
              </a:rPr>
              <a:t>]. In the second phase, </a:t>
            </a:r>
            <a:r>
              <a:rPr lang="en-US" sz="1200" b="0" i="1" u="none" strike="noStrike" cap="none" dirty="0">
                <a:solidFill>
                  <a:schemeClr val="dk1"/>
                </a:solidFill>
                <a:effectLst/>
                <a:latin typeface="Calibri"/>
                <a:ea typeface="Calibri"/>
                <a:cs typeface="Calibri"/>
                <a:sym typeface="Calibri"/>
              </a:rPr>
              <a:t>transcendental-phenomenological reduction</a:t>
            </a:r>
            <a:r>
              <a:rPr lang="en-US" sz="1200" b="0" i="0" u="none" strike="noStrike" cap="none" dirty="0">
                <a:solidFill>
                  <a:schemeClr val="dk1"/>
                </a:solidFill>
                <a:effectLst/>
                <a:latin typeface="Calibri"/>
                <a:ea typeface="Calibri"/>
                <a:cs typeface="Calibri"/>
                <a:sym typeface="Calibri"/>
              </a:rPr>
              <a:t>, each participant’s experience is considered individually and a complete description of the phenomenon’s meanings and essences is constructed [</a:t>
            </a:r>
            <a:r>
              <a:rPr lang="en-US" sz="1200" b="0" i="0" u="none" strike="noStrike" cap="none" dirty="0">
                <a:solidFill>
                  <a:schemeClr val="dk1"/>
                </a:solidFill>
                <a:effectLst/>
                <a:latin typeface="Calibri"/>
                <a:ea typeface="Calibri"/>
                <a:cs typeface="Calibri"/>
                <a:sym typeface="Calibri"/>
                <a:hlinkClick r:id="rId9"/>
              </a:rPr>
              <a:t>18</a:t>
            </a:r>
            <a:r>
              <a:rPr lang="en-US" sz="1200" b="0" i="0" u="none" strike="noStrike" cap="none" dirty="0">
                <a:solidFill>
                  <a:schemeClr val="dk1"/>
                </a:solidFill>
                <a:effectLst/>
                <a:latin typeface="Calibri"/>
                <a:ea typeface="Calibri"/>
                <a:cs typeface="Calibri"/>
                <a:sym typeface="Calibri"/>
              </a:rPr>
              <a:t>]. Next is reduction via </a:t>
            </a:r>
            <a:r>
              <a:rPr lang="en-US" sz="1200" b="0" i="1" u="none" strike="noStrike" cap="none" dirty="0">
                <a:solidFill>
                  <a:schemeClr val="dk1"/>
                </a:solidFill>
                <a:effectLst/>
                <a:latin typeface="Calibri"/>
                <a:ea typeface="Calibri"/>
                <a:cs typeface="Calibri"/>
                <a:sym typeface="Calibri"/>
              </a:rPr>
              <a:t>imaginative variation </a:t>
            </a:r>
            <a:r>
              <a:rPr lang="en-US" sz="1200" b="0" i="0" u="none" strike="noStrike" cap="none" dirty="0">
                <a:solidFill>
                  <a:schemeClr val="dk1"/>
                </a:solidFill>
                <a:effectLst/>
                <a:latin typeface="Calibri"/>
                <a:ea typeface="Calibri"/>
                <a:cs typeface="Calibri"/>
                <a:sym typeface="Calibri"/>
              </a:rPr>
              <a:t>wherein all the participants’ descriptions of conscious experience are distilled to a unified synthesis of essences through the process of free variation [</a:t>
            </a:r>
            <a:r>
              <a:rPr lang="en-US" sz="1200" b="0" i="0" u="none" strike="noStrike" cap="none" dirty="0">
                <a:solidFill>
                  <a:schemeClr val="dk1"/>
                </a:solidFill>
                <a:effectLst/>
                <a:latin typeface="Calibri"/>
                <a:ea typeface="Calibri"/>
                <a:cs typeface="Calibri"/>
                <a:sym typeface="Calibri"/>
                <a:hlinkClick r:id="rId16"/>
              </a:rPr>
              <a:t>25</a:t>
            </a:r>
            <a:r>
              <a:rPr lang="en-US" sz="1200" b="0" i="0" u="none" strike="noStrike" cap="none" dirty="0">
                <a:solidFill>
                  <a:schemeClr val="dk1"/>
                </a:solidFill>
                <a:effectLst/>
                <a:latin typeface="Calibri"/>
                <a:ea typeface="Calibri"/>
                <a:cs typeface="Calibri"/>
                <a:sym typeface="Calibri"/>
              </a:rPr>
              <a:t>]. This process relies on intuition and requires imagining multiple variations of the phenomenon in order to arrive at the essences of the phenomenon [</a:t>
            </a:r>
            <a:r>
              <a:rPr lang="en-US" sz="1200" b="0" i="0" u="none" strike="noStrike" cap="none" dirty="0">
                <a:solidFill>
                  <a:schemeClr val="dk1"/>
                </a:solidFill>
                <a:effectLst/>
                <a:latin typeface="Calibri"/>
                <a:ea typeface="Calibri"/>
                <a:cs typeface="Calibri"/>
                <a:sym typeface="Calibri"/>
                <a:hlinkClick r:id="rId16"/>
              </a:rPr>
              <a:t>25</a:t>
            </a:r>
            <a:r>
              <a:rPr lang="en-US" sz="1200" b="0" i="0" u="none" strike="noStrike" cap="none" dirty="0">
                <a:solidFill>
                  <a:schemeClr val="dk1"/>
                </a:solidFill>
                <a:effectLst/>
                <a:latin typeface="Calibri"/>
                <a:ea typeface="Calibri"/>
                <a:cs typeface="Calibri"/>
                <a:sym typeface="Calibri"/>
              </a:rPr>
              <a:t>]. These essences become the foundation for all knowledge about the phenomenon.</a:t>
            </a:r>
          </a:p>
          <a:p>
            <a:r>
              <a:rPr lang="en-US" sz="1200" b="0" i="0" u="none" strike="noStrike" cap="none" dirty="0">
                <a:solidFill>
                  <a:schemeClr val="dk1"/>
                </a:solidFill>
                <a:effectLst/>
                <a:latin typeface="Calibri"/>
                <a:ea typeface="Calibri"/>
                <a:cs typeface="Calibri"/>
                <a:sym typeface="Calibri"/>
              </a:rPr>
              <a:t>The specific processes followed to realize these reductions vary across researchers engaging in transcendental phenomenology. One commonly used transcendental phenomenological method is that of psychologist Clark Moustakas, and other approaches include the works of: </a:t>
            </a:r>
            <a:r>
              <a:rPr lang="en-US" sz="1200" b="0" i="0" u="none" strike="noStrike" cap="none" dirty="0" err="1">
                <a:solidFill>
                  <a:schemeClr val="dk1"/>
                </a:solidFill>
                <a:effectLst/>
                <a:latin typeface="Calibri"/>
                <a:ea typeface="Calibri"/>
                <a:cs typeface="Calibri"/>
                <a:sym typeface="Calibri"/>
              </a:rPr>
              <a:t>Colaizzi</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hlinkClick r:id="rId17"/>
              </a:rPr>
              <a:t>26</a:t>
            </a:r>
            <a:r>
              <a:rPr lang="en-US" sz="1200" b="0" i="0" u="none" strike="noStrike" cap="none" dirty="0">
                <a:solidFill>
                  <a:schemeClr val="dk1"/>
                </a:solidFill>
                <a:effectLst/>
                <a:latin typeface="Calibri"/>
                <a:ea typeface="Calibri"/>
                <a:cs typeface="Calibri"/>
                <a:sym typeface="Calibri"/>
              </a:rPr>
              <a:t>], Giorgi [</a:t>
            </a:r>
            <a:r>
              <a:rPr lang="en-US" sz="1200" b="0" i="0" u="none" strike="noStrike" cap="none" dirty="0">
                <a:solidFill>
                  <a:schemeClr val="dk1"/>
                </a:solidFill>
                <a:effectLst/>
                <a:latin typeface="Calibri"/>
                <a:ea typeface="Calibri"/>
                <a:cs typeface="Calibri"/>
                <a:sym typeface="Calibri"/>
                <a:hlinkClick r:id="rId18"/>
              </a:rPr>
              <a:t>27</a:t>
            </a:r>
            <a:r>
              <a:rPr lang="en-US" sz="1200" b="0" i="0" u="none" strike="noStrike" cap="none" dirty="0">
                <a:solidFill>
                  <a:schemeClr val="dk1"/>
                </a:solidFill>
                <a:effectLst/>
                <a:latin typeface="Calibri"/>
                <a:ea typeface="Calibri"/>
                <a:cs typeface="Calibri"/>
                <a:sym typeface="Calibri"/>
              </a:rPr>
              <a:t>], and Polkinghorne [</a:t>
            </a:r>
            <a:r>
              <a:rPr lang="en-US" sz="1200" b="0" i="0" u="none" strike="noStrike" cap="none" dirty="0">
                <a:solidFill>
                  <a:schemeClr val="dk1"/>
                </a:solidFill>
                <a:effectLst/>
                <a:latin typeface="Calibri"/>
                <a:ea typeface="Calibri"/>
                <a:cs typeface="Calibri"/>
                <a:sym typeface="Calibri"/>
                <a:hlinkClick r:id="rId19"/>
              </a:rPr>
              <a:t>28</a:t>
            </a:r>
            <a:r>
              <a:rPr lang="en-US" sz="1200" b="0" i="0" u="none" strike="noStrike" cap="none" dirty="0">
                <a:solidFill>
                  <a:schemeClr val="dk1"/>
                </a:solidFill>
                <a:effectLst/>
                <a:latin typeface="Calibri"/>
                <a:ea typeface="Calibri"/>
                <a:cs typeface="Calibri"/>
                <a:sym typeface="Calibri"/>
              </a:rPr>
              <a:t>]. Regardless of the approach used, to engage rigorously in transcendental phenomenology, the researcher must be vigilant in his/her bracketing work so that the researcher’s individual subjectivity does not bias data analysis and interpretations. This is the challenge of reaching the state of the </a:t>
            </a:r>
            <a:r>
              <a:rPr lang="en-US" sz="1200" b="0" i="1" u="none" strike="noStrike" cap="none" dirty="0">
                <a:solidFill>
                  <a:schemeClr val="dk1"/>
                </a:solidFill>
                <a:effectLst/>
                <a:latin typeface="Calibri"/>
                <a:ea typeface="Calibri"/>
                <a:cs typeface="Calibri"/>
                <a:sym typeface="Calibri"/>
              </a:rPr>
              <a:t>transcendental I </a:t>
            </a:r>
            <a:r>
              <a:rPr lang="en-US" sz="1200" b="0" i="0" u="none" strike="noStrike" cap="none" dirty="0">
                <a:solidFill>
                  <a:schemeClr val="dk1"/>
                </a:solidFill>
                <a:effectLst/>
                <a:latin typeface="Calibri"/>
                <a:ea typeface="Calibri"/>
                <a:cs typeface="Calibri"/>
                <a:sym typeface="Calibri"/>
              </a:rPr>
              <a:t>where the researcher’s own interpretations, perceptions, categories, etc. do not influence the processes of reduction. It is important to note that modern philosophers continue to wrestle with Husserl’s notions of bracketing. If bracketing is successfully achieved, the researcher sets aside the world and the entirety of its content—including the researcher’s physical body [</a:t>
            </a:r>
            <a:r>
              <a:rPr lang="en-US" sz="1200" b="0" i="0" u="none" strike="noStrike" cap="none" dirty="0">
                <a:solidFill>
                  <a:schemeClr val="dk1"/>
                </a:solidFill>
                <a:effectLst/>
                <a:latin typeface="Calibri"/>
                <a:ea typeface="Calibri"/>
                <a:cs typeface="Calibri"/>
                <a:sym typeface="Calibri"/>
                <a:hlinkClick r:id="rId8"/>
              </a:rPr>
              <a:t>17</a:t>
            </a:r>
            <a:r>
              <a:rPr lang="en-US" sz="1200" b="0" i="0" u="none" strike="noStrike" cap="none" dirty="0">
                <a:solidFill>
                  <a:schemeClr val="dk1"/>
                </a:solidFill>
                <a:effectLst/>
                <a:latin typeface="Calibri"/>
                <a:ea typeface="Calibri"/>
                <a:cs typeface="Calibri"/>
                <a:sym typeface="Calibri"/>
              </a:rPr>
              <a:t>]. While dedication to this bracketing is challenging to maintain, Husserl asserts that it is necessary. Suspending reliance on and foundations in physical reality is the only way to abandon our human experiences in such a way as to find the </a:t>
            </a:r>
            <a:r>
              <a:rPr lang="en-US" sz="1200" b="0" i="1" u="none" strike="noStrike" cap="none" dirty="0">
                <a:solidFill>
                  <a:schemeClr val="dk1"/>
                </a:solidFill>
                <a:effectLst/>
                <a:latin typeface="Calibri"/>
                <a:ea typeface="Calibri"/>
                <a:cs typeface="Calibri"/>
                <a:sym typeface="Calibri"/>
              </a:rPr>
              <a:t>transcendent I. </a:t>
            </a:r>
            <a:r>
              <a:rPr lang="en-US" sz="1200" b="0" i="0" u="none" strike="noStrike" cap="none" dirty="0">
                <a:solidFill>
                  <a:schemeClr val="dk1"/>
                </a:solidFill>
                <a:effectLst/>
                <a:latin typeface="Calibri"/>
                <a:ea typeface="Calibri"/>
                <a:cs typeface="Calibri"/>
                <a:sym typeface="Calibri"/>
              </a:rPr>
              <a:t>Researchers might borrow [</a:t>
            </a:r>
            <a:r>
              <a:rPr lang="en-US" sz="1200" b="0" i="0" u="none" strike="noStrike" cap="none" dirty="0">
                <a:solidFill>
                  <a:schemeClr val="dk1"/>
                </a:solidFill>
                <a:effectLst/>
                <a:latin typeface="Calibri"/>
                <a:ea typeface="Calibri"/>
                <a:cs typeface="Calibri"/>
                <a:sym typeface="Calibri"/>
                <a:hlinkClick r:id="rId20"/>
              </a:rPr>
              <a:t>29</a:t>
            </a:r>
            <a:r>
              <a:rPr lang="en-US" sz="1200" b="0" i="0" u="none" strike="noStrike" cap="none" dirty="0">
                <a:solidFill>
                  <a:schemeClr val="dk1"/>
                </a:solidFill>
                <a:effectLst/>
                <a:latin typeface="Calibri"/>
                <a:ea typeface="Calibri"/>
                <a:cs typeface="Calibri"/>
                <a:sym typeface="Calibri"/>
              </a:rPr>
              <a:t>] practices from other qualitative research methods to achieve this goal. For instance, a study could be designed to have multiple researchers triangulate [</a:t>
            </a:r>
            <a:r>
              <a:rPr lang="en-US" sz="1200" b="0" i="0" u="none" strike="noStrike" cap="none" dirty="0">
                <a:solidFill>
                  <a:schemeClr val="dk1"/>
                </a:solidFill>
                <a:effectLst/>
                <a:latin typeface="Calibri"/>
                <a:ea typeface="Calibri"/>
                <a:cs typeface="Calibri"/>
                <a:sym typeface="Calibri"/>
                <a:hlinkClick r:id="rId21"/>
              </a:rPr>
              <a:t>30</a:t>
            </a:r>
            <a:r>
              <a:rPr lang="en-US" sz="1200" b="0" i="0" u="none" strike="noStrike" cap="none" dirty="0">
                <a:solidFill>
                  <a:schemeClr val="dk1"/>
                </a:solidFill>
                <a:effectLst/>
                <a:latin typeface="Calibri"/>
                <a:ea typeface="Calibri"/>
                <a:cs typeface="Calibri"/>
                <a:sym typeface="Calibri"/>
              </a:rPr>
              <a:t>] their reductions to confirm appropriate bracketing was maintained. Alternatively, a study could involve validation of data [</a:t>
            </a:r>
            <a:r>
              <a:rPr lang="en-US" sz="1200" b="0" i="0" u="none" strike="noStrike" cap="none" dirty="0">
                <a:solidFill>
                  <a:schemeClr val="dk1"/>
                </a:solidFill>
                <a:effectLst/>
                <a:latin typeface="Calibri"/>
                <a:ea typeface="Calibri"/>
                <a:cs typeface="Calibri"/>
                <a:sym typeface="Calibri"/>
                <a:hlinkClick r:id="rId9"/>
              </a:rPr>
              <a:t>18</a:t>
            </a:r>
            <a:r>
              <a:rPr lang="en-US" sz="1200" b="0" i="0" u="none" strike="noStrike" cap="none" dirty="0">
                <a:solidFill>
                  <a:schemeClr val="dk1"/>
                </a:solidFill>
                <a:effectLst/>
                <a:latin typeface="Calibri"/>
                <a:ea typeface="Calibri"/>
                <a:cs typeface="Calibri"/>
                <a:sym typeface="Calibri"/>
              </a:rPr>
              <a:t>] via member checking [</a:t>
            </a:r>
            <a:r>
              <a:rPr lang="en-US" sz="1200" b="0" i="0" u="none" strike="noStrike" cap="none" dirty="0">
                <a:solidFill>
                  <a:schemeClr val="dk1"/>
                </a:solidFill>
                <a:effectLst/>
                <a:latin typeface="Calibri"/>
                <a:ea typeface="Calibri"/>
                <a:cs typeface="Calibri"/>
                <a:sym typeface="Calibri"/>
                <a:hlinkClick r:id="rId22"/>
              </a:rPr>
              <a:t>31</a:t>
            </a:r>
            <a:r>
              <a:rPr lang="en-US" sz="1200" b="0" i="0" u="none" strike="noStrike" cap="none" dirty="0">
                <a:solidFill>
                  <a:schemeClr val="dk1"/>
                </a:solidFill>
                <a:effectLst/>
                <a:latin typeface="Calibri"/>
                <a:ea typeface="Calibri"/>
                <a:cs typeface="Calibri"/>
                <a:sym typeface="Calibri"/>
              </a:rPr>
              <a:t>] to ensure that the identified essences resonated with the participants’ experiences.</a:t>
            </a:r>
          </a:p>
          <a:p>
            <a:r>
              <a:rPr lang="en-US" sz="1200" b="0" i="0" u="none" strike="noStrike" cap="none" dirty="0">
                <a:solidFill>
                  <a:schemeClr val="dk1"/>
                </a:solidFill>
                <a:effectLst/>
                <a:latin typeface="Calibri"/>
                <a:ea typeface="Calibri"/>
                <a:cs typeface="Calibri"/>
                <a:sym typeface="Calibri"/>
              </a:rPr>
              <a:t>Husserl’s transcendental phenomenology has been employed by HPE researchers. For example, in 2012, </a:t>
            </a:r>
            <a:r>
              <a:rPr lang="en-US" sz="1200" b="0" i="0" u="none" strike="noStrike" cap="none" dirty="0" err="1">
                <a:solidFill>
                  <a:schemeClr val="dk1"/>
                </a:solidFill>
                <a:effectLst/>
                <a:latin typeface="Calibri"/>
                <a:ea typeface="Calibri"/>
                <a:cs typeface="Calibri"/>
                <a:sym typeface="Calibri"/>
              </a:rPr>
              <a:t>Tavakol</a:t>
            </a:r>
            <a:r>
              <a:rPr lang="en-US" sz="1200" b="0" i="0" u="none" strike="noStrike" cap="none" dirty="0">
                <a:solidFill>
                  <a:schemeClr val="dk1"/>
                </a:solidFill>
                <a:effectLst/>
                <a:latin typeface="Calibri"/>
                <a:ea typeface="Calibri"/>
                <a:cs typeface="Calibri"/>
                <a:sym typeface="Calibri"/>
              </a:rPr>
              <a:t> et al. studied medical students’ understanding of empathy by engaging in transcendental phenomenological research [</a:t>
            </a:r>
            <a:r>
              <a:rPr lang="en-US" sz="1200" b="0" i="0" u="none" strike="noStrike" cap="none" dirty="0">
                <a:solidFill>
                  <a:schemeClr val="dk1"/>
                </a:solidFill>
                <a:effectLst/>
                <a:latin typeface="Calibri"/>
                <a:ea typeface="Calibri"/>
                <a:cs typeface="Calibri"/>
                <a:sym typeface="Calibri"/>
                <a:hlinkClick r:id="rId23"/>
              </a:rPr>
              <a:t>32</a:t>
            </a:r>
            <a:r>
              <a:rPr lang="en-US" sz="1200" b="0" i="0" u="none" strike="noStrike" cap="none" dirty="0">
                <a:solidFill>
                  <a:schemeClr val="dk1"/>
                </a:solidFill>
                <a:effectLst/>
                <a:latin typeface="Calibri"/>
                <a:ea typeface="Calibri"/>
                <a:cs typeface="Calibri"/>
                <a:sym typeface="Calibri"/>
              </a:rPr>
              <a:t>]. The authors note that medial students’ loss of empathy as they transition from pre-clinical to clinical training is well documented in the medical literature [</a:t>
            </a:r>
            <a:r>
              <a:rPr lang="en-US" sz="1200" b="0" i="0" u="none" strike="noStrike" cap="none" dirty="0">
                <a:solidFill>
                  <a:schemeClr val="dk1"/>
                </a:solidFill>
                <a:effectLst/>
                <a:latin typeface="Calibri"/>
                <a:ea typeface="Calibri"/>
                <a:cs typeface="Calibri"/>
                <a:sym typeface="Calibri"/>
                <a:hlinkClick r:id="rId24"/>
              </a:rPr>
              <a:t>33</a:t>
            </a:r>
            <a:r>
              <a:rPr lang="en-US" sz="1200" b="0" i="0" u="none" strike="noStrike" cap="none" dirty="0">
                <a:solidFill>
                  <a:schemeClr val="dk1"/>
                </a:solidFill>
                <a:effectLst/>
                <a:latin typeface="Calibri"/>
                <a:ea typeface="Calibri"/>
                <a:cs typeface="Calibri"/>
                <a:sym typeface="Calibri"/>
              </a:rPr>
              <a:t>], and has been found to negatively impact patients and the quality of healthcare provided [</a:t>
            </a:r>
            <a:r>
              <a:rPr lang="en-US" sz="1200" b="0" i="0" u="none" strike="noStrike" cap="none" dirty="0">
                <a:solidFill>
                  <a:schemeClr val="dk1"/>
                </a:solidFill>
                <a:effectLst/>
                <a:latin typeface="Calibri"/>
                <a:ea typeface="Calibri"/>
                <a:cs typeface="Calibri"/>
                <a:sym typeface="Calibri"/>
                <a:hlinkClick r:id="rId25"/>
              </a:rPr>
              <a:t>34</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Tavakol</a:t>
            </a:r>
            <a:r>
              <a:rPr lang="en-US" sz="1200" b="0" i="0" u="none" strike="noStrike" cap="none" dirty="0">
                <a:solidFill>
                  <a:schemeClr val="dk1"/>
                </a:solidFill>
                <a:effectLst/>
                <a:latin typeface="Calibri"/>
                <a:ea typeface="Calibri"/>
                <a:cs typeface="Calibri"/>
                <a:sym typeface="Calibri"/>
              </a:rPr>
              <a:t> et al. [</a:t>
            </a:r>
            <a:r>
              <a:rPr lang="en-US" sz="1200" b="0" i="0" u="none" strike="noStrike" cap="none" dirty="0">
                <a:solidFill>
                  <a:schemeClr val="dk1"/>
                </a:solidFill>
                <a:effectLst/>
                <a:latin typeface="Calibri"/>
                <a:ea typeface="Calibri"/>
                <a:cs typeface="Calibri"/>
                <a:sym typeface="Calibri"/>
                <a:hlinkClick r:id="rId23"/>
              </a:rPr>
              <a:t>32</a:t>
            </a:r>
            <a:r>
              <a:rPr lang="en-US" sz="1200" b="0" i="0" u="none" strike="noStrike" cap="none" dirty="0">
                <a:solidFill>
                  <a:schemeClr val="dk1"/>
                </a:solidFill>
                <a:effectLst/>
                <a:latin typeface="Calibri"/>
                <a:ea typeface="Calibri"/>
                <a:cs typeface="Calibri"/>
                <a:sym typeface="Calibri"/>
              </a:rPr>
              <a:t>] used a descriptive phenomenological approach (</a:t>
            </a:r>
            <a:r>
              <a:rPr lang="en-US" sz="1200" b="0" i="0" u="none" strike="noStrike" cap="none" dirty="0" err="1">
                <a:solidFill>
                  <a:schemeClr val="dk1"/>
                </a:solidFill>
                <a:effectLst/>
                <a:latin typeface="Calibri"/>
                <a:ea typeface="Calibri"/>
                <a:cs typeface="Calibri"/>
                <a:sym typeface="Calibri"/>
              </a:rPr>
              <a:t>i</a:t>
            </a:r>
            <a:r>
              <a:rPr lang="en-US" sz="1200" b="0" i="0" u="none" strike="noStrike" cap="none" dirty="0">
                <a:solidFill>
                  <a:schemeClr val="dk1"/>
                </a:solidFill>
                <a:effectLst/>
                <a:latin typeface="Calibri"/>
                <a:ea typeface="Calibri"/>
                <a:cs typeface="Calibri"/>
                <a:sym typeface="Calibri"/>
              </a:rPr>
              <a:t>. e. using the methodology of </a:t>
            </a:r>
            <a:r>
              <a:rPr lang="en-US" sz="1200" b="0" i="0" u="none" strike="noStrike" cap="none" dirty="0" err="1">
                <a:solidFill>
                  <a:schemeClr val="dk1"/>
                </a:solidFill>
                <a:effectLst/>
                <a:latin typeface="Calibri"/>
                <a:ea typeface="Calibri"/>
                <a:cs typeface="Calibri"/>
                <a:sym typeface="Calibri"/>
              </a:rPr>
              <a:t>Colaizzi</a:t>
            </a:r>
            <a:r>
              <a:rPr lang="en-US" sz="1200" b="0" i="0" u="none" strike="noStrike" cap="none" dirty="0">
                <a:solidFill>
                  <a:schemeClr val="dk1"/>
                </a:solidFill>
                <a:effectLst/>
                <a:latin typeface="Calibri"/>
                <a:ea typeface="Calibri"/>
                <a:cs typeface="Calibri"/>
                <a:sym typeface="Calibri"/>
              </a:rPr>
              <a:t> and Giorgi) to report on the phenomenon of empathy as experienced by medical students during the course of their training. The authors identified two key factors impacting empathic ability: innate capacity for empathy and barriers to displaying empathy [</a:t>
            </a:r>
            <a:r>
              <a:rPr lang="en-US" sz="1200" b="0" i="0" u="none" strike="noStrike" cap="none" dirty="0">
                <a:solidFill>
                  <a:schemeClr val="dk1"/>
                </a:solidFill>
                <a:effectLst/>
                <a:latin typeface="Calibri"/>
                <a:ea typeface="Calibri"/>
                <a:cs typeface="Calibri"/>
                <a:sym typeface="Calibri"/>
                <a:hlinkClick r:id="rId23"/>
              </a:rPr>
              <a:t>32</a:t>
            </a:r>
            <a:r>
              <a:rPr lang="en-US" sz="1200" b="0" i="0" u="none" strike="noStrike" cap="none" dirty="0">
                <a:solidFill>
                  <a:schemeClr val="dk1"/>
                </a:solidFill>
                <a:effectLst/>
                <a:latin typeface="Calibri"/>
                <a:ea typeface="Calibri"/>
                <a:cs typeface="Calibri"/>
                <a:sym typeface="Calibri"/>
              </a:rPr>
              <a:t>].</a:t>
            </a:r>
          </a:p>
          <a:p>
            <a:r>
              <a:rPr lang="en-US" sz="1200" b="0" i="0" u="none" strike="noStrike" cap="none" dirty="0">
                <a:solidFill>
                  <a:schemeClr val="dk1"/>
                </a:solidFill>
                <a:effectLst/>
                <a:latin typeface="Calibri"/>
                <a:ea typeface="Calibri"/>
                <a:cs typeface="Calibri"/>
                <a:sym typeface="Calibri"/>
                <a:hlinkClick r:id="rId26" tooltip="Go to other sections in this page"/>
              </a:rPr>
              <a:t>Go to:</a:t>
            </a:r>
            <a:endParaRPr lang="en-US" sz="1200" b="0" i="0" u="none" strike="noStrike" cap="none" dirty="0">
              <a:solidFill>
                <a:schemeClr val="dk1"/>
              </a:solidFill>
              <a:effectLst/>
              <a:latin typeface="Calibri"/>
              <a:ea typeface="Calibri"/>
              <a:cs typeface="Calibri"/>
              <a:sym typeface="Calibri"/>
            </a:endParaRPr>
          </a:p>
          <a:p>
            <a:r>
              <a:rPr lang="en-US" sz="1200" b="1" i="0" u="none" strike="noStrike" cap="none" dirty="0">
                <a:solidFill>
                  <a:schemeClr val="dk1"/>
                </a:solidFill>
                <a:effectLst/>
                <a:latin typeface="Calibri"/>
                <a:ea typeface="Calibri"/>
                <a:cs typeface="Calibri"/>
                <a:sym typeface="Calibri"/>
              </a:rPr>
              <a:t>Hermeneutic phenomenology</a:t>
            </a:r>
          </a:p>
          <a:p>
            <a:r>
              <a:rPr lang="en-US" sz="1200" b="0" i="0" u="none" strike="noStrike" cap="none" dirty="0">
                <a:solidFill>
                  <a:schemeClr val="dk1"/>
                </a:solidFill>
                <a:effectLst/>
                <a:latin typeface="Calibri"/>
                <a:ea typeface="Calibri"/>
                <a:cs typeface="Calibri"/>
                <a:sym typeface="Calibri"/>
              </a:rPr>
              <a:t>Hermeneutic phenomenology, also known as interpretive phenomenology, originates from the work of Martin Heidegger. Heidegger began his career in theology, but then moved into academia as a student of philosophy. While Heidegger’s philosophical inquiry began in alignment with Husserl’s work, he later challenged several key aspects of Husserl’s transcendental phenomenology. A foundational break from his predecessor was the focus of phenomenological inquiry. While Husserl was interested in the nature of knowledge (</a:t>
            </a:r>
            <a:r>
              <a:rPr lang="en-US" sz="1200" b="0" i="0" u="none" strike="noStrike" cap="none" dirty="0" err="1">
                <a:solidFill>
                  <a:schemeClr val="dk1"/>
                </a:solidFill>
                <a:effectLst/>
                <a:latin typeface="Calibri"/>
                <a:ea typeface="Calibri"/>
                <a:cs typeface="Calibri"/>
                <a:sym typeface="Calibri"/>
              </a:rPr>
              <a:t>i</a:t>
            </a:r>
            <a:r>
              <a:rPr lang="en-US" sz="1200" b="0" i="0" u="none" strike="noStrike" cap="none" dirty="0">
                <a:solidFill>
                  <a:schemeClr val="dk1"/>
                </a:solidFill>
                <a:effectLst/>
                <a:latin typeface="Calibri"/>
                <a:ea typeface="Calibri"/>
                <a:cs typeface="Calibri"/>
                <a:sym typeface="Calibri"/>
              </a:rPr>
              <a:t>. e., an epistemological focus), Heidegger was interested in the nature of being and temporality (</a:t>
            </a:r>
            <a:r>
              <a:rPr lang="en-US" sz="1200" b="0" i="0" u="none" strike="noStrike" cap="none" dirty="0" err="1">
                <a:solidFill>
                  <a:schemeClr val="dk1"/>
                </a:solidFill>
                <a:effectLst/>
                <a:latin typeface="Calibri"/>
                <a:ea typeface="Calibri"/>
                <a:cs typeface="Calibri"/>
                <a:sym typeface="Calibri"/>
              </a:rPr>
              <a:t>i</a:t>
            </a:r>
            <a:r>
              <a:rPr lang="en-US" sz="1200" b="0" i="0" u="none" strike="noStrike" cap="none" dirty="0">
                <a:solidFill>
                  <a:schemeClr val="dk1"/>
                </a:solidFill>
                <a:effectLst/>
                <a:latin typeface="Calibri"/>
                <a:ea typeface="Calibri"/>
                <a:cs typeface="Calibri"/>
                <a:sym typeface="Calibri"/>
              </a:rPr>
              <a:t>. e., an ontological focus) [</a:t>
            </a:r>
            <a:r>
              <a:rPr lang="en-US" sz="1200" b="0" i="0" u="none" strike="noStrike" cap="none" dirty="0">
                <a:solidFill>
                  <a:schemeClr val="dk1"/>
                </a:solidFill>
                <a:effectLst/>
                <a:latin typeface="Calibri"/>
                <a:ea typeface="Calibri"/>
                <a:cs typeface="Calibri"/>
                <a:sym typeface="Calibri"/>
                <a:hlinkClick r:id="rId12"/>
              </a:rPr>
              <a:t>21</a:t>
            </a:r>
            <a:r>
              <a:rPr lang="en-US" sz="1200" b="0" i="0" u="none" strike="noStrike" cap="none" dirty="0">
                <a:solidFill>
                  <a:schemeClr val="dk1"/>
                </a:solidFill>
                <a:effectLst/>
                <a:latin typeface="Calibri"/>
                <a:ea typeface="Calibri"/>
                <a:cs typeface="Calibri"/>
                <a:sym typeface="Calibri"/>
              </a:rPr>
              <a:t>]. With this focus on human experience and how it is lived, hermeneutic phenomenology moves away from Husserl’s focus on ‘acts of attending, perceiving, recalling and thinking about the world [</a:t>
            </a:r>
            <a:r>
              <a:rPr lang="en-US" sz="1200" b="0" i="0" u="none" strike="noStrike" cap="none" dirty="0">
                <a:solidFill>
                  <a:schemeClr val="dk1"/>
                </a:solidFill>
                <a:effectLst/>
                <a:latin typeface="Calibri"/>
                <a:ea typeface="Calibri"/>
                <a:cs typeface="Calibri"/>
                <a:sym typeface="Calibri"/>
                <a:hlinkClick r:id="rId6"/>
              </a:rPr>
              <a:t>13</a:t>
            </a:r>
            <a:r>
              <a:rPr lang="en-US" sz="1200" b="0" i="0" u="none" strike="noStrike" cap="none" dirty="0">
                <a:solidFill>
                  <a:schemeClr val="dk1"/>
                </a:solidFill>
                <a:effectLst/>
                <a:latin typeface="Calibri"/>
                <a:ea typeface="Calibri"/>
                <a:cs typeface="Calibri"/>
                <a:sym typeface="Calibri"/>
              </a:rPr>
              <a:t>]’ and on human beings as knowers of phenomenon. In contrast, Heidegger is interested in human beings as actors in the world and so focuses on the relationship between an individual and his/her </a:t>
            </a:r>
            <a:r>
              <a:rPr lang="en-US" sz="1200" b="0" i="1" u="none" strike="noStrike" cap="none" dirty="0">
                <a:solidFill>
                  <a:schemeClr val="dk1"/>
                </a:solidFill>
                <a:effectLst/>
                <a:latin typeface="Calibri"/>
                <a:ea typeface="Calibri"/>
                <a:cs typeface="Calibri"/>
                <a:sym typeface="Calibri"/>
              </a:rPr>
              <a:t>lifeworld. </a:t>
            </a:r>
            <a:r>
              <a:rPr lang="en-US" sz="1200" b="0" i="0" u="none" strike="noStrike" cap="none" dirty="0">
                <a:solidFill>
                  <a:schemeClr val="dk1"/>
                </a:solidFill>
                <a:effectLst/>
                <a:latin typeface="Calibri"/>
                <a:ea typeface="Calibri"/>
                <a:cs typeface="Calibri"/>
                <a:sym typeface="Calibri"/>
              </a:rPr>
              <a:t>Heidegger’s term </a:t>
            </a:r>
            <a:r>
              <a:rPr lang="en-US" sz="1200" b="0" i="1" u="none" strike="noStrike" cap="none" dirty="0">
                <a:solidFill>
                  <a:schemeClr val="dk1"/>
                </a:solidFill>
                <a:effectLst/>
                <a:latin typeface="Calibri"/>
                <a:ea typeface="Calibri"/>
                <a:cs typeface="Calibri"/>
                <a:sym typeface="Calibri"/>
              </a:rPr>
              <a:t>lifeworld </a:t>
            </a:r>
            <a:r>
              <a:rPr lang="en-US" sz="1200" b="0" i="0" u="none" strike="noStrike" cap="none" dirty="0">
                <a:solidFill>
                  <a:schemeClr val="dk1"/>
                </a:solidFill>
                <a:effectLst/>
                <a:latin typeface="Calibri"/>
                <a:ea typeface="Calibri"/>
                <a:cs typeface="Calibri"/>
                <a:sym typeface="Calibri"/>
              </a:rPr>
              <a:t>referred to the idea that ‘individuals’ realities are invariably influenced by the world in which they live [</a:t>
            </a:r>
            <a:r>
              <a:rPr lang="en-US" sz="1200" b="0" i="0" u="none" strike="noStrike" cap="none" dirty="0">
                <a:solidFill>
                  <a:schemeClr val="dk1"/>
                </a:solidFill>
                <a:effectLst/>
                <a:latin typeface="Calibri"/>
                <a:ea typeface="Calibri"/>
                <a:cs typeface="Calibri"/>
                <a:sym typeface="Calibri"/>
                <a:hlinkClick r:id="rId13"/>
              </a:rPr>
              <a:t>22</a:t>
            </a:r>
            <a:r>
              <a:rPr lang="en-US" sz="1200" b="0" i="0" u="none" strike="noStrike" cap="none" dirty="0">
                <a:solidFill>
                  <a:schemeClr val="dk1"/>
                </a:solidFill>
                <a:effectLst/>
                <a:latin typeface="Calibri"/>
                <a:ea typeface="Calibri"/>
                <a:cs typeface="Calibri"/>
                <a:sym typeface="Calibri"/>
              </a:rPr>
              <a:t>].’ Given this orientation, individuals are understood as </a:t>
            </a:r>
            <a:r>
              <a:rPr lang="en-US" sz="1200" b="0" i="1" u="none" strike="noStrike" cap="none" dirty="0">
                <a:solidFill>
                  <a:schemeClr val="dk1"/>
                </a:solidFill>
                <a:effectLst/>
                <a:latin typeface="Calibri"/>
                <a:ea typeface="Calibri"/>
                <a:cs typeface="Calibri"/>
                <a:sym typeface="Calibri"/>
              </a:rPr>
              <a:t>always already </a:t>
            </a:r>
            <a:r>
              <a:rPr lang="en-US" sz="1200" b="0" i="0" u="none" strike="noStrike" cap="none" dirty="0">
                <a:solidFill>
                  <a:schemeClr val="dk1"/>
                </a:solidFill>
                <a:effectLst/>
                <a:latin typeface="Calibri"/>
                <a:ea typeface="Calibri"/>
                <a:cs typeface="Calibri"/>
                <a:sym typeface="Calibri"/>
              </a:rPr>
              <a:t>having an understanding of themselves within the world, even if they are not constantly, explicitly and/or consciously aware of that understanding [</a:t>
            </a:r>
            <a:r>
              <a:rPr lang="en-US" sz="1200" b="0" i="0" u="none" strike="noStrike" cap="none" dirty="0">
                <a:solidFill>
                  <a:schemeClr val="dk1"/>
                </a:solidFill>
                <a:effectLst/>
                <a:latin typeface="Calibri"/>
                <a:ea typeface="Calibri"/>
                <a:cs typeface="Calibri"/>
                <a:sym typeface="Calibri"/>
                <a:hlinkClick r:id="rId8"/>
              </a:rPr>
              <a:t>17</a:t>
            </a:r>
            <a:r>
              <a:rPr lang="en-US" sz="1200" b="0" i="0" u="none" strike="noStrike" cap="none" dirty="0">
                <a:solidFill>
                  <a:schemeClr val="dk1"/>
                </a:solidFill>
                <a:effectLst/>
                <a:latin typeface="Calibri"/>
                <a:ea typeface="Calibri"/>
                <a:cs typeface="Calibri"/>
                <a:sym typeface="Calibri"/>
              </a:rPr>
              <a:t>]. For Heidegger, an individual’s conscious experience of a phenomenon is not separate from the world, nor from the individual’s personal history. Consciousness is, instead, a formation of historically lived experiences including a person’s individual history and the culture in which he/she was raised [</a:t>
            </a:r>
            <a:r>
              <a:rPr lang="en-US" sz="1200" b="0" i="0" u="none" strike="noStrike" cap="none" dirty="0">
                <a:solidFill>
                  <a:schemeClr val="dk1"/>
                </a:solidFill>
                <a:effectLst/>
                <a:latin typeface="Calibri"/>
                <a:ea typeface="Calibri"/>
                <a:cs typeface="Calibri"/>
                <a:sym typeface="Calibri"/>
                <a:hlinkClick r:id="rId13"/>
              </a:rPr>
              <a:t>22</a:t>
            </a:r>
            <a:r>
              <a:rPr lang="en-US" sz="1200" b="0" i="0" u="none" strike="noStrike" cap="none" dirty="0">
                <a:solidFill>
                  <a:schemeClr val="dk1"/>
                </a:solidFill>
                <a:effectLst/>
                <a:latin typeface="Calibri"/>
                <a:ea typeface="Calibri"/>
                <a:cs typeface="Calibri"/>
                <a:sym typeface="Calibri"/>
              </a:rPr>
              <a:t>]. An individual cannot step out of his/her </a:t>
            </a:r>
            <a:r>
              <a:rPr lang="en-US" sz="1200" b="0" i="1" u="none" strike="noStrike" cap="none" dirty="0">
                <a:solidFill>
                  <a:schemeClr val="dk1"/>
                </a:solidFill>
                <a:effectLst/>
                <a:latin typeface="Calibri"/>
                <a:ea typeface="Calibri"/>
                <a:cs typeface="Calibri"/>
                <a:sym typeface="Calibri"/>
              </a:rPr>
              <a:t>lifeworld. </a:t>
            </a:r>
            <a:r>
              <a:rPr lang="en-US" sz="1200" b="0" i="0" u="none" strike="noStrike" cap="none" dirty="0">
                <a:solidFill>
                  <a:schemeClr val="dk1"/>
                </a:solidFill>
                <a:effectLst/>
                <a:latin typeface="Calibri"/>
                <a:ea typeface="Calibri"/>
                <a:cs typeface="Calibri"/>
                <a:sym typeface="Calibri"/>
              </a:rPr>
              <a:t>Humans cannot experience a phenomenon without referring back to his/her background understandings. Hermeneutic phenomenology, then, seeks ‘to understand the deeper layers of human experience that lay obscured beneath surface awareness and how the individual’s </a:t>
            </a:r>
            <a:r>
              <a:rPr lang="en-US" sz="1200" b="0" i="1" u="none" strike="noStrike" cap="none" dirty="0">
                <a:solidFill>
                  <a:schemeClr val="dk1"/>
                </a:solidFill>
                <a:effectLst/>
                <a:latin typeface="Calibri"/>
                <a:ea typeface="Calibri"/>
                <a:cs typeface="Calibri"/>
                <a:sym typeface="Calibri"/>
              </a:rPr>
              <a:t>lifeworld, </a:t>
            </a:r>
            <a:r>
              <a:rPr lang="en-US" sz="1200" b="0" i="0" u="none" strike="noStrike" cap="none" dirty="0">
                <a:solidFill>
                  <a:schemeClr val="dk1"/>
                </a:solidFill>
                <a:effectLst/>
                <a:latin typeface="Calibri"/>
                <a:ea typeface="Calibri"/>
                <a:cs typeface="Calibri"/>
                <a:sym typeface="Calibri"/>
              </a:rPr>
              <a:t>or the world as he or she pre-reflectively experiences it, influences this experience [</a:t>
            </a:r>
            <a:r>
              <a:rPr lang="en-US" sz="1200" b="0" i="0" u="none" strike="noStrike" cap="none" dirty="0">
                <a:solidFill>
                  <a:schemeClr val="dk1"/>
                </a:solidFill>
                <a:effectLst/>
                <a:latin typeface="Calibri"/>
                <a:ea typeface="Calibri"/>
                <a:cs typeface="Calibri"/>
                <a:sym typeface="Calibri"/>
                <a:hlinkClick r:id="rId27"/>
              </a:rPr>
              <a:t>35</a:t>
            </a:r>
            <a:r>
              <a:rPr lang="en-US" sz="1200" b="0" i="0" u="none" strike="noStrike" cap="none" dirty="0">
                <a:solidFill>
                  <a:schemeClr val="dk1"/>
                </a:solidFill>
                <a:effectLst/>
                <a:latin typeface="Calibri"/>
                <a:ea typeface="Calibri"/>
                <a:cs typeface="Calibri"/>
                <a:sym typeface="Calibri"/>
              </a:rPr>
              <a:t>].’ Hermeneutic phenomenology studies individuals’ narratives to understand what those individuals experience in their daily lives, in their </a:t>
            </a:r>
            <a:r>
              <a:rPr lang="en-US" sz="1200" b="0" i="1" u="none" strike="noStrike" cap="none" dirty="0" err="1">
                <a:solidFill>
                  <a:schemeClr val="dk1"/>
                </a:solidFill>
                <a:effectLst/>
                <a:latin typeface="Calibri"/>
                <a:ea typeface="Calibri"/>
                <a:cs typeface="Calibri"/>
                <a:sym typeface="Calibri"/>
              </a:rPr>
              <a:t>lifeworlds</a:t>
            </a:r>
            <a:r>
              <a:rPr lang="en-US" sz="1200" b="0" i="1"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But the hermeneutic tradition pushes beyond a descriptive understanding. Hermeneutic phenomenology is rooted in interpretation—interpreting experiences and phenomena via the individual’s </a:t>
            </a:r>
            <a:r>
              <a:rPr lang="en-US" sz="1200" b="0" i="1" u="none" strike="noStrike" cap="none" dirty="0">
                <a:solidFill>
                  <a:schemeClr val="dk1"/>
                </a:solidFill>
                <a:effectLst/>
                <a:latin typeface="Calibri"/>
                <a:ea typeface="Calibri"/>
                <a:cs typeface="Calibri"/>
                <a:sym typeface="Calibri"/>
              </a:rPr>
              <a:t>lifeworld. </a:t>
            </a:r>
            <a:r>
              <a:rPr lang="en-US" sz="1200" b="0" i="0" u="none" strike="noStrike" cap="none" dirty="0">
                <a:solidFill>
                  <a:schemeClr val="dk1"/>
                </a:solidFill>
                <a:effectLst/>
                <a:latin typeface="Calibri"/>
                <a:ea typeface="Calibri"/>
                <a:cs typeface="Calibri"/>
                <a:sym typeface="Calibri"/>
              </a:rPr>
              <a:t>Here, Heidegger’s background in theology can be seen as influencing his approach to phenomenology. Hermeneutics refers to the interpretation of texts, to theories developed from the need to translate literature from different languages and where access to the original text (e. g., the Bible) was problematic [</a:t>
            </a:r>
            <a:r>
              <a:rPr lang="en-US" sz="1200" b="0" i="0" u="none" strike="noStrike" cap="none" dirty="0">
                <a:solidFill>
                  <a:schemeClr val="dk1"/>
                </a:solidFill>
                <a:effectLst/>
                <a:latin typeface="Calibri"/>
                <a:ea typeface="Calibri"/>
                <a:cs typeface="Calibri"/>
                <a:sym typeface="Calibri"/>
                <a:hlinkClick r:id="rId28"/>
              </a:rPr>
              <a:t>36</a:t>
            </a:r>
            <a:r>
              <a:rPr lang="en-US" sz="1200" b="0" i="0" u="none" strike="noStrike" cap="none" dirty="0">
                <a:solidFill>
                  <a:schemeClr val="dk1"/>
                </a:solidFill>
                <a:effectLst/>
                <a:latin typeface="Calibri"/>
                <a:ea typeface="Calibri"/>
                <a:cs typeface="Calibri"/>
                <a:sym typeface="Calibri"/>
              </a:rPr>
              <a:t>]. If all human experience is informed by the individual’s </a:t>
            </a:r>
            <a:r>
              <a:rPr lang="en-US" sz="1200" b="0" i="1" u="none" strike="noStrike" cap="none" dirty="0">
                <a:solidFill>
                  <a:schemeClr val="dk1"/>
                </a:solidFill>
                <a:effectLst/>
                <a:latin typeface="Calibri"/>
                <a:ea typeface="Calibri"/>
                <a:cs typeface="Calibri"/>
                <a:sym typeface="Calibri"/>
              </a:rPr>
              <a:t>lifeworld, </a:t>
            </a:r>
            <a:r>
              <a:rPr lang="en-US" sz="1200" b="0" i="0" u="none" strike="noStrike" cap="none" dirty="0">
                <a:solidFill>
                  <a:schemeClr val="dk1"/>
                </a:solidFill>
                <a:effectLst/>
                <a:latin typeface="Calibri"/>
                <a:ea typeface="Calibri"/>
                <a:cs typeface="Calibri"/>
                <a:sym typeface="Calibri"/>
              </a:rPr>
              <a:t>and if all experiences must be interpreted through that background, hermeneutic phenomenology must go beyond description of the phenomenon, to the interpretation of the phenomenon. The researcher must be aware of the influence of the individual’s background and account for the influences they exert on the individual’s experience of being.</a:t>
            </a:r>
          </a:p>
          <a:p>
            <a:r>
              <a:rPr lang="en-US" sz="1200" b="0" i="0" u="none" strike="noStrike" cap="none" dirty="0">
                <a:solidFill>
                  <a:schemeClr val="dk1"/>
                </a:solidFill>
                <a:effectLst/>
                <a:latin typeface="Calibri"/>
                <a:ea typeface="Calibri"/>
                <a:cs typeface="Calibri"/>
                <a:sym typeface="Calibri"/>
              </a:rPr>
              <a:t>This is not to say that the individual’s subjective experience—which is inextricably linked with social, cultural, and political contexts—is pre-determined. Heidegger argued that individuals have </a:t>
            </a:r>
            <a:r>
              <a:rPr lang="en-US" sz="1200" b="0" i="1" u="none" strike="noStrike" cap="none" dirty="0">
                <a:solidFill>
                  <a:schemeClr val="dk1"/>
                </a:solidFill>
                <a:effectLst/>
                <a:latin typeface="Calibri"/>
                <a:ea typeface="Calibri"/>
                <a:cs typeface="Calibri"/>
                <a:sym typeface="Calibri"/>
              </a:rPr>
              <a:t>situated freedom. Situated freedom </a:t>
            </a:r>
            <a:r>
              <a:rPr lang="en-US" sz="1200" b="0" i="0" u="none" strike="noStrike" cap="none" dirty="0">
                <a:solidFill>
                  <a:schemeClr val="dk1"/>
                </a:solidFill>
                <a:effectLst/>
                <a:latin typeface="Calibri"/>
                <a:ea typeface="Calibri"/>
                <a:cs typeface="Calibri"/>
                <a:sym typeface="Calibri"/>
              </a:rPr>
              <a:t>is a concept that asserts that ‘individuals are free to make choices, but their freedom is not absolute; it is circumscribed by the specific conditions of their daily lives [</a:t>
            </a:r>
            <a:r>
              <a:rPr lang="en-US" sz="1200" b="0" i="0" u="none" strike="noStrike" cap="none" dirty="0">
                <a:solidFill>
                  <a:schemeClr val="dk1"/>
                </a:solidFill>
                <a:effectLst/>
                <a:latin typeface="Calibri"/>
                <a:ea typeface="Calibri"/>
                <a:cs typeface="Calibri"/>
                <a:sym typeface="Calibri"/>
                <a:hlinkClick r:id="rId13"/>
              </a:rPr>
              <a:t>22</a:t>
            </a:r>
            <a:r>
              <a:rPr lang="en-US" sz="1200" b="0" i="0" u="none" strike="noStrike" cap="none" dirty="0">
                <a:solidFill>
                  <a:schemeClr val="dk1"/>
                </a:solidFill>
                <a:effectLst/>
                <a:latin typeface="Calibri"/>
                <a:ea typeface="Calibri"/>
                <a:cs typeface="Calibri"/>
                <a:sym typeface="Calibri"/>
              </a:rPr>
              <a:t>].’ Hermeneutic phenomenology studies the meanings of an individual’s being in the world, as their experience is interpreted through his/her </a:t>
            </a:r>
            <a:r>
              <a:rPr lang="en-US" sz="1200" b="0" i="1" u="none" strike="noStrike" cap="none" dirty="0">
                <a:solidFill>
                  <a:schemeClr val="dk1"/>
                </a:solidFill>
                <a:effectLst/>
                <a:latin typeface="Calibri"/>
                <a:ea typeface="Calibri"/>
                <a:cs typeface="Calibri"/>
                <a:sym typeface="Calibri"/>
              </a:rPr>
              <a:t>lifeworld, </a:t>
            </a:r>
            <a:r>
              <a:rPr lang="en-US" sz="1200" b="0" i="0" u="none" strike="noStrike" cap="none" dirty="0">
                <a:solidFill>
                  <a:schemeClr val="dk1"/>
                </a:solidFill>
                <a:effectLst/>
                <a:latin typeface="Calibri"/>
                <a:ea typeface="Calibri"/>
                <a:cs typeface="Calibri"/>
                <a:sym typeface="Calibri"/>
              </a:rPr>
              <a:t>and how these meanings and interpretations influence the choices that the individual makes [</a:t>
            </a:r>
            <a:r>
              <a:rPr lang="en-US" sz="1200" b="0" i="0" u="none" strike="noStrike" cap="none" dirty="0">
                <a:solidFill>
                  <a:schemeClr val="dk1"/>
                </a:solidFill>
                <a:effectLst/>
                <a:latin typeface="Calibri"/>
                <a:ea typeface="Calibri"/>
                <a:cs typeface="Calibri"/>
                <a:sym typeface="Calibri"/>
                <a:hlinkClick r:id="rId6"/>
              </a:rPr>
              <a:t>13</a:t>
            </a:r>
            <a:r>
              <a:rPr lang="en-US" sz="1200" b="0" i="0" u="none" strike="noStrike" cap="none" dirty="0">
                <a:solidFill>
                  <a:schemeClr val="dk1"/>
                </a:solidFill>
                <a:effectLst/>
                <a:latin typeface="Calibri"/>
                <a:ea typeface="Calibri"/>
                <a:cs typeface="Calibri"/>
                <a:sym typeface="Calibri"/>
              </a:rPr>
              <a:t>]. This focus requires the hermeneutic phenomenologist to interpret the narratives provided by research participants in relation to their individual contexts in order to illuminate the fundamental structures of participants’ understanding of being and how that shaped the decisions made by the individual [</a:t>
            </a:r>
            <a:r>
              <a:rPr lang="en-US" sz="1200" b="0" i="0" u="none" strike="noStrike" cap="none" dirty="0">
                <a:solidFill>
                  <a:schemeClr val="dk1"/>
                </a:solidFill>
                <a:effectLst/>
                <a:latin typeface="Calibri"/>
                <a:ea typeface="Calibri"/>
                <a:cs typeface="Calibri"/>
                <a:sym typeface="Calibri"/>
                <a:hlinkClick r:id="rId29"/>
              </a:rPr>
              <a:t>37</a:t>
            </a:r>
            <a:r>
              <a:rPr lang="en-US" sz="1200" b="0" i="0" u="none" strike="noStrike" cap="none" dirty="0">
                <a:solidFill>
                  <a:schemeClr val="dk1"/>
                </a:solidFill>
                <a:effectLst/>
                <a:latin typeface="Calibri"/>
                <a:ea typeface="Calibri"/>
                <a:cs typeface="Calibri"/>
                <a:sym typeface="Calibri"/>
              </a:rPr>
              <a:t>].</a:t>
            </a:r>
          </a:p>
          <a:p>
            <a:r>
              <a:rPr lang="en-US" sz="1200" b="0" i="0" u="none" strike="noStrike" cap="none" dirty="0">
                <a:solidFill>
                  <a:schemeClr val="dk1"/>
                </a:solidFill>
                <a:effectLst/>
                <a:latin typeface="Calibri"/>
                <a:ea typeface="Calibri"/>
                <a:cs typeface="Calibri"/>
                <a:sym typeface="Calibri"/>
              </a:rPr>
              <a:t>Another key aspect that distinguishes hermeneutic phenomenology is the role of the researcher in the inquiry. Instead of bracketing off the researcher’s subjective perspective, hermeneutic phenomenology recognizes that the researcher, like the research subject, cannot be rid of his/her </a:t>
            </a:r>
            <a:r>
              <a:rPr lang="en-US" sz="1200" b="0" i="1" u="none" strike="noStrike" cap="none" dirty="0">
                <a:solidFill>
                  <a:schemeClr val="dk1"/>
                </a:solidFill>
                <a:effectLst/>
                <a:latin typeface="Calibri"/>
                <a:ea typeface="Calibri"/>
                <a:cs typeface="Calibri"/>
                <a:sym typeface="Calibri"/>
              </a:rPr>
              <a:t>lifeworld. </a:t>
            </a:r>
            <a:r>
              <a:rPr lang="en-US" sz="1200" b="0" i="0" u="none" strike="noStrike" cap="none" dirty="0">
                <a:solidFill>
                  <a:schemeClr val="dk1"/>
                </a:solidFill>
                <a:effectLst/>
                <a:latin typeface="Calibri"/>
                <a:ea typeface="Calibri"/>
                <a:cs typeface="Calibri"/>
                <a:sym typeface="Calibri"/>
              </a:rPr>
              <a:t>Instead, the researcher’s past experiences and knowledge are valuable guides to the inquiry. It is the researcher’s education and knowledge base that lead him/her to consider a phenomenon or experience worthy of investigation. To ask the research to take an unbiased approach to the data is inconsistent with hermeneutic phenomenology’s philosophical roots. Instead, researchers working from this tradition should openly acknowledge their preconceptions, and reflect on how their subjectivity is part of the analysis process [</a:t>
            </a:r>
            <a:r>
              <a:rPr lang="en-US" sz="1200" b="0" i="0" u="none" strike="noStrike" cap="none" dirty="0">
                <a:solidFill>
                  <a:schemeClr val="dk1"/>
                </a:solidFill>
                <a:effectLst/>
                <a:latin typeface="Calibri"/>
                <a:ea typeface="Calibri"/>
                <a:cs typeface="Calibri"/>
                <a:sym typeface="Calibri"/>
                <a:hlinkClick r:id="rId7"/>
              </a:rPr>
              <a:t>16</a:t>
            </a:r>
            <a:r>
              <a:rPr lang="en-US" sz="1200" b="0" i="0" u="none" strike="noStrike" cap="none" dirty="0">
                <a:solidFill>
                  <a:schemeClr val="dk1"/>
                </a:solidFill>
                <a:effectLst/>
                <a:latin typeface="Calibri"/>
                <a:ea typeface="Calibri"/>
                <a:cs typeface="Calibri"/>
                <a:sym typeface="Calibri"/>
              </a:rPr>
              <a:t>].</a:t>
            </a:r>
          </a:p>
          <a:p>
            <a:r>
              <a:rPr lang="en-US" sz="1200" b="0" i="0" u="none" strike="noStrike" cap="none" dirty="0">
                <a:solidFill>
                  <a:schemeClr val="dk1"/>
                </a:solidFill>
                <a:effectLst/>
                <a:latin typeface="Calibri"/>
                <a:ea typeface="Calibri"/>
                <a:cs typeface="Calibri"/>
                <a:sym typeface="Calibri"/>
              </a:rPr>
              <a:t>The interpretive work of hermeneutic phenomenology is not bound to a single set of rule-bound analytical techniques; instead, it is an interpretive process involving the interplay of multiple analysis activities [</a:t>
            </a:r>
            <a:r>
              <a:rPr lang="en-US" sz="1200" b="0" i="0" u="none" strike="noStrike" cap="none" dirty="0">
                <a:solidFill>
                  <a:schemeClr val="dk1"/>
                </a:solidFill>
                <a:effectLst/>
                <a:latin typeface="Calibri"/>
                <a:ea typeface="Calibri"/>
                <a:cs typeface="Calibri"/>
                <a:sym typeface="Calibri"/>
                <a:hlinkClick r:id="rId27"/>
              </a:rPr>
              <a:t>35</a:t>
            </a:r>
            <a:r>
              <a:rPr lang="en-US" sz="1200" b="0" i="0" u="none" strike="noStrike" cap="none" dirty="0">
                <a:solidFill>
                  <a:schemeClr val="dk1"/>
                </a:solidFill>
                <a:effectLst/>
                <a:latin typeface="Calibri"/>
                <a:ea typeface="Calibri"/>
                <a:cs typeface="Calibri"/>
                <a:sym typeface="Calibri"/>
              </a:rPr>
              <a:t>]. In general, this process:</a:t>
            </a:r>
          </a:p>
          <a:p>
            <a:r>
              <a:rPr lang="en-US" sz="1200" b="0" i="1" u="none" strike="noStrike" cap="none" dirty="0">
                <a:solidFill>
                  <a:schemeClr val="dk1"/>
                </a:solidFill>
                <a:effectLst/>
                <a:latin typeface="Calibri"/>
                <a:ea typeface="Calibri"/>
                <a:cs typeface="Calibri"/>
                <a:sym typeface="Calibri"/>
              </a:rPr>
              <a:t>Starts with identifying an interesting phenomenon that directs our attention towards lived experience. Members of the research team then investigate experience as it is lived, rather than as it is conceptualized, and reflect on the essential [phenomenological] themes that characterize the participant’s experience with the phenomenon, simultaneously reflecting on their own experiences. Researchers capture their reflections in writing and then reflect and write again, creating continuous, iterative cycles to develop increasingly robust and nuanced analyses. Throughout the analysis, researchers must maintain a strong orientation to the phenomenon under study (</a:t>
            </a:r>
            <a:r>
              <a:rPr lang="en-US" sz="1200" b="0" i="1" u="none" strike="noStrike" cap="none" dirty="0" err="1">
                <a:solidFill>
                  <a:schemeClr val="dk1"/>
                </a:solidFill>
                <a:effectLst/>
                <a:latin typeface="Calibri"/>
                <a:ea typeface="Calibri"/>
                <a:cs typeface="Calibri"/>
                <a:sym typeface="Calibri"/>
              </a:rPr>
              <a:t>i</a:t>
            </a:r>
            <a:r>
              <a:rPr lang="en-US" sz="1200" b="0" i="1"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e., avoid distractions) and attend to the interactions between the parts and the whole. This last step, also described as the hermeneutic circle, emphasizes the practice of deliberately considering how the data (the parts) contribute to the evolving understanding of the phenomena (the whole) and how each enhances the meaning of the other </a:t>
            </a:r>
            <a:r>
              <a:rPr lang="en-US" sz="1200" b="0" i="0"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hlinkClick r:id="rId27"/>
              </a:rPr>
              <a:t>35</a:t>
            </a:r>
            <a:r>
              <a:rPr lang="en-US" sz="1200" b="0" i="0" u="none" strike="noStrike" cap="none" dirty="0">
                <a:solidFill>
                  <a:schemeClr val="dk1"/>
                </a:solidFill>
                <a:effectLst/>
                <a:latin typeface="Calibri"/>
                <a:ea typeface="Calibri"/>
                <a:cs typeface="Calibri"/>
                <a:sym typeface="Calibri"/>
              </a:rPr>
              <a:t>]</a:t>
            </a:r>
            <a:r>
              <a:rPr lang="en-US" sz="1200" b="0" i="1"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In the hermeneutic approach to phenomenology, theories can help to focus inquiry, to make decisions about research participants, and the way research questions can be addressed [</a:t>
            </a:r>
            <a:r>
              <a:rPr lang="en-US" sz="1200" b="0" i="0" u="none" strike="noStrike" cap="none" dirty="0">
                <a:solidFill>
                  <a:schemeClr val="dk1"/>
                </a:solidFill>
                <a:effectLst/>
                <a:latin typeface="Calibri"/>
                <a:ea typeface="Calibri"/>
                <a:cs typeface="Calibri"/>
                <a:sym typeface="Calibri"/>
                <a:hlinkClick r:id="rId13"/>
              </a:rPr>
              <a:t>22</a:t>
            </a:r>
            <a:r>
              <a:rPr lang="en-US" sz="1200" b="0" i="0" u="none" strike="noStrike" cap="none" dirty="0">
                <a:solidFill>
                  <a:schemeClr val="dk1"/>
                </a:solidFill>
                <a:effectLst/>
                <a:latin typeface="Calibri"/>
                <a:ea typeface="Calibri"/>
                <a:cs typeface="Calibri"/>
                <a:sym typeface="Calibri"/>
              </a:rPr>
              <a:t>]. Theories can also be used to help understand the findings of the study. One scholar whose engagement with hermeneutic phenomenology is widely respected is Max van </a:t>
            </a:r>
            <a:r>
              <a:rPr lang="en-US" sz="1200" b="0" i="0" u="none" strike="noStrike" cap="none" dirty="0" err="1">
                <a:solidFill>
                  <a:schemeClr val="dk1"/>
                </a:solidFill>
                <a:effectLst/>
                <a:latin typeface="Calibri"/>
                <a:ea typeface="Calibri"/>
                <a:cs typeface="Calibri"/>
                <a:sym typeface="Calibri"/>
              </a:rPr>
              <a:t>Manen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a:solidFill>
                  <a:schemeClr val="dk1"/>
                </a:solidFill>
                <a:effectLst/>
                <a:latin typeface="Calibri"/>
                <a:ea typeface="Calibri"/>
                <a:cs typeface="Calibri"/>
                <a:sym typeface="Calibri"/>
                <a:hlinkClick r:id="rId30"/>
              </a:rPr>
              <a:t>38</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Manen</a:t>
            </a:r>
            <a:r>
              <a:rPr lang="en-US" sz="1200" b="0" i="0" u="none" strike="noStrike" cap="none" dirty="0">
                <a:solidFill>
                  <a:schemeClr val="dk1"/>
                </a:solidFill>
                <a:effectLst/>
                <a:latin typeface="Calibri"/>
                <a:ea typeface="Calibri"/>
                <a:cs typeface="Calibri"/>
                <a:sym typeface="Calibri"/>
              </a:rPr>
              <a:t> acknowledges that hermeneutic phenomenology ‘does not let itself be deceptively reduced to a methodical schema or an interpretative set of procedures [</a:t>
            </a:r>
            <a:r>
              <a:rPr lang="en-US" sz="1200" b="0" i="0" u="none" strike="noStrike" cap="none" dirty="0">
                <a:solidFill>
                  <a:schemeClr val="dk1"/>
                </a:solidFill>
                <a:effectLst/>
                <a:latin typeface="Calibri"/>
                <a:ea typeface="Calibri"/>
                <a:cs typeface="Calibri"/>
                <a:sym typeface="Calibri"/>
                <a:hlinkClick r:id="rId31"/>
              </a:rPr>
              <a:t>39</a:t>
            </a:r>
            <a:r>
              <a:rPr lang="en-US" sz="1200" b="0" i="0" u="none" strike="noStrike" cap="none" dirty="0">
                <a:solidFill>
                  <a:schemeClr val="dk1"/>
                </a:solidFill>
                <a:effectLst/>
                <a:latin typeface="Calibri"/>
                <a:ea typeface="Calibri"/>
                <a:cs typeface="Calibri"/>
                <a:sym typeface="Calibri"/>
              </a:rPr>
              <a:t>].’ Instead, this kind of phenomenology requires the researcher to read deeply into the philosophies of this tradition to grasp the project of hermeneutic phenomenological thinking, reading, and writing.</a:t>
            </a:r>
          </a:p>
          <a:p>
            <a:r>
              <a:rPr lang="en-US" sz="1200" b="0" i="0" u="none" strike="noStrike" cap="none" dirty="0">
                <a:solidFill>
                  <a:schemeClr val="dk1"/>
                </a:solidFill>
                <a:effectLst/>
                <a:latin typeface="Calibri"/>
                <a:ea typeface="Calibri"/>
                <a:cs typeface="Calibri"/>
                <a:sym typeface="Calibri"/>
              </a:rPr>
              <a:t>A recent study published by Bynum et al. illustrates how hermeneutic phenomenology may be employed in HPE [</a:t>
            </a:r>
            <a:r>
              <a:rPr lang="en-US" sz="1200" b="0" i="0" u="none" strike="noStrike" cap="none" dirty="0">
                <a:solidFill>
                  <a:schemeClr val="dk1"/>
                </a:solidFill>
                <a:effectLst/>
                <a:latin typeface="Calibri"/>
                <a:ea typeface="Calibri"/>
                <a:cs typeface="Calibri"/>
                <a:sym typeface="Calibri"/>
                <a:hlinkClick r:id="rId32"/>
              </a:rPr>
              <a:t>2</a:t>
            </a:r>
            <a:r>
              <a:rPr lang="en-US" sz="1200" b="0" i="0" u="none" strike="noStrike" cap="none" dirty="0">
                <a:solidFill>
                  <a:schemeClr val="dk1"/>
                </a:solidFill>
                <a:effectLst/>
                <a:latin typeface="Calibri"/>
                <a:ea typeface="Calibri"/>
                <a:cs typeface="Calibri"/>
                <a:sym typeface="Calibri"/>
              </a:rPr>
              <a:t>]. In this paper, Bynum et al. explored the phenomenon of shame as an emotion experienced by medical residents and offer insights into the effects of shame experiences on learners. As a means in scholarly inquiry, this study demonstrates how hermeneutic phenomenology can provide insight into complex phenomena that are inextricably entwined in HPE.</a:t>
            </a:r>
          </a:p>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35</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4259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37</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6845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describing the theoretical background of phenomenological research, this part of the paper presents the methods and procedures developed in preparation to conduct a phenomenological study, including data collection, organization, analysis, and synthesis</a:t>
            </a:r>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38</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3204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96520">
              <a:spcBef>
                <a:spcPts val="100"/>
              </a:spcBef>
            </a:pPr>
            <a:r>
              <a:rPr lang="en-US" sz="1200" spc="-5" dirty="0">
                <a:latin typeface="Carlito"/>
                <a:cs typeface="Carlito"/>
              </a:rPr>
              <a:t>As the interviewee is the only </a:t>
            </a:r>
            <a:r>
              <a:rPr lang="en-US" sz="1200" spc="-10" dirty="0">
                <a:latin typeface="Carlito"/>
                <a:cs typeface="Carlito"/>
              </a:rPr>
              <a:t>expert </a:t>
            </a:r>
            <a:r>
              <a:rPr lang="en-US" sz="1200" spc="5" dirty="0">
                <a:latin typeface="Carlito"/>
                <a:cs typeface="Carlito"/>
              </a:rPr>
              <a:t>of </a:t>
            </a:r>
            <a:r>
              <a:rPr lang="en-US" sz="1200" spc="-5" dirty="0">
                <a:latin typeface="Carlito"/>
                <a:cs typeface="Carlito"/>
              </a:rPr>
              <a:t>his lifeworld, </a:t>
            </a:r>
            <a:r>
              <a:rPr lang="en-US" sz="1200" dirty="0">
                <a:latin typeface="Carlito"/>
                <a:cs typeface="Carlito"/>
              </a:rPr>
              <a:t>in </a:t>
            </a:r>
            <a:r>
              <a:rPr lang="en-US" sz="1200" spc="-5" dirty="0">
                <a:latin typeface="Carlito"/>
                <a:cs typeface="Carlito"/>
              </a:rPr>
              <a:t>the Hermeneutic approach he has  the central </a:t>
            </a:r>
            <a:r>
              <a:rPr lang="en-US" sz="1200" dirty="0">
                <a:latin typeface="Carlito"/>
                <a:cs typeface="Carlito"/>
              </a:rPr>
              <a:t>role </a:t>
            </a:r>
            <a:r>
              <a:rPr lang="en-US" sz="1200" spc="-5" dirty="0">
                <a:latin typeface="Carlito"/>
                <a:cs typeface="Carlito"/>
              </a:rPr>
              <a:t>in the </a:t>
            </a:r>
            <a:r>
              <a:rPr lang="en-US" sz="1200" dirty="0">
                <a:latin typeface="Carlito"/>
                <a:cs typeface="Carlito"/>
              </a:rPr>
              <a:t>whole </a:t>
            </a:r>
            <a:r>
              <a:rPr lang="en-US" sz="1200" spc="-5" dirty="0">
                <a:latin typeface="Carlito"/>
                <a:cs typeface="Carlito"/>
              </a:rPr>
              <a:t>research process: the interviewee sets the </a:t>
            </a:r>
            <a:r>
              <a:rPr lang="en-US" sz="1200" spc="-10" dirty="0">
                <a:latin typeface="Carlito"/>
                <a:cs typeface="Carlito"/>
              </a:rPr>
              <a:t>rules </a:t>
            </a:r>
            <a:r>
              <a:rPr lang="en-US" sz="1200" dirty="0">
                <a:latin typeface="Carlito"/>
                <a:cs typeface="Carlito"/>
              </a:rPr>
              <a:t>and </a:t>
            </a:r>
            <a:r>
              <a:rPr lang="en-US" sz="1200" spc="-5" dirty="0">
                <a:latin typeface="Carlito"/>
                <a:cs typeface="Carlito"/>
              </a:rPr>
              <a:t>the  times </a:t>
            </a:r>
            <a:r>
              <a:rPr lang="en-US" sz="1200" spc="5" dirty="0">
                <a:latin typeface="Carlito"/>
                <a:cs typeface="Carlito"/>
              </a:rPr>
              <a:t>of </a:t>
            </a:r>
            <a:r>
              <a:rPr lang="en-US" sz="1200" spc="-5" dirty="0">
                <a:latin typeface="Carlito"/>
                <a:cs typeface="Carlito"/>
              </a:rPr>
              <a:t>the </a:t>
            </a:r>
            <a:r>
              <a:rPr lang="en-US" sz="1200" spc="-10" dirty="0">
                <a:latin typeface="Carlito"/>
                <a:cs typeface="Carlito"/>
              </a:rPr>
              <a:t>interview </a:t>
            </a:r>
            <a:r>
              <a:rPr lang="en-US" sz="1200" dirty="0">
                <a:latin typeface="Carlito"/>
                <a:cs typeface="Carlito"/>
              </a:rPr>
              <a:t>as </a:t>
            </a:r>
            <a:r>
              <a:rPr lang="en-US" sz="1200" spc="-5" dirty="0">
                <a:latin typeface="Carlito"/>
                <a:cs typeface="Carlito"/>
              </a:rPr>
              <a:t>he weaves the narrative nets </a:t>
            </a:r>
            <a:r>
              <a:rPr lang="en-US" sz="1200" spc="5" dirty="0">
                <a:latin typeface="Carlito"/>
                <a:cs typeface="Carlito"/>
              </a:rPr>
              <a:t>of </a:t>
            </a:r>
            <a:r>
              <a:rPr lang="en-US" sz="1200" spc="-10" dirty="0">
                <a:latin typeface="Carlito"/>
                <a:cs typeface="Carlito"/>
              </a:rPr>
              <a:t>his</a:t>
            </a:r>
            <a:r>
              <a:rPr lang="en-US" sz="1200" spc="200" dirty="0">
                <a:latin typeface="Carlito"/>
                <a:cs typeface="Carlito"/>
              </a:rPr>
              <a:t> </a:t>
            </a:r>
            <a:r>
              <a:rPr lang="en-US" sz="1200" spc="-10" dirty="0">
                <a:latin typeface="Carlito"/>
                <a:cs typeface="Carlito"/>
              </a:rPr>
              <a:t>experiences.</a:t>
            </a:r>
            <a:endParaRPr lang="en-US" sz="1200" dirty="0">
              <a:latin typeface="Carlito"/>
              <a:cs typeface="Carlito"/>
            </a:endParaRPr>
          </a:p>
          <a:p>
            <a:pPr>
              <a:spcBef>
                <a:spcPts val="25"/>
              </a:spcBef>
            </a:pPr>
            <a:endParaRPr lang="en-US" sz="1200" dirty="0">
              <a:latin typeface="Carlito"/>
              <a:cs typeface="Carlito"/>
            </a:endParaRPr>
          </a:p>
          <a:p>
            <a:pPr marL="12700" marR="5080"/>
            <a:r>
              <a:rPr lang="en-US" sz="1200" spc="-10" dirty="0">
                <a:latin typeface="Carlito"/>
                <a:cs typeface="Carlito"/>
              </a:rPr>
              <a:t>So </a:t>
            </a:r>
            <a:r>
              <a:rPr lang="en-US" sz="1200" spc="-5" dirty="0">
                <a:latin typeface="Carlito"/>
                <a:cs typeface="Carlito"/>
              </a:rPr>
              <a:t>the classical </a:t>
            </a:r>
            <a:r>
              <a:rPr lang="en-US" sz="1200" spc="-10" dirty="0">
                <a:latin typeface="Carlito"/>
                <a:cs typeface="Carlito"/>
              </a:rPr>
              <a:t>interview </a:t>
            </a:r>
            <a:r>
              <a:rPr lang="en-US" sz="1200" spc="-5" dirty="0">
                <a:latin typeface="Carlito"/>
                <a:cs typeface="Carlito"/>
              </a:rPr>
              <a:t>situation is </a:t>
            </a:r>
            <a:r>
              <a:rPr lang="en-US" sz="1200" spc="-10" dirty="0">
                <a:latin typeface="Carlito"/>
                <a:cs typeface="Carlito"/>
              </a:rPr>
              <a:t>upset: </a:t>
            </a:r>
            <a:r>
              <a:rPr lang="en-US" sz="1200" spc="-5" dirty="0">
                <a:latin typeface="Carlito"/>
                <a:cs typeface="Carlito"/>
              </a:rPr>
              <a:t>the interviewer has no </a:t>
            </a:r>
            <a:r>
              <a:rPr lang="en-US" sz="1200" dirty="0">
                <a:latin typeface="Carlito"/>
                <a:cs typeface="Carlito"/>
              </a:rPr>
              <a:t>more a </a:t>
            </a:r>
            <a:r>
              <a:rPr lang="en-US" sz="1200" spc="-5" dirty="0">
                <a:latin typeface="Carlito"/>
                <a:cs typeface="Carlito"/>
              </a:rPr>
              <a:t>hegemonic </a:t>
            </a:r>
            <a:r>
              <a:rPr lang="en-US" sz="1200" dirty="0">
                <a:latin typeface="Carlito"/>
                <a:cs typeface="Carlito"/>
              </a:rPr>
              <a:t>role  over </a:t>
            </a:r>
            <a:r>
              <a:rPr lang="en-US" sz="1200" spc="-10" dirty="0">
                <a:latin typeface="Carlito"/>
                <a:cs typeface="Carlito"/>
              </a:rPr>
              <a:t>the </a:t>
            </a:r>
            <a:r>
              <a:rPr lang="en-US" sz="1200" spc="-5" dirty="0">
                <a:latin typeface="Carlito"/>
                <a:cs typeface="Carlito"/>
              </a:rPr>
              <a:t>interviewee (i.e. the </a:t>
            </a:r>
            <a:r>
              <a:rPr lang="en-US" sz="1200" spc="-10" dirty="0">
                <a:latin typeface="Carlito"/>
                <a:cs typeface="Carlito"/>
              </a:rPr>
              <a:t>usual </a:t>
            </a:r>
            <a:r>
              <a:rPr lang="en-US" sz="1200" spc="-5" dirty="0">
                <a:latin typeface="Carlito"/>
                <a:cs typeface="Carlito"/>
              </a:rPr>
              <a:t>asymmetric power relation is virtually</a:t>
            </a:r>
            <a:r>
              <a:rPr lang="en-US" sz="1200" spc="260" dirty="0">
                <a:latin typeface="Carlito"/>
                <a:cs typeface="Carlito"/>
              </a:rPr>
              <a:t> </a:t>
            </a:r>
            <a:r>
              <a:rPr lang="en-US" sz="1200" spc="-5" dirty="0">
                <a:latin typeface="Carlito"/>
                <a:cs typeface="Carlito"/>
              </a:rPr>
              <a:t>dissolved).</a:t>
            </a:r>
            <a:endParaRPr lang="en-US" sz="1200" dirty="0">
              <a:latin typeface="Carlito"/>
              <a:cs typeface="Carlito"/>
            </a:endParaRPr>
          </a:p>
          <a:p>
            <a:pPr>
              <a:spcBef>
                <a:spcPts val="25"/>
              </a:spcBef>
            </a:pPr>
            <a:endParaRPr lang="en-US" sz="1200" dirty="0">
              <a:latin typeface="Carlito"/>
              <a:cs typeface="Carlito"/>
            </a:endParaRPr>
          </a:p>
          <a:p>
            <a:pPr marL="12700" marR="135255">
              <a:spcBef>
                <a:spcPts val="5"/>
              </a:spcBef>
            </a:pPr>
            <a:r>
              <a:rPr lang="en-US" sz="1200" spc="-5" dirty="0">
                <a:latin typeface="Carlito"/>
                <a:cs typeface="Carlito"/>
              </a:rPr>
              <a:t>Qualitative </a:t>
            </a:r>
            <a:r>
              <a:rPr lang="en-US" sz="1200" spc="-10" dirty="0">
                <a:latin typeface="Carlito"/>
                <a:cs typeface="Carlito"/>
              </a:rPr>
              <a:t>interviewing techniques </a:t>
            </a:r>
            <a:r>
              <a:rPr lang="en-US" sz="1200" dirty="0">
                <a:latin typeface="Carlito"/>
                <a:cs typeface="Carlito"/>
              </a:rPr>
              <a:t>are </a:t>
            </a:r>
            <a:r>
              <a:rPr lang="en-US" sz="1200" spc="-5" dirty="0">
                <a:latin typeface="Carlito"/>
                <a:cs typeface="Carlito"/>
              </a:rPr>
              <a:t>the </a:t>
            </a:r>
            <a:r>
              <a:rPr lang="en-US" sz="1200" dirty="0">
                <a:latin typeface="Carlito"/>
                <a:cs typeface="Carlito"/>
              </a:rPr>
              <a:t>most </a:t>
            </a:r>
            <a:r>
              <a:rPr lang="en-US" sz="1200" spc="-10" dirty="0">
                <a:latin typeface="Carlito"/>
                <a:cs typeface="Carlito"/>
              </a:rPr>
              <a:t>suitable </a:t>
            </a:r>
            <a:r>
              <a:rPr lang="en-US" sz="1200" dirty="0">
                <a:latin typeface="Carlito"/>
                <a:cs typeface="Carlito"/>
              </a:rPr>
              <a:t>to </a:t>
            </a:r>
            <a:r>
              <a:rPr lang="en-US" sz="1200" spc="-5" dirty="0">
                <a:latin typeface="Carlito"/>
                <a:cs typeface="Carlito"/>
              </a:rPr>
              <a:t>collect narrations because  they allow the </a:t>
            </a:r>
            <a:r>
              <a:rPr lang="en-US" sz="1200" spc="-10" dirty="0">
                <a:latin typeface="Carlito"/>
                <a:cs typeface="Carlito"/>
              </a:rPr>
              <a:t>interviewees </a:t>
            </a:r>
            <a:r>
              <a:rPr lang="en-US" sz="1200" dirty="0">
                <a:latin typeface="Carlito"/>
                <a:cs typeface="Carlito"/>
              </a:rPr>
              <a:t>to </a:t>
            </a:r>
            <a:r>
              <a:rPr lang="en-US" sz="1200" spc="-10" dirty="0">
                <a:latin typeface="Carlito"/>
                <a:cs typeface="Carlito"/>
              </a:rPr>
              <a:t>express </a:t>
            </a:r>
            <a:r>
              <a:rPr lang="en-US" sz="1200" spc="-5" dirty="0">
                <a:latin typeface="Carlito"/>
                <a:cs typeface="Carlito"/>
              </a:rPr>
              <a:t>their visions </a:t>
            </a:r>
            <a:r>
              <a:rPr lang="en-US" sz="1200" spc="5" dirty="0">
                <a:latin typeface="Carlito"/>
                <a:cs typeface="Carlito"/>
              </a:rPr>
              <a:t>of </a:t>
            </a:r>
            <a:r>
              <a:rPr lang="en-US" sz="1200" spc="-5" dirty="0">
                <a:latin typeface="Carlito"/>
                <a:cs typeface="Carlito"/>
              </a:rPr>
              <a:t>the </a:t>
            </a:r>
            <a:r>
              <a:rPr lang="en-US" sz="1200" dirty="0">
                <a:latin typeface="Carlito"/>
                <a:cs typeface="Carlito"/>
              </a:rPr>
              <a:t>world </a:t>
            </a:r>
            <a:r>
              <a:rPr lang="en-US" sz="1200" spc="-10" dirty="0">
                <a:latin typeface="Carlito"/>
                <a:cs typeface="Carlito"/>
              </a:rPr>
              <a:t>using </a:t>
            </a:r>
            <a:r>
              <a:rPr lang="en-US" sz="1200" spc="-5" dirty="0">
                <a:latin typeface="Carlito"/>
                <a:cs typeface="Carlito"/>
              </a:rPr>
              <a:t>their </a:t>
            </a:r>
            <a:r>
              <a:rPr lang="en-US" sz="1200" spc="5" dirty="0">
                <a:latin typeface="Carlito"/>
                <a:cs typeface="Carlito"/>
              </a:rPr>
              <a:t>own </a:t>
            </a:r>
            <a:r>
              <a:rPr lang="en-US" sz="1200" spc="-5" dirty="0">
                <a:latin typeface="Carlito"/>
                <a:cs typeface="Carlito"/>
              </a:rPr>
              <a:t>personal  </a:t>
            </a:r>
            <a:r>
              <a:rPr lang="en-US" sz="1200" dirty="0">
                <a:latin typeface="Carlito"/>
                <a:cs typeface="Carlito"/>
              </a:rPr>
              <a:t>way </a:t>
            </a:r>
            <a:r>
              <a:rPr lang="en-US" sz="1200" spc="5" dirty="0">
                <a:latin typeface="Carlito"/>
                <a:cs typeface="Carlito"/>
              </a:rPr>
              <a:t>of</a:t>
            </a:r>
            <a:r>
              <a:rPr lang="en-US" sz="1200" spc="-35" dirty="0">
                <a:latin typeface="Carlito"/>
                <a:cs typeface="Carlito"/>
              </a:rPr>
              <a:t> </a:t>
            </a:r>
            <a:r>
              <a:rPr lang="en-US" sz="1200" spc="-5" dirty="0">
                <a:latin typeface="Carlito"/>
                <a:cs typeface="Carlito"/>
              </a:rPr>
              <a:t>communicating.</a:t>
            </a:r>
            <a:endParaRPr lang="en-US" sz="1200" dirty="0">
              <a:latin typeface="Carlito"/>
              <a:cs typeface="Carlito"/>
            </a:endParaRPr>
          </a:p>
          <a:p>
            <a:pPr>
              <a:spcBef>
                <a:spcPts val="25"/>
              </a:spcBef>
            </a:pPr>
            <a:endParaRPr lang="en-US" sz="1200" dirty="0">
              <a:latin typeface="Carlito"/>
              <a:cs typeface="Carlito"/>
            </a:endParaRPr>
          </a:p>
          <a:p>
            <a:pPr marL="12700" marR="411480"/>
            <a:r>
              <a:rPr lang="en-US" sz="1200" spc="-5" dirty="0">
                <a:latin typeface="Carlito"/>
                <a:cs typeface="Carlito"/>
              </a:rPr>
              <a:t>Interviewee </a:t>
            </a:r>
            <a:r>
              <a:rPr lang="en-US" sz="1200" dirty="0">
                <a:latin typeface="Carlito"/>
                <a:cs typeface="Carlito"/>
              </a:rPr>
              <a:t>could </a:t>
            </a:r>
            <a:r>
              <a:rPr lang="en-US" sz="1200" spc="-5" dirty="0">
                <a:latin typeface="Carlito"/>
                <a:cs typeface="Carlito"/>
              </a:rPr>
              <a:t>activate </a:t>
            </a:r>
            <a:r>
              <a:rPr lang="en-US" sz="1200" dirty="0">
                <a:latin typeface="Carlito"/>
                <a:cs typeface="Carlito"/>
              </a:rPr>
              <a:t>a </a:t>
            </a:r>
            <a:r>
              <a:rPr lang="en-US" sz="1200" spc="-5" dirty="0">
                <a:latin typeface="Carlito"/>
                <a:cs typeface="Carlito"/>
              </a:rPr>
              <a:t>biographical reconstruction process </a:t>
            </a:r>
            <a:r>
              <a:rPr lang="en-US" sz="1200" spc="5" dirty="0">
                <a:latin typeface="Carlito"/>
                <a:cs typeface="Carlito"/>
              </a:rPr>
              <a:t>of </a:t>
            </a:r>
            <a:r>
              <a:rPr lang="en-US" sz="1200" spc="-5" dirty="0">
                <a:latin typeface="Carlito"/>
                <a:cs typeface="Carlito"/>
              </a:rPr>
              <a:t>his identity: he  narrates </a:t>
            </a:r>
            <a:r>
              <a:rPr lang="en-US" sz="1200" spc="-10" dirty="0">
                <a:latin typeface="Carlito"/>
                <a:cs typeface="Carlito"/>
              </a:rPr>
              <a:t>himself, </a:t>
            </a:r>
            <a:r>
              <a:rPr lang="en-US" sz="1200" spc="-5" dirty="0">
                <a:latin typeface="Carlito"/>
                <a:cs typeface="Carlito"/>
              </a:rPr>
              <a:t>he reflects </a:t>
            </a:r>
            <a:r>
              <a:rPr lang="en-US" sz="1200" spc="5" dirty="0">
                <a:latin typeface="Carlito"/>
                <a:cs typeface="Carlito"/>
              </a:rPr>
              <a:t>on </a:t>
            </a:r>
            <a:r>
              <a:rPr lang="en-US" sz="1200" spc="-10" dirty="0">
                <a:latin typeface="Carlito"/>
                <a:cs typeface="Carlito"/>
              </a:rPr>
              <a:t>his existence </a:t>
            </a:r>
            <a:r>
              <a:rPr lang="en-US" sz="1200" spc="-5" dirty="0">
                <a:latin typeface="Carlito"/>
                <a:cs typeface="Carlito"/>
              </a:rPr>
              <a:t>and he is </a:t>
            </a:r>
            <a:r>
              <a:rPr lang="en-US" sz="1200" spc="-10" dirty="0">
                <a:latin typeface="Carlito"/>
                <a:cs typeface="Carlito"/>
              </a:rPr>
              <a:t>finally </a:t>
            </a:r>
            <a:r>
              <a:rPr lang="en-US" sz="1200" spc="-5" dirty="0">
                <a:latin typeface="Carlito"/>
                <a:cs typeface="Carlito"/>
              </a:rPr>
              <a:t>able </a:t>
            </a:r>
            <a:r>
              <a:rPr lang="en-US" sz="1200" dirty="0">
                <a:latin typeface="Carlito"/>
                <a:cs typeface="Carlito"/>
              </a:rPr>
              <a:t>to </a:t>
            </a:r>
            <a:r>
              <a:rPr lang="en-US" sz="1200" spc="-5" dirty="0">
                <a:latin typeface="Carlito"/>
                <a:cs typeface="Carlito"/>
              </a:rPr>
              <a:t>place it in </a:t>
            </a:r>
            <a:r>
              <a:rPr lang="en-US" sz="1200" dirty="0">
                <a:latin typeface="Carlito"/>
                <a:cs typeface="Carlito"/>
              </a:rPr>
              <a:t>a </a:t>
            </a:r>
            <a:r>
              <a:rPr lang="en-US" sz="1200" spc="-5" dirty="0">
                <a:latin typeface="Carlito"/>
                <a:cs typeface="Carlito"/>
              </a:rPr>
              <a:t>wider  context in which </a:t>
            </a:r>
            <a:r>
              <a:rPr lang="en-US" sz="1200" spc="-10" dirty="0">
                <a:latin typeface="Carlito"/>
                <a:cs typeface="Carlito"/>
              </a:rPr>
              <a:t>suspensions </a:t>
            </a:r>
            <a:r>
              <a:rPr lang="en-US" sz="1200" spc="5" dirty="0">
                <a:latin typeface="Carlito"/>
                <a:cs typeface="Carlito"/>
              </a:rPr>
              <a:t>of </a:t>
            </a:r>
            <a:r>
              <a:rPr lang="en-US" sz="1200" spc="-5" dirty="0">
                <a:latin typeface="Carlito"/>
                <a:cs typeface="Carlito"/>
              </a:rPr>
              <a:t>doubt mechanisms </a:t>
            </a:r>
            <a:r>
              <a:rPr lang="en-US" sz="1200" dirty="0">
                <a:latin typeface="Carlito"/>
                <a:cs typeface="Carlito"/>
              </a:rPr>
              <a:t>are</a:t>
            </a:r>
            <a:r>
              <a:rPr lang="en-US" sz="1200" spc="210" dirty="0">
                <a:latin typeface="Carlito"/>
                <a:cs typeface="Carlito"/>
              </a:rPr>
              <a:t> </a:t>
            </a:r>
            <a:r>
              <a:rPr lang="en-US" sz="1200" spc="-10" dirty="0">
                <a:latin typeface="Carlito"/>
                <a:cs typeface="Carlito"/>
              </a:rPr>
              <a:t>unveiled.</a:t>
            </a:r>
          </a:p>
          <a:p>
            <a:pPr marL="12700" marR="411480"/>
            <a:endParaRPr lang="en-US" sz="1200" spc="-10" dirty="0">
              <a:latin typeface="Carlito"/>
              <a:cs typeface="Carlito"/>
            </a:endParaRPr>
          </a:p>
          <a:p>
            <a:pPr marL="12700">
              <a:spcBef>
                <a:spcPts val="100"/>
              </a:spcBef>
            </a:pPr>
            <a:r>
              <a:rPr lang="en-US" sz="1200" dirty="0">
                <a:latin typeface="Carlito"/>
                <a:cs typeface="Carlito"/>
              </a:rPr>
              <a:t>From a </a:t>
            </a:r>
            <a:r>
              <a:rPr lang="en-US" sz="1200" spc="-5" dirty="0">
                <a:latin typeface="Carlito"/>
                <a:cs typeface="Carlito"/>
              </a:rPr>
              <a:t>methodological point </a:t>
            </a:r>
            <a:r>
              <a:rPr lang="en-US" sz="1200" spc="5" dirty="0">
                <a:latin typeface="Carlito"/>
                <a:cs typeface="Carlito"/>
              </a:rPr>
              <a:t>of </a:t>
            </a:r>
            <a:r>
              <a:rPr lang="en-US" sz="1200" spc="-5" dirty="0">
                <a:latin typeface="Carlito"/>
                <a:cs typeface="Carlito"/>
              </a:rPr>
              <a:t>view, the central </a:t>
            </a:r>
            <a:r>
              <a:rPr lang="en-US" sz="1200" dirty="0">
                <a:latin typeface="Carlito"/>
                <a:cs typeface="Carlito"/>
              </a:rPr>
              <a:t>role </a:t>
            </a:r>
            <a:r>
              <a:rPr lang="en-US" sz="1200" spc="5" dirty="0">
                <a:latin typeface="Carlito"/>
                <a:cs typeface="Carlito"/>
              </a:rPr>
              <a:t>of </a:t>
            </a:r>
            <a:r>
              <a:rPr lang="en-US" sz="1200" spc="-5" dirty="0">
                <a:latin typeface="Carlito"/>
                <a:cs typeface="Carlito"/>
              </a:rPr>
              <a:t>the interviewee implies</a:t>
            </a:r>
            <a:r>
              <a:rPr lang="en-US" sz="1200" spc="290" dirty="0">
                <a:latin typeface="Carlito"/>
                <a:cs typeface="Carlito"/>
              </a:rPr>
              <a:t> </a:t>
            </a:r>
            <a:r>
              <a:rPr lang="en-US" sz="1200" spc="-5" dirty="0">
                <a:latin typeface="Carlito"/>
                <a:cs typeface="Carlito"/>
              </a:rPr>
              <a:t>that</a:t>
            </a:r>
            <a:endParaRPr lang="en-US" sz="1200" dirty="0">
              <a:latin typeface="Carlito"/>
              <a:cs typeface="Carlito"/>
            </a:endParaRPr>
          </a:p>
          <a:p>
            <a:pPr>
              <a:spcBef>
                <a:spcPts val="30"/>
              </a:spcBef>
            </a:pPr>
            <a:endParaRPr lang="en-US" sz="1600" dirty="0">
              <a:latin typeface="Carlito"/>
              <a:cs typeface="Carlito"/>
            </a:endParaRPr>
          </a:p>
          <a:p>
            <a:pPr marL="356870" indent="-344805">
              <a:buChar char="-"/>
              <a:tabLst>
                <a:tab pos="356870" algn="l"/>
                <a:tab pos="357505" algn="l"/>
              </a:tabLst>
            </a:pPr>
            <a:r>
              <a:rPr lang="en-US" sz="1200" spc="-5" dirty="0">
                <a:latin typeface="Carlito"/>
                <a:cs typeface="Carlito"/>
              </a:rPr>
              <a:t>potentially, everything interviewee says is important </a:t>
            </a:r>
            <a:r>
              <a:rPr lang="en-US" sz="1200" dirty="0">
                <a:latin typeface="Carlito"/>
                <a:cs typeface="Carlito"/>
              </a:rPr>
              <a:t>and worth</a:t>
            </a:r>
            <a:r>
              <a:rPr lang="en-US" sz="1200" spc="240" dirty="0">
                <a:latin typeface="Carlito"/>
                <a:cs typeface="Carlito"/>
              </a:rPr>
              <a:t> </a:t>
            </a:r>
            <a:r>
              <a:rPr lang="en-US" sz="1200" spc="-5" dirty="0">
                <a:latin typeface="Carlito"/>
                <a:cs typeface="Carlito"/>
              </a:rPr>
              <a:t>analyzing</a:t>
            </a:r>
            <a:endParaRPr lang="en-US" sz="1200" dirty="0">
              <a:latin typeface="Carlito"/>
              <a:cs typeface="Carlito"/>
            </a:endParaRPr>
          </a:p>
          <a:p>
            <a:pPr>
              <a:spcBef>
                <a:spcPts val="30"/>
              </a:spcBef>
              <a:buFont typeface="Carlito"/>
              <a:buChar char="-"/>
            </a:pPr>
            <a:endParaRPr lang="en-US" sz="1600" dirty="0">
              <a:latin typeface="Carlito"/>
              <a:cs typeface="Carlito"/>
            </a:endParaRPr>
          </a:p>
          <a:p>
            <a:pPr marL="356870" indent="-344805">
              <a:lnSpc>
                <a:spcPts val="2050"/>
              </a:lnSpc>
              <a:buChar char="-"/>
              <a:tabLst>
                <a:tab pos="356870" algn="l"/>
                <a:tab pos="357505" algn="l"/>
              </a:tabLst>
            </a:pPr>
            <a:r>
              <a:rPr lang="en-US" sz="1200" spc="-5" dirty="0">
                <a:latin typeface="Carlito"/>
                <a:cs typeface="Carlito"/>
              </a:rPr>
              <a:t>it is important </a:t>
            </a:r>
            <a:r>
              <a:rPr lang="en-US" sz="1200" dirty="0">
                <a:latin typeface="Carlito"/>
                <a:cs typeface="Carlito"/>
              </a:rPr>
              <a:t>not </a:t>
            </a:r>
            <a:r>
              <a:rPr lang="en-US" sz="1200" spc="-5" dirty="0">
                <a:latin typeface="Carlito"/>
                <a:cs typeface="Carlito"/>
              </a:rPr>
              <a:t>only </a:t>
            </a:r>
            <a:r>
              <a:rPr lang="en-US" sz="1200" dirty="0">
                <a:latin typeface="Carlito"/>
                <a:cs typeface="Carlito"/>
              </a:rPr>
              <a:t>what </a:t>
            </a:r>
            <a:r>
              <a:rPr lang="en-US" sz="1200" spc="-5" dirty="0">
                <a:latin typeface="Carlito"/>
                <a:cs typeface="Carlito"/>
              </a:rPr>
              <a:t>he </a:t>
            </a:r>
            <a:r>
              <a:rPr lang="en-US" sz="1200" spc="-10" dirty="0">
                <a:latin typeface="Carlito"/>
                <a:cs typeface="Carlito"/>
              </a:rPr>
              <a:t>tells, but </a:t>
            </a:r>
            <a:r>
              <a:rPr lang="en-US" sz="1200" spc="-5" dirty="0">
                <a:latin typeface="Carlito"/>
                <a:cs typeface="Carlito"/>
              </a:rPr>
              <a:t>also </a:t>
            </a:r>
            <a:r>
              <a:rPr lang="en-US" sz="1200" dirty="0">
                <a:latin typeface="Carlito"/>
                <a:cs typeface="Carlito"/>
              </a:rPr>
              <a:t>HOW: </a:t>
            </a:r>
            <a:r>
              <a:rPr lang="en-US" sz="1200" spc="-5" dirty="0">
                <a:latin typeface="Carlito"/>
                <a:cs typeface="Carlito"/>
              </a:rPr>
              <a:t>means </a:t>
            </a:r>
            <a:r>
              <a:rPr lang="en-US" sz="1200" spc="5" dirty="0">
                <a:latin typeface="Carlito"/>
                <a:cs typeface="Carlito"/>
              </a:rPr>
              <a:t>of </a:t>
            </a:r>
            <a:r>
              <a:rPr lang="en-US" sz="1200" spc="-5" dirty="0">
                <a:latin typeface="Carlito"/>
                <a:cs typeface="Carlito"/>
              </a:rPr>
              <a:t>expressions should</a:t>
            </a:r>
            <a:r>
              <a:rPr lang="en-US" sz="1200" spc="355" dirty="0">
                <a:latin typeface="Carlito"/>
                <a:cs typeface="Carlito"/>
              </a:rPr>
              <a:t> </a:t>
            </a:r>
            <a:r>
              <a:rPr lang="en-US" sz="1200" spc="-5" dirty="0">
                <a:latin typeface="Carlito"/>
                <a:cs typeface="Carlito"/>
              </a:rPr>
              <a:t>be</a:t>
            </a:r>
            <a:endParaRPr lang="en-US" sz="1200" dirty="0">
              <a:latin typeface="Carlito"/>
              <a:cs typeface="Carlito"/>
            </a:endParaRPr>
          </a:p>
          <a:p>
            <a:pPr marL="356870">
              <a:lnSpc>
                <a:spcPts val="2050"/>
              </a:lnSpc>
            </a:pPr>
            <a:r>
              <a:rPr lang="en-US" sz="1200" spc="-10" dirty="0">
                <a:latin typeface="Carlito"/>
                <a:cs typeface="Carlito"/>
              </a:rPr>
              <a:t>deeply</a:t>
            </a:r>
            <a:r>
              <a:rPr lang="en-US" sz="1200" spc="45" dirty="0">
                <a:latin typeface="Carlito"/>
                <a:cs typeface="Carlito"/>
              </a:rPr>
              <a:t> </a:t>
            </a:r>
            <a:r>
              <a:rPr lang="en-US" sz="1200" dirty="0">
                <a:latin typeface="Carlito"/>
                <a:cs typeface="Carlito"/>
              </a:rPr>
              <a:t>analyzed</a:t>
            </a:r>
          </a:p>
          <a:p>
            <a:pPr>
              <a:spcBef>
                <a:spcPts val="30"/>
              </a:spcBef>
            </a:pPr>
            <a:endParaRPr lang="en-US" sz="1600" dirty="0">
              <a:latin typeface="Carlito"/>
              <a:cs typeface="Carlito"/>
            </a:endParaRPr>
          </a:p>
          <a:p>
            <a:pPr marL="356870" indent="-344805">
              <a:buChar char="-"/>
              <a:tabLst>
                <a:tab pos="356870" algn="l"/>
                <a:tab pos="357505" algn="l"/>
              </a:tabLst>
            </a:pPr>
            <a:r>
              <a:rPr lang="en-US" sz="1200" dirty="0">
                <a:latin typeface="Carlito"/>
                <a:cs typeface="Carlito"/>
              </a:rPr>
              <a:t>Non </a:t>
            </a:r>
            <a:r>
              <a:rPr lang="en-US" sz="1200" spc="-5" dirty="0">
                <a:latin typeface="Carlito"/>
                <a:cs typeface="Carlito"/>
              </a:rPr>
              <a:t>directive </a:t>
            </a:r>
            <a:r>
              <a:rPr lang="en-US" sz="1200" spc="-10" dirty="0">
                <a:latin typeface="Carlito"/>
                <a:cs typeface="Carlito"/>
              </a:rPr>
              <a:t>techniques </a:t>
            </a:r>
            <a:r>
              <a:rPr lang="en-US" sz="1200" dirty="0">
                <a:latin typeface="Carlito"/>
                <a:cs typeface="Carlito"/>
              </a:rPr>
              <a:t>are more </a:t>
            </a:r>
            <a:r>
              <a:rPr lang="en-US" sz="1200" spc="-5" dirty="0">
                <a:latin typeface="Carlito"/>
                <a:cs typeface="Carlito"/>
              </a:rPr>
              <a:t>advisable </a:t>
            </a:r>
            <a:r>
              <a:rPr lang="en-US" sz="1200" dirty="0">
                <a:latin typeface="Carlito"/>
                <a:cs typeface="Carlito"/>
              </a:rPr>
              <a:t>as </a:t>
            </a:r>
            <a:r>
              <a:rPr lang="en-US" sz="1200" spc="-5" dirty="0">
                <a:latin typeface="Carlito"/>
                <a:cs typeface="Carlito"/>
              </a:rPr>
              <a:t>they </a:t>
            </a:r>
            <a:r>
              <a:rPr lang="en-US" sz="1200" dirty="0">
                <a:latin typeface="Carlito"/>
                <a:cs typeface="Carlito"/>
              </a:rPr>
              <a:t>are </a:t>
            </a:r>
            <a:r>
              <a:rPr lang="en-US" sz="1200" spc="-10" dirty="0">
                <a:latin typeface="Carlito"/>
                <a:cs typeface="Carlito"/>
              </a:rPr>
              <a:t>flexible </a:t>
            </a:r>
            <a:r>
              <a:rPr lang="en-US" sz="1200" dirty="0">
                <a:latin typeface="Carlito"/>
                <a:cs typeface="Carlito"/>
              </a:rPr>
              <a:t>and</a:t>
            </a:r>
            <a:r>
              <a:rPr lang="en-US" sz="1200" spc="350" dirty="0">
                <a:latin typeface="Carlito"/>
                <a:cs typeface="Carlito"/>
              </a:rPr>
              <a:t> </a:t>
            </a:r>
            <a:r>
              <a:rPr lang="en-US" sz="1200" spc="-5" dirty="0">
                <a:latin typeface="Carlito"/>
                <a:cs typeface="Carlito"/>
              </a:rPr>
              <a:t>adaptable</a:t>
            </a:r>
            <a:endParaRPr lang="en-US" sz="1200" dirty="0">
              <a:latin typeface="Carlito"/>
              <a:cs typeface="Carlito"/>
            </a:endParaRPr>
          </a:p>
          <a:p>
            <a:pPr>
              <a:spcBef>
                <a:spcPts val="30"/>
              </a:spcBef>
              <a:buFont typeface="Carlito"/>
              <a:buChar char="-"/>
            </a:pPr>
            <a:endParaRPr lang="en-US" sz="1600" dirty="0">
              <a:latin typeface="Carlito"/>
              <a:cs typeface="Carlito"/>
            </a:endParaRPr>
          </a:p>
          <a:p>
            <a:pPr marL="356870" indent="-344805">
              <a:lnSpc>
                <a:spcPts val="2050"/>
              </a:lnSpc>
              <a:buChar char="-"/>
              <a:tabLst>
                <a:tab pos="356870" algn="l"/>
                <a:tab pos="357505" algn="l"/>
              </a:tabLst>
            </a:pPr>
            <a:r>
              <a:rPr lang="en-US" sz="1200" spc="-5" dirty="0">
                <a:latin typeface="Carlito"/>
                <a:cs typeface="Carlito"/>
              </a:rPr>
              <a:t>Researcher </a:t>
            </a:r>
            <a:r>
              <a:rPr lang="en-US" sz="1200" dirty="0">
                <a:latin typeface="Carlito"/>
                <a:cs typeface="Carlito"/>
              </a:rPr>
              <a:t>and </a:t>
            </a:r>
            <a:r>
              <a:rPr lang="en-US" sz="1200" spc="-5" dirty="0">
                <a:latin typeface="Carlito"/>
                <a:cs typeface="Carlito"/>
              </a:rPr>
              <a:t>Interviewer has </a:t>
            </a:r>
            <a:r>
              <a:rPr lang="en-US" sz="1200" dirty="0">
                <a:latin typeface="Carlito"/>
                <a:cs typeface="Carlito"/>
              </a:rPr>
              <a:t>to </a:t>
            </a:r>
            <a:r>
              <a:rPr lang="en-US" sz="1200" spc="-5" dirty="0">
                <a:latin typeface="Carlito"/>
                <a:cs typeface="Carlito"/>
              </a:rPr>
              <a:t>be </a:t>
            </a:r>
            <a:r>
              <a:rPr lang="en-US" sz="1200" spc="-10" dirty="0">
                <a:latin typeface="Carlito"/>
                <a:cs typeface="Carlito"/>
              </a:rPr>
              <a:t>highly skilled: </a:t>
            </a:r>
            <a:r>
              <a:rPr lang="en-US" sz="1200" spc="-5" dirty="0">
                <a:latin typeface="Carlito"/>
                <a:cs typeface="Carlito"/>
              </a:rPr>
              <a:t>they should have</a:t>
            </a:r>
            <a:r>
              <a:rPr lang="en-US" sz="1200" spc="20" dirty="0">
                <a:latin typeface="Carlito"/>
                <a:cs typeface="Carlito"/>
              </a:rPr>
              <a:t> </a:t>
            </a:r>
            <a:r>
              <a:rPr lang="en-US" sz="1200" spc="-10" dirty="0">
                <a:latin typeface="Carlito"/>
                <a:cs typeface="Carlito"/>
              </a:rPr>
              <a:t>hermeneutic</a:t>
            </a:r>
            <a:endParaRPr lang="en-US" sz="1200" dirty="0">
              <a:latin typeface="Carlito"/>
              <a:cs typeface="Carlito"/>
            </a:endParaRPr>
          </a:p>
          <a:p>
            <a:pPr marL="356870">
              <a:lnSpc>
                <a:spcPts val="2050"/>
              </a:lnSpc>
            </a:pPr>
            <a:r>
              <a:rPr lang="en-US" sz="1200" spc="-10" dirty="0">
                <a:latin typeface="Carlito"/>
                <a:cs typeface="Carlito"/>
              </a:rPr>
              <a:t>sensitivity </a:t>
            </a:r>
            <a:r>
              <a:rPr lang="en-US" sz="1200" dirty="0">
                <a:latin typeface="Carlito"/>
                <a:cs typeface="Carlito"/>
              </a:rPr>
              <a:t>and </a:t>
            </a:r>
            <a:r>
              <a:rPr lang="en-US" sz="1200" spc="-5" dirty="0">
                <a:latin typeface="Carlito"/>
                <a:cs typeface="Carlito"/>
              </a:rPr>
              <a:t>maieutic</a:t>
            </a:r>
            <a:r>
              <a:rPr lang="en-US" sz="1200" spc="90" dirty="0">
                <a:latin typeface="Carlito"/>
                <a:cs typeface="Carlito"/>
              </a:rPr>
              <a:t> </a:t>
            </a:r>
            <a:r>
              <a:rPr lang="en-US" sz="1200" spc="-5" dirty="0">
                <a:latin typeface="Carlito"/>
                <a:cs typeface="Carlito"/>
              </a:rPr>
              <a:t>skill</a:t>
            </a:r>
            <a:endParaRPr lang="en-US" sz="1200" dirty="0">
              <a:latin typeface="Carlito"/>
              <a:cs typeface="Carlito"/>
            </a:endParaRPr>
          </a:p>
          <a:p>
            <a:pPr marL="12700" marR="411480"/>
            <a:endParaRPr lang="en-US" sz="1200" dirty="0">
              <a:latin typeface="Carlito"/>
              <a:cs typeface="Carlito"/>
            </a:endParaRPr>
          </a:p>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40</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0243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42</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5738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43</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9713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46</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2777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4</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6552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49</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9215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50</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8693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Phenomenology is a type of qualitative research in that its focus is in answering the 'what is it' question rather than questions of frequency or magnitude such as 'how much' and 'how many.' While quantitative research answers these questions of frequency and magnitude and therefore explains why the phenomenon of interest occurs, qualitative research, including phenomenology, works to describe the phenomenon (Giorgi, 2009). Phenomenology as a qualitative method therefore does not oppose the quantitative method but simply asks a different question in order to further explicate the meaning of the phenomenon.</a:t>
            </a:r>
          </a:p>
          <a:p>
            <a:endParaRPr lang="en-US" sz="1200" b="0" i="0" u="none" strike="noStrike" cap="none" dirty="0">
              <a:solidFill>
                <a:schemeClr val="dk1"/>
              </a:solidFill>
              <a:effectLst/>
              <a:latin typeface="Calibri"/>
              <a:ea typeface="Calibri"/>
              <a:cs typeface="Calibri"/>
              <a:sym typeface="Calibri"/>
            </a:endParaRPr>
          </a:p>
          <a:p>
            <a:r>
              <a:rPr lang="en-US" dirty="0"/>
              <a:t>Although phenomenology is used in many ways by many famous philosopher such as Kant, Hegel, Heidegger, and Husserl in the scope of research, we can used as referring to first person moral experience. The term phenomenology is derived from the Greek ‘</a:t>
            </a:r>
            <a:r>
              <a:rPr lang="en-US" dirty="0" err="1"/>
              <a:t>phainein</a:t>
            </a:r>
            <a:r>
              <a:rPr lang="en-US" dirty="0"/>
              <a:t>’, which means ‘to appear’, and it was first used by Immanuel Kant in 1764. Kantian phenomenology is based on constructivist philosophy for the reason that the phenomena are constructed by cognitive subject who is human being. In constructionist view, the subject constructs what it knows, and in phenomenological view, the subject knows what it construct which are not appearance but it has appearance in the consciousness (</a:t>
            </a:r>
            <a:r>
              <a:rPr lang="en-US" dirty="0" err="1"/>
              <a:t>Rockmore</a:t>
            </a:r>
            <a:r>
              <a:rPr lang="en-US" dirty="0"/>
              <a:t>, 2011).</a:t>
            </a:r>
            <a:endParaRPr lang="en-US" sz="1200" b="0" i="0" u="none" strike="noStrike" cap="none" dirty="0">
              <a:solidFill>
                <a:schemeClr val="dk1"/>
              </a:solidFill>
              <a:effectLst/>
              <a:latin typeface="Calibri"/>
              <a:ea typeface="Calibri"/>
              <a:cs typeface="Calibri"/>
              <a:sym typeface="Calibri"/>
            </a:endParaRP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Another important distinction before discussing phenomenology specifically is that of the natural science approach versus the human science approach. Phenomenology follows the human science approach in that it "respects the essential characteristics of humanness throughout the research process" (Giorgi, 2009). Giorgi (2009) outlines the criteria for both a human science approach and a natural science approach to illuminate the distinction between the two. He states that a human science approach uses research modes other than experimentation, studies quality and meaning, uses explication, intentional responses, and identity through variations, along with utilizing a participant observer. In contrast, a natural science approach uses experimentation, studies quantity and measurement, uses analysis-synthesis determined reactions, and identical repetition, along with utilizing an independent observer. Though the natural science approach as used in quantitative studies is useful in understanding one aspect of the particular phenomenon, phenomenology utilizes the human science approach to study the same phenomenon from a different perspective in order to more fully understand the topic of interest.</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These distinctions between quantitative and qualitative research as well as a natural science approach and a human science approach are necessary in understanding where phenomenology positions itself within psychological research. However, the question of what phenomenology is has not specifically been addressed. Phenomenology, as it would seem, is the study of phenomena. Yet phenomena are defined as all things that can present themselves to consciousness and phenomenology studies its structures as they appear to consciousness (Giorgi, 2009). Phenomenology distinguishes itself from other qualitative research by its focus on experienced meaning rather than on descriptions of overt actions and behaviors (Polkinghorne,1989). The phenomenological approach aims to study a phenomenon as it is experienced and perceived by the participant and to reveal what the phenomenon is rather than what causes it or why it is being experienced at all.</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Phenomenology uses the phenomenological philosophy of Edmund Husserl as a foundation while making attitudinal changes in order to study phenomena psychologically rather than philosophically. Giorgi (2009) points to two necessary adjustments in order to make phenomenological philosophy a rigorous and scientific psychological method. Included in these changes are the alterations of operating at a scientific level of analysis rather than a philosophical level and the desire to analyze data so as to be psychologically sensitive rather than philosophically so. Though phenomenological psychology must differ from the philosophical ideas of Husserl in some ways to be a psychological approach, it does uphold the noetic-noematic relationship outlined by Husserl. As summarized by Giorgi (2009), this relationship identifies the idea that the "meaning of what is 'given' to consciousness is influenced by its manner of </a:t>
            </a:r>
            <a:r>
              <a:rPr lang="en-US" sz="1200" b="0" i="0" u="none" strike="noStrike" cap="none" dirty="0" err="1">
                <a:solidFill>
                  <a:schemeClr val="dk1"/>
                </a:solidFill>
                <a:effectLst/>
                <a:latin typeface="Calibri"/>
                <a:ea typeface="Calibri"/>
                <a:cs typeface="Calibri"/>
                <a:sym typeface="Calibri"/>
              </a:rPr>
              <a:t>giveness</a:t>
            </a:r>
            <a:r>
              <a:rPr lang="en-US" sz="1200" b="0" i="0" u="none" strike="noStrike" cap="none" dirty="0">
                <a:solidFill>
                  <a:schemeClr val="dk1"/>
                </a:solidFill>
                <a:effectLst/>
                <a:latin typeface="Calibri"/>
                <a:ea typeface="Calibri"/>
                <a:cs typeface="Calibri"/>
                <a:sym typeface="Calibri"/>
              </a:rPr>
              <a:t>." To visually illustrate the noetic-noematic relationship, if you were to draw a man and the world next to each other with an arrow going from the man to the world at the bottom and the world to the man at the top, creating a cyclical relationship, the noematic relationship (noema) is represented by the top arrow and the noetic relationship (noesis) is represented by the bottom arrow. The noema is the meaning of the thing as opposed to the thing itself (Garza &amp; Landrum, 2012).</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In other words, when one walks into a classroom as a student on the first day of school, the classroom, being the thing, will likely appear differently than it would if one were walking into the same classroom on the last day of class. In the first situation, perhaps it appears to one as an anxiety provoking situation in which the presence of uncertainties regarding the class or the professor are overwhelming. In contrast, in the second situation, one will likely not understand the classroom as a place of anxiety but rather one in which one grew closer to my classmates, learned about a particular subject, or formed a relationship with my professor. Though the thing, the classroom, is still the same classroom, the way in which one experiences it, the noema, is different. The meaning the particular person brings to the thing or situation so that it appears to one in the way that it does is the noesis. The noesis is an act of the consciousness and the participant's intentionality, or projections in the words of Heidegger (Garza &amp; Landrum, 2012). In phenomenology, the data, given as descriptions of an experience, present the researcher with the noema, and the aim of the study is to explicate the noesis, that is the meanings or intentionality that were necessary in order for the participant to experience the situation as they did.</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The noetic-noematic relationship also illustrates the argument that humans are "being-in-the-world" and therefore cannot encounter a thing transcendently (Garza &amp; Landrum, 2012). The phrase, "being-in-the-world" is a Heideggerian idea that simply means we can never encounter the world without our consciousness. To encounter something transcendentally is often described as knowing what the thing 'really is,' meaning outside of our consciousness.  Husserl and Heidegger argue that this transcendental perspective is impossible to obtain and that consequently, the world always appears to us subjectively through the use of our consciousness. Therefore, the noetic-noematic relationship that is fundamental in phenomenology describes the inescapable cycle of the intentionality, projects, or horizons of our consciousness influencing the ways in which our personal world reveals its meaning to us.</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In order to analyze the cyclical relationship between consciousness and the world, a rigorous method, outlined by Giorgi (2009), is used. The first step is simply to read and re-read the data in order to gain an understanding of it as a whole. In phenomenology, data is a participant's descriptive account of their experience of the phenomena and is often in written form. The second step requires the researcher to divide the data into 'meaning units,' in places where there are significant shifts in the meaning. Dividing the data gives the researcher a practical way to organize and analyze the data in the third step. The third step is to transform the meaning units. This step is the heart of the phenomenological method and involves illuminating the intentionality and horizons of consciousness necessary to reveal the world with particular meanings. The purpose of identifying the participant's intentionality, or noesis, and the ultimate purpose of partaking in phenomenological research, is to answer the research question, "What is this phenomena?"</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In order to answer this question and transform the data, the researcher must first participate in the '</a:t>
            </a:r>
            <a:r>
              <a:rPr lang="en-US" sz="1200" b="0" i="0" u="none" strike="noStrike" cap="none" dirty="0" err="1">
                <a:solidFill>
                  <a:schemeClr val="dk1"/>
                </a:solidFill>
                <a:effectLst/>
                <a:latin typeface="Calibri"/>
                <a:ea typeface="Calibri"/>
                <a:cs typeface="Calibri"/>
                <a:sym typeface="Calibri"/>
              </a:rPr>
              <a:t>epoche</a:t>
            </a:r>
            <a:r>
              <a:rPr lang="en-US" sz="1200" b="0" i="0" u="none" strike="noStrike" cap="none" dirty="0">
                <a:solidFill>
                  <a:schemeClr val="dk1"/>
                </a:solidFill>
                <a:effectLst/>
                <a:latin typeface="Calibri"/>
                <a:ea typeface="Calibri"/>
                <a:cs typeface="Calibri"/>
                <a:sym typeface="Calibri"/>
              </a:rPr>
              <a:t>' which involves 'bracketing' or putting into suspension the presumption of their transcendence. Participating in the </a:t>
            </a:r>
            <a:r>
              <a:rPr lang="en-US" sz="1200" b="0" i="0" u="none" strike="noStrike" cap="none" dirty="0" err="1">
                <a:solidFill>
                  <a:schemeClr val="dk1"/>
                </a:solidFill>
                <a:effectLst/>
                <a:latin typeface="Calibri"/>
                <a:ea typeface="Calibri"/>
                <a:cs typeface="Calibri"/>
                <a:sym typeface="Calibri"/>
              </a:rPr>
              <a:t>epoche</a:t>
            </a:r>
            <a:r>
              <a:rPr lang="en-US" sz="1200" b="0" i="0" u="none" strike="noStrike" cap="none" dirty="0">
                <a:solidFill>
                  <a:schemeClr val="dk1"/>
                </a:solidFill>
                <a:effectLst/>
                <a:latin typeface="Calibri"/>
                <a:ea typeface="Calibri"/>
                <a:cs typeface="Calibri"/>
                <a:sym typeface="Calibri"/>
              </a:rPr>
              <a:t> involves putting aside the questions of "Is that how it really happened?" or "Is the participant remembering the situation correctly?" and instead analyzing how the situation was experienced. The 'truth' of the description is irrelevant for phenomenological research because it does not conflict with the analysis of consciousness and what the phenomenon was for the particular person. </a:t>
            </a:r>
            <a:r>
              <a:rPr lang="en-US" sz="1200" b="0" i="0" u="none" strike="noStrike" cap="none" dirty="0" err="1">
                <a:solidFill>
                  <a:schemeClr val="dk1"/>
                </a:solidFill>
                <a:effectLst/>
                <a:latin typeface="Calibri"/>
                <a:ea typeface="Calibri"/>
                <a:cs typeface="Calibri"/>
                <a:sym typeface="Calibri"/>
              </a:rPr>
              <a:t>Idhe</a:t>
            </a:r>
            <a:r>
              <a:rPr lang="en-US" sz="1200" b="0" i="0" u="none" strike="noStrike" cap="none" dirty="0">
                <a:solidFill>
                  <a:schemeClr val="dk1"/>
                </a:solidFill>
                <a:effectLst/>
                <a:latin typeface="Calibri"/>
                <a:ea typeface="Calibri"/>
                <a:cs typeface="Calibri"/>
                <a:sym typeface="Calibri"/>
              </a:rPr>
              <a:t> (1986) outlines the general attitude the researcher must hold while transforming the data. He points to the necessity of attending to the experience as experienced, describing rather than explaining the data, and 'horizontalizing' rather than creating an importance hierarchy while analyzing. It is also important for the phenomenologist to empathically analyze the data while magnifying and amplifying the descriptions provided.</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Free imaginative variation is used in addition to magnification and amplification to move from the particularly description data to a more universal essence of the phenomenon in order to answer the research question. In order to engage in free imaginative variation, the researcher mentally removes an identified characteristic of the phenomenon in order to see if it is in fact essential to the experience. If by removing the characteristic the experience is essentially altered, that particular aspect of the phenomenon can be identified as an essential part of what it means to experience the phenomenon (Giorgi 2009). After the data has been transformed, a situated structure is created in which the translated meaning units and their interactions are outlined to answer the guiding question of "What is this phenomenon?"</a:t>
            </a:r>
          </a:p>
          <a:p>
            <a:r>
              <a:rPr lang="en-US" sz="1200" b="0" i="0" u="none" strike="noStrike" cap="none" dirty="0">
                <a:solidFill>
                  <a:schemeClr val="dk1"/>
                </a:solidFill>
                <a:effectLst/>
                <a:latin typeface="Calibri"/>
                <a:ea typeface="Calibri"/>
                <a:cs typeface="Calibri"/>
                <a:sym typeface="Calibri"/>
              </a:rPr>
              <a:t> </a:t>
            </a:r>
          </a:p>
          <a:p>
            <a:r>
              <a:rPr lang="en-US" sz="1200" b="0" i="0" u="none" strike="noStrike" cap="none" dirty="0">
                <a:solidFill>
                  <a:schemeClr val="dk1"/>
                </a:solidFill>
                <a:effectLst/>
                <a:latin typeface="Calibri"/>
                <a:ea typeface="Calibri"/>
                <a:cs typeface="Calibri"/>
                <a:sym typeface="Calibri"/>
              </a:rPr>
              <a:t>Phenomenology is a method of psychological research that sheds light on another dimension of phenomena that is not addressed using quantitative methods. Just as quantitative methods of research are limited in the questions they can ask and answer, qualitative methods and phenomenology is limited to researching human experiences as they are present consciously. Therefore, phenomenology is not a replacement or opposing perspective of quantitative methods, but rather works in conjunction with other methods of research to more fully illuminate psychological phenomena.</a:t>
            </a:r>
          </a:p>
          <a:p>
            <a:endParaRPr lang="en-US" sz="1200" b="0" i="0" u="none" strike="noStrike" cap="none" dirty="0">
              <a:solidFill>
                <a:schemeClr val="dk1"/>
              </a:solidFill>
              <a:effectLst/>
              <a:latin typeface="Calibri"/>
              <a:ea typeface="Calibri"/>
              <a:cs typeface="Calibri"/>
              <a:sym typeface="Calibri"/>
            </a:endParaRPr>
          </a:p>
          <a:p>
            <a:endParaRPr lang="en-US" sz="1200" b="0" i="0" u="none" strike="noStrike" cap="none" dirty="0">
              <a:solidFill>
                <a:schemeClr val="dk1"/>
              </a:solidFill>
              <a:effectLst/>
              <a:latin typeface="Calibri"/>
              <a:ea typeface="Calibri"/>
              <a:cs typeface="Calibri"/>
              <a:sym typeface="Calibri"/>
            </a:endParaRPr>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From dialogue with Art Warmoth.) The notion is that </a:t>
            </a:r>
            <a:r>
              <a:rPr lang="en-US" sz="1200" b="1" i="0" u="none" strike="noStrike" cap="none" dirty="0">
                <a:solidFill>
                  <a:schemeClr val="dk1"/>
                </a:solidFill>
                <a:effectLst/>
                <a:latin typeface="Calibri"/>
                <a:ea typeface="Calibri"/>
                <a:cs typeface="Calibri"/>
                <a:sym typeface="Calibri"/>
              </a:rPr>
              <a:t>social reality is always composed of </a:t>
            </a:r>
            <a:r>
              <a:rPr lang="en-US" sz="1200" b="1" i="1" u="none" strike="noStrike" cap="none" dirty="0">
                <a:solidFill>
                  <a:schemeClr val="dk1"/>
                </a:solidFill>
                <a:effectLst/>
                <a:latin typeface="Calibri"/>
                <a:ea typeface="Calibri"/>
                <a:cs typeface="Calibri"/>
                <a:sym typeface="Calibri"/>
              </a:rPr>
              <a:t>persons in society,</a:t>
            </a:r>
            <a:r>
              <a:rPr lang="en-US" sz="1200" b="1" i="0" u="none" strike="noStrike" cap="none" dirty="0">
                <a:solidFill>
                  <a:schemeClr val="dk1"/>
                </a:solidFill>
                <a:effectLst/>
                <a:latin typeface="Calibri"/>
                <a:ea typeface="Calibri"/>
                <a:cs typeface="Calibri"/>
                <a:sym typeface="Calibri"/>
              </a:rPr>
              <a:t> as though that were a single word.</a:t>
            </a:r>
            <a:r>
              <a:rPr lang="en-US" sz="1200" b="0" i="0" u="none" strike="noStrike" cap="none" dirty="0">
                <a:solidFill>
                  <a:schemeClr val="dk1"/>
                </a:solidFill>
                <a:effectLst/>
                <a:latin typeface="Calibri"/>
                <a:ea typeface="Calibri"/>
                <a:cs typeface="Calibri"/>
                <a:sym typeface="Calibri"/>
              </a:rPr>
              <a:t> Not as if persons are clumped together in society, but rather it is a way of describing a fundamental structure of social reality. People are always in some sense in a society, and are also always in a situation.</a:t>
            </a:r>
          </a:p>
          <a:p>
            <a:r>
              <a:rPr lang="en-US" sz="1200" b="1" i="0" u="none" strike="noStrike" cap="none" dirty="0">
                <a:solidFill>
                  <a:schemeClr val="dk1"/>
                </a:solidFill>
                <a:effectLst/>
                <a:latin typeface="Calibri"/>
                <a:ea typeface="Calibri"/>
                <a:cs typeface="Calibri"/>
                <a:sym typeface="Calibri"/>
              </a:rPr>
              <a:t>Closed and open attitudes.</a:t>
            </a:r>
            <a:r>
              <a:rPr lang="en-US" sz="1200" b="0" i="0" u="none" strike="noStrike" cap="none" dirty="0">
                <a:solidFill>
                  <a:schemeClr val="dk1"/>
                </a:solidFill>
                <a:effectLst/>
                <a:latin typeface="Calibri"/>
                <a:ea typeface="Calibri"/>
                <a:cs typeface="Calibri"/>
                <a:sym typeface="Calibri"/>
              </a:rPr>
              <a:t> Closed: an approach of constant narrowing or zeroing in on a phenomenon. Open: Consists of gaps as well as "filled" sections, and we remain open to notice what happens and evolves. Social psychologist Milton Rokeach studied this in detail.</a:t>
            </a:r>
          </a:p>
          <a:p>
            <a:r>
              <a:rPr lang="en-US" dirty="0"/>
              <a:t>It's important to pay attention to our experience, and especially to others' experience because in a sense that's the main source of data available to us. Sometimes it's about all we've </a:t>
            </a:r>
            <a:r>
              <a:rPr lang="en-US" dirty="0" err="1"/>
              <a:t>got.In</a:t>
            </a:r>
            <a:r>
              <a:rPr lang="en-US" dirty="0"/>
              <a:t> order to begin the study of any situation or social issue, it is fundamental to try to understand the experience of the people who are caught in the situation you are concerned with. This includes thoughts, feelings, </a:t>
            </a:r>
            <a:r>
              <a:rPr lang="en-US" dirty="0" err="1"/>
              <a:t>sensations&amp;emdash;the</a:t>
            </a:r>
            <a:r>
              <a:rPr lang="en-US" dirty="0"/>
              <a:t> whole thing. Studying people's behavior is important but it is not enough, because it leaves out important dimensions of experience and meaning that lead to that behavior. This is very different from placing our primary emphasis on measuring objective behavior. What's happening with reinforcers and discriminative stimuli do not tell us all there is to know about a situation, or the person's history in regard to it. Some examples of this from the family therapy literature. In some families, for instance, there is no room for the expression of real emotion if it does not fit the prescriptions of the family's dominant emotional theme or themes. If what's allowed is only anger, assertiveness, or a deadpan front, the overt expression of tenderness or affection may not be allowed. Paying attention only to the behavior can leave out centrally important dimensions of people's inner experience. Similar dynamics occur on the larger social stage. Or take another </a:t>
            </a:r>
            <a:r>
              <a:rPr lang="en-US" dirty="0" err="1"/>
              <a:t>example&amp;emdash</a:t>
            </a:r>
            <a:r>
              <a:rPr lang="en-US" dirty="0"/>
              <a:t>;"crossing generation boundaries." In this case the child is often made to feel as if he or she is responsible for the adults' feelings and well being. Again, there is much more than observable behavior going on. This is not to deny the importance of behavior, but to emphasize that it is not the whole story. We could make the interesting observation that the dynamics observed in dysfunctional families are directly correlated with a set of dysfunctional assumptions about the relative values of subjective and objective truths. We can trace this back to the start of the </a:t>
            </a:r>
            <a:r>
              <a:rPr lang="en-US" dirty="0" err="1"/>
              <a:t>moder</a:t>
            </a:r>
            <a:r>
              <a:rPr lang="en-US" dirty="0"/>
              <a:t> period in the 17th and 18th century, starting with Descartes' argument that mind and body are distinct and separate, rather than interrelated. The realms of subjective knowing and objectively measurable knowing are largely different realms of reality, and the upshot of the development of this kind of dualism ended up being a distinct preference for looking at objectively observable behaviors, whether we are paying attention to organizational, political, or family systems. This has, however, led to a number of significant dead ends, and now is beginning to </a:t>
            </a:r>
            <a:r>
              <a:rPr lang="en-US" dirty="0" err="1"/>
              <a:t>change.</a:t>
            </a:r>
            <a:r>
              <a:rPr lang="en-US" sz="1200" b="0" i="0" u="none" strike="noStrike" cap="none" dirty="0" err="1">
                <a:solidFill>
                  <a:schemeClr val="dk1"/>
                </a:solidFill>
                <a:effectLst/>
                <a:latin typeface="Calibri"/>
                <a:ea typeface="Calibri"/>
                <a:cs typeface="Calibri"/>
                <a:sym typeface="Calibri"/>
              </a:rPr>
              <a:t>In</a:t>
            </a:r>
            <a:r>
              <a:rPr lang="en-US" sz="1200" b="0" i="0" u="none" strike="noStrike" cap="none" dirty="0">
                <a:solidFill>
                  <a:schemeClr val="dk1"/>
                </a:solidFill>
                <a:effectLst/>
                <a:latin typeface="Calibri"/>
                <a:ea typeface="Calibri"/>
                <a:cs typeface="Calibri"/>
                <a:sym typeface="Calibri"/>
              </a:rPr>
              <a:t> more traditional cultures, there tends to be a widely shared set of assumptions about the meaning of various behaviors. This is less true in the pluralistic western industrial cultures of America and Northern Europe which have a high degree of social and cultural mobility. With no implication of relatively good or bad, right or wrong in this case, in traditional cultures there is more of a shared history of common experience and shared meanings. A "community of meanings" is taken for granted by most of the members of the society. But speaking about some of the shared experiences that are involved may be forbidden, such as in cultures where women are severely repressed.</a:t>
            </a:r>
          </a:p>
          <a:p>
            <a:r>
              <a:rPr lang="en-US" sz="1200" b="0" i="0" u="none" strike="noStrike" cap="none" dirty="0">
                <a:solidFill>
                  <a:schemeClr val="dk1"/>
                </a:solidFill>
                <a:effectLst/>
                <a:latin typeface="Calibri"/>
                <a:ea typeface="Calibri"/>
                <a:cs typeface="Calibri"/>
                <a:sym typeface="Calibri"/>
              </a:rPr>
              <a:t>In areas like physics and chemistry, objective science and the </a:t>
            </a:r>
            <a:r>
              <a:rPr lang="en-US" sz="1200" b="0" i="0" u="none" strike="noStrike" cap="none" dirty="0" err="1">
                <a:solidFill>
                  <a:schemeClr val="dk1"/>
                </a:solidFill>
                <a:effectLst/>
                <a:latin typeface="Calibri"/>
                <a:ea typeface="Calibri"/>
                <a:cs typeface="Calibri"/>
                <a:sym typeface="Calibri"/>
              </a:rPr>
              <a:t>techbnology</a:t>
            </a:r>
            <a:r>
              <a:rPr lang="en-US" sz="1200" b="0" i="0" u="none" strike="noStrike" cap="none" dirty="0">
                <a:solidFill>
                  <a:schemeClr val="dk1"/>
                </a:solidFill>
                <a:effectLst/>
                <a:latin typeface="Calibri"/>
                <a:ea typeface="Calibri"/>
                <a:cs typeface="Calibri"/>
                <a:sym typeface="Calibri"/>
              </a:rPr>
              <a:t> built on it is highly appropriate in a broad variety of circumstances. But we have tended to apply this model also to the social sciences where it fits some phenomena and situations and not others, and partly as a result have ended up creating a lot of organizational systems that are pretty dysfunctional in terms of their ability to meet human needs.</a:t>
            </a:r>
          </a:p>
          <a:p>
            <a:r>
              <a:rPr lang="en-US" sz="1200" b="0" i="0" u="none" strike="noStrike" cap="none" dirty="0">
                <a:solidFill>
                  <a:schemeClr val="dk1"/>
                </a:solidFill>
                <a:effectLst/>
                <a:latin typeface="Calibri"/>
                <a:ea typeface="Calibri"/>
                <a:cs typeface="Calibri"/>
                <a:sym typeface="Calibri"/>
              </a:rPr>
              <a:t>In some quarters there appear to be substantial restructurings going on, in which we realize that </a:t>
            </a:r>
            <a:r>
              <a:rPr lang="en-US" sz="1200" b="1" i="0" u="none" strike="noStrike" cap="none" dirty="0">
                <a:solidFill>
                  <a:schemeClr val="dk1"/>
                </a:solidFill>
                <a:effectLst/>
                <a:latin typeface="Calibri"/>
                <a:ea typeface="Calibri"/>
                <a:cs typeface="Calibri"/>
                <a:sym typeface="Calibri"/>
              </a:rPr>
              <a:t>listening to peoples' subjective experiences in regard to the conditions society is creating for them is extremely important.</a:t>
            </a:r>
            <a:r>
              <a:rPr lang="en-US" sz="1200" b="0" i="0" u="none" strike="noStrike" cap="none" dirty="0">
                <a:solidFill>
                  <a:schemeClr val="dk1"/>
                </a:solidFill>
                <a:effectLst/>
                <a:latin typeface="Calibri"/>
                <a:ea typeface="Calibri"/>
                <a:cs typeface="Calibri"/>
                <a:sym typeface="Calibri"/>
              </a:rPr>
              <a:t> Part of this involves looking at questions of value and values as a central issue for investigation, instead of dominant social groups blindly and automatically assuming that their own values will produce good lives and experiences for everyone. In this view, the right way to do psychology is to look at what's going on in people's experience as well as how they behave, and before you run out trying to change anything, and especially social policies that everyone has to live with, you make sure you understand as fully as possible the history of events that led people to their present behavior, positions, and experiences of the world. You find out what they're thinking and feeling.</a:t>
            </a:r>
          </a:p>
          <a:p>
            <a:r>
              <a:rPr lang="en-US" sz="1200" b="1" i="1" u="none" strike="noStrike" cap="none" dirty="0">
                <a:solidFill>
                  <a:schemeClr val="dk1"/>
                </a:solidFill>
                <a:effectLst/>
                <a:latin typeface="Calibri"/>
                <a:ea typeface="Calibri"/>
                <a:cs typeface="Calibri"/>
                <a:sym typeface="Calibri"/>
              </a:rPr>
              <a:t>In a polarized situation where people are in conflict, there are two general choices:</a:t>
            </a:r>
            <a:endParaRPr lang="en-US" sz="1200" b="0" i="0" u="none" strike="noStrike" cap="none" dirty="0">
              <a:solidFill>
                <a:schemeClr val="dk1"/>
              </a:solidFill>
              <a:effectLst/>
              <a:latin typeface="Calibri"/>
              <a:ea typeface="Calibri"/>
              <a:cs typeface="Calibri"/>
              <a:sym typeface="Calibri"/>
            </a:endParaRPr>
          </a:p>
          <a:p>
            <a:r>
              <a:rPr lang="en-US" dirty="0"/>
              <a:t>Decide that your side is in fact correct and retreat to a position of might makes right, that war or violence of some sort is a legitimate way of resolving the issue. This is basically taking a win-lose position--that "my side has </a:t>
            </a:r>
            <a:r>
              <a:rPr lang="en-US" dirty="0" err="1"/>
              <a:t>gotta</a:t>
            </a:r>
            <a:r>
              <a:rPr lang="en-US" dirty="0"/>
              <a:t> win." An alternative is to </a:t>
            </a:r>
            <a:r>
              <a:rPr lang="en-US" b="1" dirty="0"/>
              <a:t>assume that we're dealing with an incomplete understanding of the situation, and find out how it looks to those on the other side, what their experience of the situation is.</a:t>
            </a:r>
            <a:r>
              <a:rPr lang="en-US" dirty="0"/>
              <a:t> Notice the profound difference between "We have an </a:t>
            </a:r>
            <a:r>
              <a:rPr lang="en-US" i="1" dirty="0"/>
              <a:t>incomplete</a:t>
            </a:r>
            <a:r>
              <a:rPr lang="en-US" dirty="0"/>
              <a:t> understanding of the situation," and "We have a</a:t>
            </a:r>
            <a:r>
              <a:rPr lang="en-US" i="1" dirty="0"/>
              <a:t> correct</a:t>
            </a:r>
            <a:r>
              <a:rPr lang="en-US" dirty="0"/>
              <a:t> understanding of the situation." There is the ever-so-common tendency (to which I still fall victim sometimes myself) to hear one person tell about a situation, and then move toward action without taking time to listen to the other side or sides. Phenomenology reminds us to do our best to </a:t>
            </a:r>
            <a:r>
              <a:rPr lang="en-US" i="1" dirty="0"/>
              <a:t>understand the other person's experience</a:t>
            </a:r>
            <a:r>
              <a:rPr lang="en-US" dirty="0"/>
              <a:t>, rather than jumping to a conclusion based on incomplete information.</a:t>
            </a:r>
            <a:endParaRPr lang="x-none" dirty="0"/>
          </a:p>
          <a:p>
            <a:endParaRPr lang="en-US" sz="1200" b="0" i="0" u="none" strike="noStrike" cap="none" dirty="0">
              <a:solidFill>
                <a:schemeClr val="dk1"/>
              </a:solidFill>
              <a:effectLst/>
              <a:latin typeface="Calibri"/>
              <a:ea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 </a:t>
            </a:r>
          </a:p>
          <a:p>
            <a:r>
              <a:rPr lang="en-US" dirty="0"/>
              <a:t/>
            </a:r>
            <a:br>
              <a:rPr lang="en-US" dirty="0"/>
            </a:br>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8</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209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9</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0588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10</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3896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11</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4529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12</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667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ru-RU" sz="1200" b="0" i="0" u="none" strike="noStrike" cap="none" smtClean="0">
                <a:solidFill>
                  <a:schemeClr val="dk1"/>
                </a:solidFill>
                <a:latin typeface="Calibri"/>
                <a:ea typeface="Calibri"/>
                <a:cs typeface="Calibri"/>
                <a:sym typeface="Calibri"/>
              </a:rPr>
              <a:t>13</a:t>
            </a:fld>
            <a:endParaRPr lang="ru-RU"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6363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Pavadinimo skaidrė" type="title">
  <p:cSld name="TITLE">
    <p:spTree>
      <p:nvGrpSpPr>
        <p:cNvPr id="1" name="Shape 18"/>
        <p:cNvGrpSpPr/>
        <p:nvPr/>
      </p:nvGrpSpPr>
      <p:grpSpPr>
        <a:xfrm>
          <a:off x="0" y="0"/>
          <a:ext cx="0" cy="0"/>
          <a:chOff x="0" y="0"/>
          <a:chExt cx="0" cy="0"/>
        </a:xfrm>
      </p:grpSpPr>
      <p:sp>
        <p:nvSpPr>
          <p:cNvPr id="19" name="Google Shape;19;p16"/>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6"/>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16"/>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6"/>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23" name="Google Shape;23;p1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cxnSp>
        <p:nvCxnSpPr>
          <p:cNvPr id="26" name="Google Shape;26;p16"/>
          <p:cNvCxnSpPr/>
          <p:nvPr/>
        </p:nvCxnSpPr>
        <p:spPr>
          <a:xfrm>
            <a:off x="1207658" y="4343400"/>
            <a:ext cx="987552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k pavadinimas" type="titleOnly">
  <p:cSld name="TITLE_ONLY">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8"/>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8"/>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8"/>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urinys ir antraštė" type="objTx">
  <p:cSld name="OBJECT_WITH_CAPTION_TEXT">
    <p:spTree>
      <p:nvGrpSpPr>
        <p:cNvPr id="1" name="Shape 69"/>
        <p:cNvGrpSpPr/>
        <p:nvPr/>
      </p:nvGrpSpPr>
      <p:grpSpPr>
        <a:xfrm>
          <a:off x="0" y="0"/>
          <a:ext cx="0" cy="0"/>
          <a:chOff x="0" y="0"/>
          <a:chExt cx="0" cy="0"/>
        </a:xfrm>
      </p:grpSpPr>
      <p:sp>
        <p:nvSpPr>
          <p:cNvPr id="70" name="Google Shape;70;p23"/>
          <p:cNvSpPr/>
          <p:nvPr/>
        </p:nvSpPr>
        <p:spPr>
          <a:xfrm>
            <a:off x="16" y="0"/>
            <a:ext cx="4050791"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3"/>
          <p:cNvSpPr/>
          <p:nvPr/>
        </p:nvSpPr>
        <p:spPr>
          <a:xfrm>
            <a:off x="4040071" y="0"/>
            <a:ext cx="64008"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3"/>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23"/>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4" name="Google Shape;74;p23"/>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500"/>
              <a:buNone/>
              <a:defRPr sz="1500">
                <a:solidFill>
                  <a:srgbClr val="FFFFFF"/>
                </a:solidFill>
              </a:defRPr>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5" name="Google Shape;75;p23"/>
          <p:cNvSpPr txBox="1">
            <a:spLocks noGrp="1"/>
          </p:cNvSpPr>
          <p:nvPr>
            <p:ph type="dt" idx="10"/>
          </p:nvPr>
        </p:nvSpPr>
        <p:spPr>
          <a:xfrm>
            <a:off x="465512" y="6459785"/>
            <a:ext cx="26185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4800600" y="6459785"/>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50">
                <a:solidFill>
                  <a:schemeClr val="dk2"/>
                </a:solidFill>
                <a:latin typeface="Calibri"/>
                <a:ea typeface="Calibri"/>
                <a:cs typeface="Calibri"/>
                <a:sym typeface="Calibri"/>
              </a:defRPr>
            </a:lvl1pPr>
            <a:lvl2pPr marL="0" lvl="1" indent="0" algn="r">
              <a:spcBef>
                <a:spcPts val="0"/>
              </a:spcBef>
              <a:buNone/>
              <a:defRPr sz="1050">
                <a:solidFill>
                  <a:schemeClr val="dk2"/>
                </a:solidFill>
                <a:latin typeface="Calibri"/>
                <a:ea typeface="Calibri"/>
                <a:cs typeface="Calibri"/>
                <a:sym typeface="Calibri"/>
              </a:defRPr>
            </a:lvl2pPr>
            <a:lvl3pPr marL="0" lvl="2" indent="0" algn="r">
              <a:spcBef>
                <a:spcPts val="0"/>
              </a:spcBef>
              <a:buNone/>
              <a:defRPr sz="1050">
                <a:solidFill>
                  <a:schemeClr val="dk2"/>
                </a:solidFill>
                <a:latin typeface="Calibri"/>
                <a:ea typeface="Calibri"/>
                <a:cs typeface="Calibri"/>
                <a:sym typeface="Calibri"/>
              </a:defRPr>
            </a:lvl3pPr>
            <a:lvl4pPr marL="0" lvl="3" indent="0" algn="r">
              <a:spcBef>
                <a:spcPts val="0"/>
              </a:spcBef>
              <a:buNone/>
              <a:defRPr sz="1050">
                <a:solidFill>
                  <a:schemeClr val="dk2"/>
                </a:solidFill>
                <a:latin typeface="Calibri"/>
                <a:ea typeface="Calibri"/>
                <a:cs typeface="Calibri"/>
                <a:sym typeface="Calibri"/>
              </a:defRPr>
            </a:lvl4pPr>
            <a:lvl5pPr marL="0" lvl="4" indent="0" algn="r">
              <a:spcBef>
                <a:spcPts val="0"/>
              </a:spcBef>
              <a:buNone/>
              <a:defRPr sz="1050">
                <a:solidFill>
                  <a:schemeClr val="dk2"/>
                </a:solidFill>
                <a:latin typeface="Calibri"/>
                <a:ea typeface="Calibri"/>
                <a:cs typeface="Calibri"/>
                <a:sym typeface="Calibri"/>
              </a:defRPr>
            </a:lvl5pPr>
            <a:lvl6pPr marL="0" lvl="5" indent="0" algn="r">
              <a:spcBef>
                <a:spcPts val="0"/>
              </a:spcBef>
              <a:buNone/>
              <a:defRPr sz="1050">
                <a:solidFill>
                  <a:schemeClr val="dk2"/>
                </a:solidFill>
                <a:latin typeface="Calibri"/>
                <a:ea typeface="Calibri"/>
                <a:cs typeface="Calibri"/>
                <a:sym typeface="Calibri"/>
              </a:defRPr>
            </a:lvl6pPr>
            <a:lvl7pPr marL="0" lvl="6" indent="0" algn="r">
              <a:spcBef>
                <a:spcPts val="0"/>
              </a:spcBef>
              <a:buNone/>
              <a:defRPr sz="1050">
                <a:solidFill>
                  <a:schemeClr val="dk2"/>
                </a:solidFill>
                <a:latin typeface="Calibri"/>
                <a:ea typeface="Calibri"/>
                <a:cs typeface="Calibri"/>
                <a:sym typeface="Calibri"/>
              </a:defRPr>
            </a:lvl7pPr>
            <a:lvl8pPr marL="0" lvl="7" indent="0" algn="r">
              <a:spcBef>
                <a:spcPts val="0"/>
              </a:spcBef>
              <a:buNone/>
              <a:defRPr sz="1050">
                <a:solidFill>
                  <a:schemeClr val="dk2"/>
                </a:solidFill>
                <a:latin typeface="Calibri"/>
                <a:ea typeface="Calibri"/>
                <a:cs typeface="Calibri"/>
                <a:sym typeface="Calibri"/>
              </a:defRPr>
            </a:lvl8pPr>
            <a:lvl9pPr marL="0" lvl="8" indent="0" algn="r">
              <a:spcBef>
                <a:spcPts val="0"/>
              </a:spcBef>
              <a:buNone/>
              <a:defRPr sz="105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aveikslėlis ir antraštė" type="picTx">
  <p:cSld name="PICTURE_WITH_CAPTION_TEXT">
    <p:spTree>
      <p:nvGrpSpPr>
        <p:cNvPr id="1" name="Shape 78"/>
        <p:cNvGrpSpPr/>
        <p:nvPr/>
      </p:nvGrpSpPr>
      <p:grpSpPr>
        <a:xfrm>
          <a:off x="0" y="0"/>
          <a:ext cx="0" cy="0"/>
          <a:chOff x="0" y="0"/>
          <a:chExt cx="0" cy="0"/>
        </a:xfrm>
      </p:grpSpPr>
      <p:sp>
        <p:nvSpPr>
          <p:cNvPr id="79" name="Google Shape;79;p24"/>
          <p:cNvSpPr/>
          <p:nvPr/>
        </p:nvSpPr>
        <p:spPr>
          <a:xfrm>
            <a:off x="0" y="4953000"/>
            <a:ext cx="12188825" cy="1905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4"/>
          <p:cNvSpPr/>
          <p:nvPr/>
        </p:nvSpPr>
        <p:spPr>
          <a:xfrm>
            <a:off x="15" y="491507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4"/>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3600"/>
              <a:buFont typeface="Calibri"/>
              <a:buNone/>
              <a:defRPr sz="3600" b="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4"/>
          <p:cNvSpPr>
            <a:spLocks noGrp="1"/>
          </p:cNvSpPr>
          <p:nvPr>
            <p:ph type="pic" idx="2"/>
          </p:nvPr>
        </p:nvSpPr>
        <p:spPr>
          <a:xfrm>
            <a:off x="15" y="0"/>
            <a:ext cx="12191985" cy="4915076"/>
          </a:xfrm>
          <a:prstGeom prst="rect">
            <a:avLst/>
          </a:prstGeom>
          <a:blipFill rotWithShape="1">
            <a:blip r:embed="rId2">
              <a:alphaModFix/>
            </a:blip>
            <a:stretch>
              <a:fillRect/>
            </a:stretch>
          </a:blipFill>
          <a:ln>
            <a:noFill/>
          </a:ln>
        </p:spPr>
        <p:txBody>
          <a:bodyPr spcFirstLastPara="1" wrap="square" lIns="457200" tIns="457200" rIns="0" bIns="45700" anchor="t" anchorCtr="0">
            <a:normAutofit/>
          </a:bodyPr>
          <a:lstStyle>
            <a:lvl1pPr marR="0" lvl="0" algn="l" rtl="0">
              <a:lnSpc>
                <a:spcPct val="90000"/>
              </a:lnSpc>
              <a:spcBef>
                <a:spcPts val="1200"/>
              </a:spcBef>
              <a:spcAft>
                <a:spcPts val="0"/>
              </a:spcAft>
              <a:buClr>
                <a:schemeClr val="accent1"/>
              </a:buClr>
              <a:buSzPts val="3200"/>
              <a:buFont typeface="Calibri"/>
              <a:buNone/>
              <a:defRPr sz="3200" b="0" i="0" u="none" strike="noStrike" cap="none">
                <a:solidFill>
                  <a:schemeClr val="lt1"/>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800"/>
              <a:buFont typeface="Calibri"/>
              <a:buNone/>
              <a:defRPr sz="2800" b="0" i="0" u="none" strike="noStrike" cap="none">
                <a:solidFill>
                  <a:srgbClr val="3F3F3F"/>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2400"/>
              <a:buFont typeface="Calibri"/>
              <a:buNone/>
              <a:defRPr sz="2400" b="0" i="0" u="none" strike="noStrike" cap="none">
                <a:solidFill>
                  <a:srgbClr val="3F3F3F"/>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6pPr>
            <a:lvl7pPr marR="0" lvl="6"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7pPr>
            <a:lvl8pPr marR="0" lvl="7" algn="l" rtl="0">
              <a:lnSpc>
                <a:spcPct val="90000"/>
              </a:lnSpc>
              <a:spcBef>
                <a:spcPts val="400"/>
              </a:spcBef>
              <a:spcAft>
                <a:spcPts val="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8pPr>
            <a:lvl9pPr marR="0" lvl="8" algn="l" rtl="0">
              <a:lnSpc>
                <a:spcPct val="90000"/>
              </a:lnSpc>
              <a:spcBef>
                <a:spcPts val="400"/>
              </a:spcBef>
              <a:spcAft>
                <a:spcPts val="400"/>
              </a:spcAft>
              <a:buClr>
                <a:schemeClr val="accent1"/>
              </a:buClr>
              <a:buSzPts val="2000"/>
              <a:buFont typeface="Calibri"/>
              <a:buNone/>
              <a:defRPr sz="2000" b="0" i="0" u="none" strike="noStrike" cap="none">
                <a:solidFill>
                  <a:srgbClr val="3F3F3F"/>
                </a:solidFill>
                <a:latin typeface="Calibri"/>
                <a:ea typeface="Calibri"/>
                <a:cs typeface="Calibri"/>
                <a:sym typeface="Calibri"/>
              </a:defRPr>
            </a:lvl9pPr>
          </a:lstStyle>
          <a:p>
            <a:endParaRPr/>
          </a:p>
        </p:txBody>
      </p:sp>
      <p:sp>
        <p:nvSpPr>
          <p:cNvPr id="83" name="Google Shape;83;p24"/>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500"/>
              <a:buNone/>
              <a:defRPr sz="1500">
                <a:solidFill>
                  <a:srgbClr val="FFFFFF"/>
                </a:solidFill>
              </a:defRPr>
            </a:lvl1pPr>
            <a:lvl2pPr marL="914400" lvl="1" indent="-228600" algn="l">
              <a:lnSpc>
                <a:spcPct val="90000"/>
              </a:lnSpc>
              <a:spcBef>
                <a:spcPts val="6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84" name="Google Shape;84;p24"/>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4"/>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avadinimas ir vertikalus tekstas" type="vertTx">
  <p:cSld name="VERTICAL_TEXT">
    <p:spTree>
      <p:nvGrpSpPr>
        <p:cNvPr id="1" name="Shape 87"/>
        <p:cNvGrpSpPr/>
        <p:nvPr/>
      </p:nvGrpSpPr>
      <p:grpSpPr>
        <a:xfrm>
          <a:off x="0" y="0"/>
          <a:ext cx="0" cy="0"/>
          <a:chOff x="0" y="0"/>
          <a:chExt cx="0" cy="0"/>
        </a:xfrm>
      </p:grpSpPr>
      <p:sp>
        <p:nvSpPr>
          <p:cNvPr id="88" name="Google Shape;88;p2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25"/>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2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Vertikalus pavadinimas ir tekstas" type="vertTitleAndTx">
  <p:cSld name="VERTICAL_TITLE_AND_VERTICAL_TEXT">
    <p:spTree>
      <p:nvGrpSpPr>
        <p:cNvPr id="1" name="Shape 93"/>
        <p:cNvGrpSpPr/>
        <p:nvPr/>
      </p:nvGrpSpPr>
      <p:grpSpPr>
        <a:xfrm>
          <a:off x="0" y="0"/>
          <a:ext cx="0" cy="0"/>
          <a:chOff x="0" y="0"/>
          <a:chExt cx="0" cy="0"/>
        </a:xfrm>
      </p:grpSpPr>
      <p:sp>
        <p:nvSpPr>
          <p:cNvPr id="94" name="Google Shape;94;p26"/>
          <p:cNvSpPr/>
          <p:nvPr/>
        </p:nvSpPr>
        <p:spPr>
          <a:xfrm>
            <a:off x="3175" y="6400800"/>
            <a:ext cx="12188825"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6"/>
          <p:cNvSpPr/>
          <p:nvPr/>
        </p:nvSpPr>
        <p:spPr>
          <a:xfrm>
            <a:off x="15" y="6334316"/>
            <a:ext cx="12188825" cy="6400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6"/>
          <p:cNvSpPr txBox="1">
            <a:spLocks noGrp="1"/>
          </p:cNvSpPr>
          <p:nvPr>
            <p:ph type="title"/>
          </p:nvPr>
        </p:nvSpPr>
        <p:spPr>
          <a:xfrm rot="5400000">
            <a:off x="7160640" y="1979039"/>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6"/>
          <p:cNvSpPr txBox="1">
            <a:spLocks noGrp="1"/>
          </p:cNvSpPr>
          <p:nvPr>
            <p:ph type="body" idx="1"/>
          </p:nvPr>
        </p:nvSpPr>
        <p:spPr>
          <a:xfrm rot="5400000">
            <a:off x="1826639" y="-573661"/>
            <a:ext cx="5757422" cy="7734300"/>
          </a:xfrm>
          <a:prstGeom prst="rect">
            <a:avLst/>
          </a:prstGeom>
          <a:noFill/>
          <a:ln>
            <a:noFill/>
          </a:ln>
        </p:spPr>
        <p:txBody>
          <a:bodyPr spcFirstLastPara="1" wrap="square" lIns="45700" tIns="0" rIns="45700" bIns="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8" name="Google Shape;98;p26"/>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6"/>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6"/>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97063179-19CD-4B4F-8E80-364B2925502F}"/>
              </a:ext>
            </a:extLst>
          </p:cNvPr>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079997" y="2222287"/>
            <a:ext cx="10032004" cy="3636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7A39AAA2-9EE5-8747-926C-F13C014D461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xmlns="" id="{5AE7489A-1D10-CA42-B571-C7BACF8857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CBDD9E4-1406-B642-87F9-FA23EF98B050}"/>
              </a:ext>
            </a:extLst>
          </p:cNvPr>
          <p:cNvSpPr>
            <a:spLocks noGrp="1"/>
          </p:cNvSpPr>
          <p:nvPr>
            <p:ph type="sldNum" sz="quarter" idx="12"/>
          </p:nvPr>
        </p:nvSpPr>
        <p:spPr/>
        <p:txBody>
          <a:bodyPr/>
          <a:lstStyle>
            <a:lvl1pPr>
              <a:defRPr/>
            </a:lvl1pPr>
          </a:lstStyle>
          <a:p>
            <a:fld id="{FD3BAFDA-1215-2D48-B753-022AECB13F4F}" type="slidenum">
              <a:rPr lang="en-US" altLang="x-none"/>
              <a:pPr/>
              <a:t>‹#›</a:t>
            </a:fld>
            <a:endParaRPr lang="en-US" altLang="x-none"/>
          </a:p>
        </p:txBody>
      </p:sp>
    </p:spTree>
    <p:extLst>
      <p:ext uri="{BB962C8B-B14F-4D97-AF65-F5344CB8AC3E}">
        <p14:creationId xmlns:p14="http://schemas.microsoft.com/office/powerpoint/2010/main" val="3192447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65688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p:nvPr/>
        </p:nvSpPr>
        <p:spPr>
          <a:xfrm>
            <a:off x="1" y="6400800"/>
            <a:ext cx="121920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5"/>
          <p:cNvSpPr/>
          <p:nvPr/>
        </p:nvSpPr>
        <p:spPr>
          <a:xfrm>
            <a:off x="0" y="6334316"/>
            <a:ext cx="12192000" cy="659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5"/>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5"/>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15"/>
          <p:cNvSpPr txBox="1">
            <a:spLocks noGrp="1"/>
          </p:cNvSpPr>
          <p:nvPr>
            <p:ph type="dt" idx="10"/>
          </p:nvPr>
        </p:nvSpPr>
        <p:spPr>
          <a:xfrm>
            <a:off x="1097280" y="6459785"/>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5"/>
          <p:cNvSpPr txBox="1">
            <a:spLocks noGrp="1"/>
          </p:cNvSpPr>
          <p:nvPr>
            <p:ph type="ftr" idx="11"/>
          </p:nvPr>
        </p:nvSpPr>
        <p:spPr>
          <a:xfrm>
            <a:off x="3686185" y="6459785"/>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5"/>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50" b="0" i="0" u="none" strike="noStrike" cap="none">
                <a:solidFill>
                  <a:srgbClr val="FFFFFF"/>
                </a:solidFill>
                <a:latin typeface="Calibri"/>
                <a:ea typeface="Calibri"/>
                <a:cs typeface="Calibri"/>
                <a:sym typeface="Calibri"/>
              </a:defRPr>
            </a:lvl1pPr>
            <a:lvl2pPr marL="0" marR="0" lvl="1" indent="0" algn="r" rtl="0">
              <a:spcBef>
                <a:spcPts val="0"/>
              </a:spcBef>
              <a:buNone/>
              <a:defRPr sz="1050" b="0" i="0" u="none" strike="noStrike" cap="none">
                <a:solidFill>
                  <a:srgbClr val="FFFFFF"/>
                </a:solidFill>
                <a:latin typeface="Calibri"/>
                <a:ea typeface="Calibri"/>
                <a:cs typeface="Calibri"/>
                <a:sym typeface="Calibri"/>
              </a:defRPr>
            </a:lvl2pPr>
            <a:lvl3pPr marL="0" marR="0" lvl="2" indent="0" algn="r" rtl="0">
              <a:spcBef>
                <a:spcPts val="0"/>
              </a:spcBef>
              <a:buNone/>
              <a:defRPr sz="1050" b="0" i="0" u="none" strike="noStrike" cap="none">
                <a:solidFill>
                  <a:srgbClr val="FFFFFF"/>
                </a:solidFill>
                <a:latin typeface="Calibri"/>
                <a:ea typeface="Calibri"/>
                <a:cs typeface="Calibri"/>
                <a:sym typeface="Calibri"/>
              </a:defRPr>
            </a:lvl3pPr>
            <a:lvl4pPr marL="0" marR="0" lvl="3" indent="0" algn="r" rtl="0">
              <a:spcBef>
                <a:spcPts val="0"/>
              </a:spcBef>
              <a:buNone/>
              <a:defRPr sz="1050" b="0" i="0" u="none" strike="noStrike" cap="none">
                <a:solidFill>
                  <a:srgbClr val="FFFFFF"/>
                </a:solidFill>
                <a:latin typeface="Calibri"/>
                <a:ea typeface="Calibri"/>
                <a:cs typeface="Calibri"/>
                <a:sym typeface="Calibri"/>
              </a:defRPr>
            </a:lvl4pPr>
            <a:lvl5pPr marL="0" marR="0" lvl="4" indent="0" algn="r" rtl="0">
              <a:spcBef>
                <a:spcPts val="0"/>
              </a:spcBef>
              <a:buNone/>
              <a:defRPr sz="1050" b="0" i="0" u="none" strike="noStrike" cap="none">
                <a:solidFill>
                  <a:srgbClr val="FFFFFF"/>
                </a:solidFill>
                <a:latin typeface="Calibri"/>
                <a:ea typeface="Calibri"/>
                <a:cs typeface="Calibri"/>
                <a:sym typeface="Calibri"/>
              </a:defRPr>
            </a:lvl5pPr>
            <a:lvl6pPr marL="0" marR="0" lvl="5" indent="0" algn="r" rtl="0">
              <a:spcBef>
                <a:spcPts val="0"/>
              </a:spcBef>
              <a:buNone/>
              <a:defRPr sz="1050" b="0" i="0" u="none" strike="noStrike" cap="none">
                <a:solidFill>
                  <a:srgbClr val="FFFFFF"/>
                </a:solidFill>
                <a:latin typeface="Calibri"/>
                <a:ea typeface="Calibri"/>
                <a:cs typeface="Calibri"/>
                <a:sym typeface="Calibri"/>
              </a:defRPr>
            </a:lvl6pPr>
            <a:lvl7pPr marL="0" marR="0" lvl="6" indent="0" algn="r" rtl="0">
              <a:spcBef>
                <a:spcPts val="0"/>
              </a:spcBef>
              <a:buNone/>
              <a:defRPr sz="1050" b="0" i="0" u="none" strike="noStrike" cap="none">
                <a:solidFill>
                  <a:srgbClr val="FFFFFF"/>
                </a:solidFill>
                <a:latin typeface="Calibri"/>
                <a:ea typeface="Calibri"/>
                <a:cs typeface="Calibri"/>
                <a:sym typeface="Calibri"/>
              </a:defRPr>
            </a:lvl7pPr>
            <a:lvl8pPr marL="0" marR="0" lvl="7" indent="0" algn="r" rtl="0">
              <a:spcBef>
                <a:spcPts val="0"/>
              </a:spcBef>
              <a:buNone/>
              <a:defRPr sz="1050" b="0" i="0" u="none" strike="noStrike" cap="none">
                <a:solidFill>
                  <a:srgbClr val="FFFFFF"/>
                </a:solidFill>
                <a:latin typeface="Calibri"/>
                <a:ea typeface="Calibri"/>
                <a:cs typeface="Calibri"/>
                <a:sym typeface="Calibri"/>
              </a:defRPr>
            </a:lvl8pPr>
            <a:lvl9pPr marL="0" marR="0" lvl="8" indent="0" algn="r" rtl="0">
              <a:spcBef>
                <a:spcPts val="0"/>
              </a:spcBef>
              <a:buNone/>
              <a:defRPr sz="105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cxnSp>
        <p:nvCxnSpPr>
          <p:cNvPr id="17" name="Google Shape;17;p15"/>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1" r:id="rId2"/>
    <p:sldLayoutId id="2147483656" r:id="rId3"/>
    <p:sldLayoutId id="2147483657" r:id="rId4"/>
    <p:sldLayoutId id="2147483658" r:id="rId5"/>
    <p:sldLayoutId id="2147483659" r:id="rId6"/>
    <p:sldLayoutId id="2147483660" r:id="rId7"/>
    <p:sldLayoutId id="214748366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sonoma.edu/users/d/daniels/phenomenology.html"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www.sonoma.edu/users/d/daniels/phenomenology.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sonoma.edu/users/d/daniels/phenomenology.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9.xml.rels><?xml version="1.0" encoding="UTF-8" standalone="yes"?>
<Relationships xmlns="http://schemas.openxmlformats.org/package/2006/relationships"><Relationship Id="rId2" Type="http://schemas.openxmlformats.org/officeDocument/2006/relationships/hyperlink" Target="https://www.slideshare.net/kontorphilip?utm_campaign=profiletracking&amp;utm_medium=sssite&amp;utm_source=ssslideview"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slideshare.net/kontorphilip?utm_campaign=profiletracking&amp;utm_medium=sssite&amp;utm_source=ssslideview"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www.slideshare.net/kontorphilip?utm_campaign=profiletracking&amp;utm_medium=sssite&amp;utm_source=ssslideview"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www.slideshare.net/kontorphilip?utm_campaign=profiletracking&amp;utm_medium=sssite&amp;utm_source=ssslideview"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slideshare.net/kontorphilip?utm_campaign=profiletracking&amp;utm_medium=sssite&amp;utm_source=ssslideview"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sonoma.edu/users/d/daniels/phenomenology.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www.sonoma.edu/users/d/daniels/phenomenology.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www.sonoma.edu/users/d/daniels/phenomenology.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guides.library.duq.edu/c.php?g=836228&amp;p=5972144"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research-methodology.net/research-philosophy/phenomenology/"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hyperlink" Target="http://www.sonoma.edu/users/d/daniels/phenomenology.html"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sonoma.edu/users/d/daniels/phenomenology.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80" name="Google Shape;280;p14"/>
          <p:cNvPicPr preferRelativeResize="0"/>
          <p:nvPr/>
        </p:nvPicPr>
        <p:blipFill rotWithShape="1">
          <a:blip r:embed="rId3">
            <a:alphaModFix/>
          </a:blip>
          <a:srcRect/>
          <a:stretch/>
        </p:blipFill>
        <p:spPr>
          <a:xfrm>
            <a:off x="10262136" y="60570"/>
            <a:ext cx="1724025" cy="942975"/>
          </a:xfrm>
          <a:prstGeom prst="rect">
            <a:avLst/>
          </a:prstGeom>
          <a:noFill/>
          <a:ln>
            <a:noFill/>
          </a:ln>
        </p:spPr>
      </p:pic>
      <p:sp>
        <p:nvSpPr>
          <p:cNvPr id="281" name="Google Shape;281;p14"/>
          <p:cNvSpPr txBox="1"/>
          <p:nvPr/>
        </p:nvSpPr>
        <p:spPr>
          <a:xfrm>
            <a:off x="851338" y="1003545"/>
            <a:ext cx="10657490" cy="3079724"/>
          </a:xfrm>
          <a:prstGeom prst="rect">
            <a:avLst/>
          </a:prstGeom>
          <a:noFill/>
          <a:ln>
            <a:noFill/>
          </a:ln>
        </p:spPr>
        <p:txBody>
          <a:bodyPr spcFirstLastPara="1" wrap="square" lIns="91425" tIns="45700" rIns="91425" bIns="45700" anchor="b" anchorCtr="0">
            <a:noAutofit/>
          </a:bodyPr>
          <a:lstStyle/>
          <a:p>
            <a:pPr lvl="0" algn="ctr">
              <a:lnSpc>
                <a:spcPct val="85000"/>
              </a:lnSpc>
              <a:buClr>
                <a:schemeClr val="dk1"/>
              </a:buClr>
              <a:buSzPts val="4000"/>
            </a:pPr>
            <a:endParaRPr lang="lt-LT" sz="2800" dirty="0">
              <a:solidFill>
                <a:srgbClr val="002060"/>
              </a:solidFill>
              <a:latin typeface="Calibri" panose="020F0502020204030204" pitchFamily="34" charset="0"/>
              <a:cs typeface="Calibri" panose="020F0502020204030204" pitchFamily="34" charset="0"/>
            </a:endParaRPr>
          </a:p>
          <a:p>
            <a:pPr algn="ctr"/>
            <a:r>
              <a:rPr lang="en-GB" sz="3600" b="1" dirty="0" smtClean="0"/>
              <a:t>Different </a:t>
            </a:r>
            <a:r>
              <a:rPr lang="en-GB" sz="3600" b="1" dirty="0"/>
              <a:t>approaches of qualitative research and their </a:t>
            </a:r>
            <a:r>
              <a:rPr lang="en-GB" sz="3600" b="1" dirty="0" smtClean="0"/>
              <a:t>application I</a:t>
            </a:r>
            <a:endParaRPr lang="lt-LT" sz="3600" dirty="0"/>
          </a:p>
          <a:p>
            <a:pPr lvl="0" algn="ctr">
              <a:lnSpc>
                <a:spcPct val="85000"/>
              </a:lnSpc>
              <a:buClr>
                <a:schemeClr val="dk1"/>
              </a:buClr>
              <a:buSzPts val="4000"/>
            </a:pPr>
            <a:endParaRPr lang="lt-LT" sz="3600" dirty="0">
              <a:solidFill>
                <a:srgbClr val="002060"/>
              </a:solidFill>
              <a:latin typeface="Calibri" panose="020F0502020204030204" pitchFamily="34" charset="0"/>
              <a:ea typeface="Calibri"/>
              <a:cs typeface="Calibri" panose="020F0502020204030204" pitchFamily="34" charset="0"/>
              <a:sym typeface="Calibri"/>
            </a:endParaRPr>
          </a:p>
          <a:p>
            <a:pPr lvl="0" algn="ctr">
              <a:lnSpc>
                <a:spcPct val="85000"/>
              </a:lnSpc>
              <a:buClr>
                <a:schemeClr val="dk1"/>
              </a:buClr>
              <a:buSzPts val="4000"/>
            </a:pPr>
            <a:r>
              <a:rPr lang="en-US" sz="3600" dirty="0">
                <a:solidFill>
                  <a:srgbClr val="002060"/>
                </a:solidFill>
                <a:latin typeface="Calibri" panose="020F0502020204030204" pitchFamily="34" charset="0"/>
                <a:ea typeface="Calibri"/>
                <a:cs typeface="Calibri" panose="020F0502020204030204" pitchFamily="34" charset="0"/>
                <a:sym typeface="Calibri"/>
              </a:rPr>
              <a:t>Phenomenological research</a:t>
            </a:r>
          </a:p>
        </p:txBody>
      </p:sp>
      <p:sp>
        <p:nvSpPr>
          <p:cNvPr id="282" name="Google Shape;282;p14"/>
          <p:cNvSpPr txBox="1"/>
          <p:nvPr/>
        </p:nvSpPr>
        <p:spPr>
          <a:xfrm>
            <a:off x="588242" y="4496674"/>
            <a:ext cx="11397919" cy="1538385"/>
          </a:xfrm>
          <a:prstGeom prst="rect">
            <a:avLst/>
          </a:prstGeom>
          <a:noFill/>
          <a:ln>
            <a:noFill/>
          </a:ln>
        </p:spPr>
        <p:txBody>
          <a:bodyPr spcFirstLastPara="1" wrap="square" lIns="91425" tIns="45700" rIns="91425" bIns="45700" anchor="t" anchorCtr="0">
            <a:noAutofit/>
          </a:bodyPr>
          <a:lstStyle/>
          <a:p>
            <a:pPr fontAlgn="base"/>
            <a:r>
              <a:rPr lang="en-US" sz="2000" cap="none" dirty="0">
                <a:solidFill>
                  <a:schemeClr val="dk2"/>
                </a:solidFill>
                <a:latin typeface="Calibri"/>
                <a:ea typeface="Calibri"/>
                <a:cs typeface="Calibri"/>
                <a:sym typeface="Calibri"/>
              </a:rPr>
              <a:t>Presenter </a:t>
            </a:r>
            <a:r>
              <a:rPr lang="en-US" sz="2000" cap="none" dirty="0" smtClean="0">
                <a:solidFill>
                  <a:schemeClr val="dk2"/>
                </a:solidFill>
                <a:latin typeface="Calibri"/>
                <a:ea typeface="Calibri"/>
                <a:cs typeface="Calibri"/>
                <a:sym typeface="Calibri"/>
              </a:rPr>
              <a:t> </a:t>
            </a:r>
            <a:r>
              <a:rPr lang="lt-LT" sz="2000" b="1" dirty="0" err="1"/>
              <a:t>Joseph</a:t>
            </a:r>
            <a:r>
              <a:rPr lang="lt-LT" sz="2000" b="1" dirty="0"/>
              <a:t> </a:t>
            </a:r>
            <a:r>
              <a:rPr lang="lt-LT" sz="2000" b="1" dirty="0" err="1" smtClean="0"/>
              <a:t>Almazan</a:t>
            </a:r>
            <a:r>
              <a:rPr lang="en-US" sz="2000" b="1" dirty="0" smtClean="0"/>
              <a:t>, </a:t>
            </a:r>
            <a:r>
              <a:rPr lang="lt-LT" sz="2000" dirty="0" err="1" smtClean="0"/>
              <a:t>Assistant</a:t>
            </a:r>
            <a:r>
              <a:rPr lang="lt-LT" sz="2000" dirty="0" smtClean="0"/>
              <a:t> </a:t>
            </a:r>
            <a:r>
              <a:rPr lang="lt-LT" sz="2000" dirty="0" err="1" smtClean="0"/>
              <a:t>Professor</a:t>
            </a:r>
            <a:r>
              <a:rPr lang="en-US" sz="2000" dirty="0" smtClean="0"/>
              <a:t>, </a:t>
            </a:r>
            <a:r>
              <a:rPr lang="lt-LT" sz="2000" dirty="0" err="1" smtClean="0"/>
              <a:t>Nazarbayev</a:t>
            </a:r>
            <a:r>
              <a:rPr lang="lt-LT" sz="2000" dirty="0" smtClean="0"/>
              <a:t> </a:t>
            </a:r>
            <a:r>
              <a:rPr lang="lt-LT" sz="2000" dirty="0" err="1"/>
              <a:t>University</a:t>
            </a:r>
            <a:r>
              <a:rPr lang="lt-LT" sz="2000" dirty="0"/>
              <a:t> | </a:t>
            </a:r>
            <a:r>
              <a:rPr lang="lt-LT" sz="2000" dirty="0" err="1"/>
              <a:t>School</a:t>
            </a:r>
            <a:r>
              <a:rPr lang="lt-LT" sz="2000" dirty="0"/>
              <a:t> </a:t>
            </a:r>
            <a:r>
              <a:rPr lang="lt-LT" sz="2000" dirty="0" err="1"/>
              <a:t>of</a:t>
            </a:r>
            <a:r>
              <a:rPr lang="lt-LT" sz="2000" dirty="0"/>
              <a:t> </a:t>
            </a:r>
            <a:r>
              <a:rPr lang="lt-LT" sz="2000" dirty="0" err="1" smtClean="0"/>
              <a:t>Medicine</a:t>
            </a:r>
            <a:endParaRPr lang="lt-LT" sz="2000" dirty="0"/>
          </a:p>
        </p:txBody>
      </p:sp>
      <p:pic>
        <p:nvPicPr>
          <p:cNvPr id="283" name="Google Shape;283;p14" descr="Text&#10;&#10;Description automatically generated"/>
          <p:cNvPicPr preferRelativeResize="0"/>
          <p:nvPr/>
        </p:nvPicPr>
        <p:blipFill rotWithShape="1">
          <a:blip r:embed="rId4">
            <a:alphaModFix/>
          </a:blip>
          <a:srcRect/>
          <a:stretch/>
        </p:blipFill>
        <p:spPr>
          <a:xfrm>
            <a:off x="271643" y="62182"/>
            <a:ext cx="2562225" cy="723900"/>
          </a:xfrm>
          <a:prstGeom prst="rect">
            <a:avLst/>
          </a:prstGeom>
          <a:noFill/>
          <a:ln>
            <a:noFill/>
          </a:ln>
        </p:spPr>
      </p:pic>
    </p:spTree>
    <p:extLst>
      <p:ext uri="{BB962C8B-B14F-4D97-AF65-F5344CB8AC3E}">
        <p14:creationId xmlns:p14="http://schemas.microsoft.com/office/powerpoint/2010/main" val="415355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7C8A9-6378-FB45-A1F6-FAF8F6BFC06B}"/>
              </a:ext>
            </a:extLst>
          </p:cNvPr>
          <p:cNvSpPr>
            <a:spLocks noGrp="1"/>
          </p:cNvSpPr>
          <p:nvPr>
            <p:ph type="title"/>
          </p:nvPr>
        </p:nvSpPr>
        <p:spPr/>
        <p:txBody>
          <a:bodyPr/>
          <a:lstStyle/>
          <a:p>
            <a:r>
              <a:rPr lang="en-US" dirty="0">
                <a:solidFill>
                  <a:srgbClr val="FF0000"/>
                </a:solidFill>
              </a:rPr>
              <a:t>Phenomenological Approach </a:t>
            </a:r>
            <a:r>
              <a:rPr lang="en-US" dirty="0"/>
              <a:t/>
            </a:r>
            <a:br>
              <a:rPr lang="en-US" dirty="0"/>
            </a:br>
            <a:endParaRPr lang="x-none" dirty="0"/>
          </a:p>
        </p:txBody>
      </p:sp>
      <p:sp>
        <p:nvSpPr>
          <p:cNvPr id="3" name="Slide Number Placeholder 2">
            <a:extLst>
              <a:ext uri="{FF2B5EF4-FFF2-40B4-BE49-F238E27FC236}">
                <a16:creationId xmlns:a16="http://schemas.microsoft.com/office/drawing/2014/main" xmlns="" id="{168EB37C-637B-2B49-A2A3-A0A46139E5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10</a:t>
            </a:fld>
            <a:endParaRPr lang="ru-RU"/>
          </a:p>
        </p:txBody>
      </p:sp>
      <p:sp>
        <p:nvSpPr>
          <p:cNvPr id="4" name="Rectangle 3">
            <a:extLst>
              <a:ext uri="{FF2B5EF4-FFF2-40B4-BE49-F238E27FC236}">
                <a16:creationId xmlns:a16="http://schemas.microsoft.com/office/drawing/2014/main" xmlns="" id="{A6D2EB98-BA87-604A-AEA0-FA59B3541930}"/>
              </a:ext>
            </a:extLst>
          </p:cNvPr>
          <p:cNvSpPr/>
          <p:nvPr/>
        </p:nvSpPr>
        <p:spPr>
          <a:xfrm>
            <a:off x="970671" y="1930608"/>
            <a:ext cx="6889961" cy="3477875"/>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 Anything that has been experienced by an individual or a group of people could be researched using phenomenological approach </a:t>
            </a:r>
          </a:p>
          <a:p>
            <a:r>
              <a:rPr lang="en-US" sz="2000" dirty="0">
                <a:latin typeface="Calibri" panose="020F0502020204030204" pitchFamily="34" charset="0"/>
                <a:cs typeface="Calibri" panose="020F0502020204030204" pitchFamily="34" charset="0"/>
              </a:rPr>
              <a:t> Data is collected (through interviews and focus groups) from people who have experienced the phenomenon</a:t>
            </a:r>
          </a:p>
          <a:p>
            <a:r>
              <a:rPr lang="en-US" sz="2000" dirty="0">
                <a:latin typeface="Calibri" panose="020F0502020204030204" pitchFamily="34" charset="0"/>
                <a:cs typeface="Calibri" panose="020F0502020204030204" pitchFamily="34" charset="0"/>
              </a:rPr>
              <a:t> Data can also be collected (through observations) as people are experiencing a phenomenon</a:t>
            </a:r>
          </a:p>
          <a:p>
            <a:endParaRPr lang="en-US" sz="2000"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Description of experience </a:t>
            </a:r>
            <a:r>
              <a:rPr lang="en-US" sz="2000" dirty="0">
                <a:latin typeface="Calibri" panose="020F0502020204030204" pitchFamily="34" charset="0"/>
                <a:cs typeface="Calibri" panose="020F0502020204030204" pitchFamily="34" charset="0"/>
              </a:rPr>
              <a:t>is a key part of the phenomenological orientation.</a:t>
            </a:r>
          </a:p>
          <a:p>
            <a:r>
              <a:rPr lang="en-US" sz="2000" dirty="0"/>
              <a:t> </a:t>
            </a:r>
            <a:endParaRPr lang="x-none" sz="2000" dirty="0"/>
          </a:p>
        </p:txBody>
      </p:sp>
      <p:pic>
        <p:nvPicPr>
          <p:cNvPr id="2050" name="Picture 2" descr="Finding the Right Words to Describe Your Product - Jed Record - Official  Website">
            <a:extLst>
              <a:ext uri="{FF2B5EF4-FFF2-40B4-BE49-F238E27FC236}">
                <a16:creationId xmlns:a16="http://schemas.microsoft.com/office/drawing/2014/main" xmlns="" id="{CE7B5046-28A9-454E-A95D-9F6D73A8A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1427" y="2181726"/>
            <a:ext cx="3520573" cy="400063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C5A48F61-F586-C24F-9AA0-A108C4CCE168}"/>
              </a:ext>
            </a:extLst>
          </p:cNvPr>
          <p:cNvSpPr/>
          <p:nvPr/>
        </p:nvSpPr>
        <p:spPr>
          <a:xfrm>
            <a:off x="6291977" y="6459785"/>
            <a:ext cx="4791696" cy="307777"/>
          </a:xfrm>
          <a:prstGeom prst="rect">
            <a:avLst/>
          </a:prstGeom>
        </p:spPr>
        <p:txBody>
          <a:bodyPr wrap="none">
            <a:spAutoFit/>
          </a:bodyPr>
          <a:lstStyle/>
          <a:p>
            <a:r>
              <a:rPr lang="en-US" u="sng" dirty="0">
                <a:solidFill>
                  <a:srgbClr val="1A0DAB"/>
                </a:solidFill>
                <a:latin typeface="arial" panose="020B0604020202020204" pitchFamily="34" charset="0"/>
                <a:hlinkClick r:id="rId4"/>
              </a:rPr>
              <a:t>From:Phenomenology glossary - Sonoma State University</a:t>
            </a:r>
          </a:p>
        </p:txBody>
      </p:sp>
    </p:spTree>
    <p:extLst>
      <p:ext uri="{BB962C8B-B14F-4D97-AF65-F5344CB8AC3E}">
        <p14:creationId xmlns:p14="http://schemas.microsoft.com/office/powerpoint/2010/main" val="3102569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86B278-678E-F24A-89E3-29552F5D1BF2}"/>
              </a:ext>
            </a:extLst>
          </p:cNvPr>
          <p:cNvSpPr>
            <a:spLocks noGrp="1"/>
          </p:cNvSpPr>
          <p:nvPr>
            <p:ph type="title"/>
          </p:nvPr>
        </p:nvSpPr>
        <p:spPr>
          <a:xfrm>
            <a:off x="1154083" y="919649"/>
            <a:ext cx="10058400" cy="1450757"/>
          </a:xfrm>
        </p:spPr>
        <p:txBody>
          <a:bodyPr>
            <a:normAutofit fontScale="90000"/>
          </a:bodyPr>
          <a:lstStyle/>
          <a:p>
            <a:r>
              <a:rPr lang="en-US" dirty="0">
                <a:solidFill>
                  <a:srgbClr val="FF0000"/>
                </a:solidFill>
              </a:rPr>
              <a:t>A phenomenological research should focus on: </a:t>
            </a:r>
            <a:br>
              <a:rPr lang="en-US" dirty="0">
                <a:solidFill>
                  <a:srgbClr val="FF0000"/>
                </a:solidFill>
              </a:rPr>
            </a:br>
            <a:endParaRPr lang="x-none" dirty="0">
              <a:solidFill>
                <a:srgbClr val="FF0000"/>
              </a:solidFill>
            </a:endParaRPr>
          </a:p>
        </p:txBody>
      </p:sp>
      <p:sp>
        <p:nvSpPr>
          <p:cNvPr id="3" name="Slide Number Placeholder 2">
            <a:extLst>
              <a:ext uri="{FF2B5EF4-FFF2-40B4-BE49-F238E27FC236}">
                <a16:creationId xmlns:a16="http://schemas.microsoft.com/office/drawing/2014/main" xmlns="" id="{C63060A8-759D-C24C-A589-D9F0452D550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11</a:t>
            </a:fld>
            <a:endParaRPr lang="ru-RU"/>
          </a:p>
        </p:txBody>
      </p:sp>
      <p:sp>
        <p:nvSpPr>
          <p:cNvPr id="4" name="Rectangle 3">
            <a:extLst>
              <a:ext uri="{FF2B5EF4-FFF2-40B4-BE49-F238E27FC236}">
                <a16:creationId xmlns:a16="http://schemas.microsoft.com/office/drawing/2014/main" xmlns="" id="{EAC038CB-861E-544D-B9B0-858C52AEAFF4}"/>
              </a:ext>
            </a:extLst>
          </p:cNvPr>
          <p:cNvSpPr/>
          <p:nvPr/>
        </p:nvSpPr>
        <p:spPr>
          <a:xfrm>
            <a:off x="979516" y="2004983"/>
            <a:ext cx="9514982" cy="3970318"/>
          </a:xfrm>
          <a:prstGeom prst="rect">
            <a:avLst/>
          </a:prstGeom>
        </p:spPr>
        <p:txBody>
          <a:bodyPr wrap="square">
            <a:spAutoFit/>
          </a:bodyPr>
          <a:lstStyle/>
          <a:p>
            <a:pPr marL="342900" indent="-342900">
              <a:buAutoNum type="arabicPeriod"/>
            </a:pPr>
            <a:r>
              <a:rPr lang="en-US" sz="3600" dirty="0">
                <a:latin typeface="Calibri" panose="020F0502020204030204" pitchFamily="34" charset="0"/>
                <a:cs typeface="Calibri" panose="020F0502020204030204" pitchFamily="34" charset="0"/>
              </a:rPr>
              <a:t>Describing participants’ experience – depicting to the underlying or core experience </a:t>
            </a:r>
          </a:p>
          <a:p>
            <a:pPr marL="342900" indent="-342900">
              <a:buAutoNum type="arabicPeriod"/>
            </a:pPr>
            <a:r>
              <a:rPr lang="en-US" sz="3600" dirty="0">
                <a:latin typeface="Calibri" panose="020F0502020204030204" pitchFamily="34" charset="0"/>
                <a:cs typeface="Calibri" panose="020F0502020204030204" pitchFamily="34" charset="0"/>
              </a:rPr>
              <a:t>Describing participants’ perspective of their experience </a:t>
            </a:r>
          </a:p>
          <a:p>
            <a:pPr marL="342900" indent="-342900">
              <a:buAutoNum type="arabicPeriod"/>
            </a:pPr>
            <a:r>
              <a:rPr lang="en-US" sz="3600" dirty="0">
                <a:latin typeface="Calibri" panose="020F0502020204030204" pitchFamily="34" charset="0"/>
                <a:cs typeface="Calibri" panose="020F0502020204030204" pitchFamily="34" charset="0"/>
              </a:rPr>
              <a:t>Interpreting participants’ experience </a:t>
            </a:r>
          </a:p>
          <a:p>
            <a:pPr marL="342900" indent="-342900">
              <a:buAutoNum type="arabicPeriod"/>
            </a:pPr>
            <a:r>
              <a:rPr lang="en-US" sz="3600" dirty="0">
                <a:latin typeface="Calibri" panose="020F0502020204030204" pitchFamily="34" charset="0"/>
                <a:cs typeface="Calibri" panose="020F0502020204030204" pitchFamily="34" charset="0"/>
              </a:rPr>
              <a:t>Interpreting participants’ understanding of their experience </a:t>
            </a:r>
            <a:endParaRPr lang="x-none" sz="36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xmlns="" id="{8AC6A7B1-AED8-9448-A5A5-A6E52C87F332}"/>
              </a:ext>
            </a:extLst>
          </p:cNvPr>
          <p:cNvSpPr/>
          <p:nvPr/>
        </p:nvSpPr>
        <p:spPr>
          <a:xfrm>
            <a:off x="7776348" y="5821412"/>
            <a:ext cx="3671198" cy="307777"/>
          </a:xfrm>
          <a:prstGeom prst="rect">
            <a:avLst/>
          </a:prstGeom>
        </p:spPr>
        <p:txBody>
          <a:bodyPr wrap="none">
            <a:spAutoFit/>
          </a:bodyPr>
          <a:lstStyle/>
          <a:p>
            <a:r>
              <a:rPr lang="en-US" dirty="0">
                <a:solidFill>
                  <a:srgbClr val="FF0000"/>
                </a:solidFill>
                <a:latin typeface="Calibri"/>
                <a:ea typeface="Calibri"/>
                <a:cs typeface="Calibri"/>
                <a:sym typeface="Calibri"/>
              </a:rPr>
              <a:t>From: </a:t>
            </a:r>
            <a:r>
              <a:rPr lang="en-US" dirty="0" err="1">
                <a:solidFill>
                  <a:srgbClr val="FF0000"/>
                </a:solidFill>
                <a:latin typeface="Calibri"/>
                <a:ea typeface="Calibri"/>
                <a:cs typeface="Calibri"/>
                <a:sym typeface="Calibri"/>
              </a:rPr>
              <a:t>LibGuides</a:t>
            </a:r>
            <a:r>
              <a:rPr lang="en-US" dirty="0">
                <a:solidFill>
                  <a:srgbClr val="FF0000"/>
                </a:solidFill>
                <a:latin typeface="Calibri"/>
                <a:ea typeface="Calibri"/>
                <a:cs typeface="Calibri"/>
                <a:sym typeface="Calibri"/>
              </a:rPr>
              <a:t>: Qualitative Research Methods</a:t>
            </a:r>
            <a:endParaRPr lang="x-none" dirty="0">
              <a:solidFill>
                <a:srgbClr val="FF0000"/>
              </a:solidFill>
            </a:endParaRPr>
          </a:p>
        </p:txBody>
      </p:sp>
    </p:spTree>
    <p:extLst>
      <p:ext uri="{BB962C8B-B14F-4D97-AF65-F5344CB8AC3E}">
        <p14:creationId xmlns:p14="http://schemas.microsoft.com/office/powerpoint/2010/main" val="794021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85B3DB-3284-E949-BA65-0DFC7487BCEE}"/>
              </a:ext>
            </a:extLst>
          </p:cNvPr>
          <p:cNvSpPr>
            <a:spLocks noGrp="1"/>
          </p:cNvSpPr>
          <p:nvPr>
            <p:ph type="title"/>
          </p:nvPr>
        </p:nvSpPr>
        <p:spPr/>
        <p:txBody>
          <a:bodyPr/>
          <a:lstStyle/>
          <a:p>
            <a:pPr algn="ctr"/>
            <a:r>
              <a:rPr lang="en-US" dirty="0"/>
              <a:t>3 Elements of Phenomenology </a:t>
            </a:r>
            <a:br>
              <a:rPr lang="en-US" dirty="0"/>
            </a:br>
            <a:endParaRPr lang="x-none" dirty="0"/>
          </a:p>
        </p:txBody>
      </p:sp>
      <p:sp>
        <p:nvSpPr>
          <p:cNvPr id="3" name="Slide Number Placeholder 2">
            <a:extLst>
              <a:ext uri="{FF2B5EF4-FFF2-40B4-BE49-F238E27FC236}">
                <a16:creationId xmlns:a16="http://schemas.microsoft.com/office/drawing/2014/main" xmlns="" id="{ECBC5642-82B3-0C4D-8565-5A2BDF9F24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12</a:t>
            </a:fld>
            <a:endParaRPr lang="ru-RU"/>
          </a:p>
        </p:txBody>
      </p:sp>
      <p:sp>
        <p:nvSpPr>
          <p:cNvPr id="5" name="Oval 4">
            <a:extLst>
              <a:ext uri="{FF2B5EF4-FFF2-40B4-BE49-F238E27FC236}">
                <a16:creationId xmlns:a16="http://schemas.microsoft.com/office/drawing/2014/main" xmlns="" id="{BE18FF45-A295-9441-8481-A11E9CF4CE1D}"/>
              </a:ext>
            </a:extLst>
          </p:cNvPr>
          <p:cNvSpPr/>
          <p:nvPr/>
        </p:nvSpPr>
        <p:spPr>
          <a:xfrm>
            <a:off x="2387600" y="3187244"/>
            <a:ext cx="3429000" cy="27751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2. Experience is a conscious process </a:t>
            </a:r>
          </a:p>
        </p:txBody>
      </p:sp>
      <p:sp>
        <p:nvSpPr>
          <p:cNvPr id="8" name="Oval 7">
            <a:extLst>
              <a:ext uri="{FF2B5EF4-FFF2-40B4-BE49-F238E27FC236}">
                <a16:creationId xmlns:a16="http://schemas.microsoft.com/office/drawing/2014/main" xmlns="" id="{D2ABA141-B459-F145-BA6B-E32C8CB7C7AF}"/>
              </a:ext>
            </a:extLst>
          </p:cNvPr>
          <p:cNvSpPr/>
          <p:nvPr/>
        </p:nvSpPr>
        <p:spPr>
          <a:xfrm>
            <a:off x="3671316" y="1304705"/>
            <a:ext cx="3429000" cy="2679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1. “The study of the lived experiences of persons” </a:t>
            </a:r>
          </a:p>
        </p:txBody>
      </p:sp>
      <p:sp>
        <p:nvSpPr>
          <p:cNvPr id="9" name="Oval 8">
            <a:extLst>
              <a:ext uri="{FF2B5EF4-FFF2-40B4-BE49-F238E27FC236}">
                <a16:creationId xmlns:a16="http://schemas.microsoft.com/office/drawing/2014/main" xmlns="" id="{64BC02FC-D5B7-6548-8659-0522BD96C121}"/>
              </a:ext>
            </a:extLst>
          </p:cNvPr>
          <p:cNvSpPr/>
          <p:nvPr/>
        </p:nvSpPr>
        <p:spPr>
          <a:xfrm>
            <a:off x="5247132" y="3429000"/>
            <a:ext cx="3429000" cy="2679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Calibri" panose="020F0502020204030204" pitchFamily="34" charset="0"/>
                <a:cs typeface="Calibri" panose="020F0502020204030204" pitchFamily="34" charset="0"/>
              </a:rPr>
              <a:t>3. The “development of [interpretations] of the essences of these experiences”</a:t>
            </a:r>
            <a:endParaRPr lang="x-none"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15451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C4F85C-4333-634A-ACBE-C05204E5C40C}"/>
              </a:ext>
            </a:extLst>
          </p:cNvPr>
          <p:cNvSpPr>
            <a:spLocks noGrp="1"/>
          </p:cNvSpPr>
          <p:nvPr>
            <p:ph type="title"/>
          </p:nvPr>
        </p:nvSpPr>
        <p:spPr>
          <a:xfrm>
            <a:off x="1097280" y="286603"/>
            <a:ext cx="7894320" cy="1450757"/>
          </a:xfrm>
        </p:spPr>
        <p:txBody>
          <a:bodyPr/>
          <a:lstStyle/>
          <a:p>
            <a:r>
              <a:rPr lang="en-US" b="1" i="1" dirty="0"/>
              <a:t>APPROACHES TO PHENOMENOLOGY ARE:</a:t>
            </a:r>
            <a:endParaRPr lang="x-none" dirty="0"/>
          </a:p>
        </p:txBody>
      </p:sp>
      <p:sp>
        <p:nvSpPr>
          <p:cNvPr id="3" name="Slide Number Placeholder 2">
            <a:extLst>
              <a:ext uri="{FF2B5EF4-FFF2-40B4-BE49-F238E27FC236}">
                <a16:creationId xmlns:a16="http://schemas.microsoft.com/office/drawing/2014/main" xmlns="" id="{8314C47B-E40F-E947-ABC2-D72DAFE4B0F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13</a:t>
            </a:fld>
            <a:endParaRPr lang="ru-RU"/>
          </a:p>
        </p:txBody>
      </p:sp>
      <p:sp>
        <p:nvSpPr>
          <p:cNvPr id="5" name="Rectangle 4">
            <a:extLst>
              <a:ext uri="{FF2B5EF4-FFF2-40B4-BE49-F238E27FC236}">
                <a16:creationId xmlns:a16="http://schemas.microsoft.com/office/drawing/2014/main" xmlns="" id="{43AFE744-14B4-DC40-A13C-89A34AF2F721}"/>
              </a:ext>
            </a:extLst>
          </p:cNvPr>
          <p:cNvSpPr/>
          <p:nvPr/>
        </p:nvSpPr>
        <p:spPr>
          <a:xfrm>
            <a:off x="665480" y="2266542"/>
            <a:ext cx="7106920" cy="4401205"/>
          </a:xfrm>
          <a:prstGeom prst="rect">
            <a:avLst/>
          </a:prstGeom>
        </p:spPr>
        <p:txBody>
          <a:bodyPr wrap="square">
            <a:spAutoFit/>
          </a:bodyPr>
          <a:lstStyle/>
          <a:p>
            <a:r>
              <a:rPr lang="en-US" sz="2800" b="1" dirty="0">
                <a:solidFill>
                  <a:srgbClr val="FF0000"/>
                </a:solidFill>
                <a:latin typeface="Calibri" panose="020F0502020204030204" pitchFamily="34" charset="0"/>
                <a:cs typeface="Calibri" panose="020F0502020204030204" pitchFamily="34" charset="0"/>
              </a:rPr>
              <a:t>INDIVIDUAL PHENOMENOLOGY</a:t>
            </a:r>
            <a:r>
              <a:rPr lang="en-US" sz="2800" dirty="0">
                <a:solidFill>
                  <a:srgbClr val="FF0000"/>
                </a:solidFill>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Researchers use their own actual and imaginary experiences and others' factual and fictional written accounts and theories to develop a thematic description of a phenomenon. </a:t>
            </a:r>
          </a:p>
          <a:p>
            <a:r>
              <a:rPr lang="en-US" sz="2800" b="1" dirty="0">
                <a:solidFill>
                  <a:srgbClr val="FF0000"/>
                </a:solidFill>
                <a:latin typeface="Calibri" panose="020F0502020204030204" pitchFamily="34" charset="0"/>
                <a:cs typeface="Calibri" panose="020F0502020204030204" pitchFamily="34" charset="0"/>
              </a:rPr>
              <a:t>EMPIRICAL PHENOMENOLOGY:</a:t>
            </a:r>
            <a:r>
              <a:rPr lang="en-US" sz="2800" dirty="0">
                <a:solidFill>
                  <a:srgbClr val="FF0000"/>
                </a:solidFill>
                <a:latin typeface="Calibri" panose="020F0502020204030204" pitchFamily="34" charset="0"/>
                <a:cs typeface="Calibri" panose="020F0502020204030204" pitchFamily="34" charset="0"/>
              </a:rPr>
              <a:t> </a:t>
            </a:r>
            <a:r>
              <a:rPr lang="en-US" sz="2800" dirty="0">
                <a:solidFill>
                  <a:schemeClr val="tx1"/>
                </a:solidFill>
                <a:latin typeface="Calibri" panose="020F0502020204030204" pitchFamily="34" charset="0"/>
                <a:cs typeface="Calibri" panose="020F0502020204030204" pitchFamily="34" charset="0"/>
              </a:rPr>
              <a:t>The researcher examines descriptions written by the co-researcher, and thematizes after collecting the descriptions. </a:t>
            </a:r>
            <a:br>
              <a:rPr lang="en-US" sz="2800" dirty="0">
                <a:solidFill>
                  <a:schemeClr val="tx1"/>
                </a:solidFill>
                <a:latin typeface="Calibri" panose="020F0502020204030204" pitchFamily="34" charset="0"/>
                <a:cs typeface="Calibri" panose="020F0502020204030204" pitchFamily="34" charset="0"/>
              </a:rPr>
            </a:br>
            <a:endParaRPr lang="x-none" sz="2800" dirty="0">
              <a:solidFill>
                <a:schemeClr val="tx1"/>
              </a:solidFill>
              <a:latin typeface="Calibri" panose="020F0502020204030204" pitchFamily="34" charset="0"/>
              <a:cs typeface="Calibri" panose="020F0502020204030204" pitchFamily="34" charset="0"/>
            </a:endParaRPr>
          </a:p>
        </p:txBody>
      </p:sp>
      <p:pic>
        <p:nvPicPr>
          <p:cNvPr id="3074" name="Picture 2" descr="Individual Experiences - Vietnam War">
            <a:extLst>
              <a:ext uri="{FF2B5EF4-FFF2-40B4-BE49-F238E27FC236}">
                <a16:creationId xmlns:a16="http://schemas.microsoft.com/office/drawing/2014/main" xmlns="" id="{8134FF39-F4A3-0744-A076-E18A5DB4F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9135" y="485039"/>
            <a:ext cx="3561715" cy="27407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mpirical Evidence: A Definition | Live Science">
            <a:extLst>
              <a:ext uri="{FF2B5EF4-FFF2-40B4-BE49-F238E27FC236}">
                <a16:creationId xmlns:a16="http://schemas.microsoft.com/office/drawing/2014/main" xmlns="" id="{82A7AA23-0ACE-3943-ADB7-8D8BD646E7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9135" y="3225800"/>
            <a:ext cx="35179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60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A059956D-E859-2A48-9CF9-15CF36E6CB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14</a:t>
            </a:fld>
            <a:endParaRPr lang="ru-RU"/>
          </a:p>
        </p:txBody>
      </p:sp>
      <p:sp>
        <p:nvSpPr>
          <p:cNvPr id="4" name="Rectangle 3">
            <a:extLst>
              <a:ext uri="{FF2B5EF4-FFF2-40B4-BE49-F238E27FC236}">
                <a16:creationId xmlns:a16="http://schemas.microsoft.com/office/drawing/2014/main" xmlns="" id="{72BC7CC0-8C24-5B46-960D-BF07D75DF48C}"/>
              </a:ext>
            </a:extLst>
          </p:cNvPr>
          <p:cNvSpPr/>
          <p:nvPr/>
        </p:nvSpPr>
        <p:spPr>
          <a:xfrm>
            <a:off x="534573" y="499462"/>
            <a:ext cx="5727682" cy="5632311"/>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Arie Cohen (2001) describes the steps in this approach as follows:</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1. Immersion in the data which requires reading the transcript several times.</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2. The statements that are relevant to the phenomenon are identified and thematized.</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3. These excerpts and themes are used to develop an exhaustive description of the participant experience of the phenomenon. This description is often referred to as " situated structural description" (SSD). If there are more than one participant, then additional SSDs are made for each participant, and they are compared in order to identify shared themes and a synthetic general structural description.</a:t>
            </a:r>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p:txBody>
      </p:sp>
      <p:pic>
        <p:nvPicPr>
          <p:cNvPr id="4098" name="Picture 2" descr="NSTP-CWTS holds community immersion program | Caraga State University">
            <a:extLst>
              <a:ext uri="{FF2B5EF4-FFF2-40B4-BE49-F238E27FC236}">
                <a16:creationId xmlns:a16="http://schemas.microsoft.com/office/drawing/2014/main" xmlns="" id="{6515FBBC-E0A3-B741-9E67-20000BC47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2" y="33090"/>
            <a:ext cx="47625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mersion: Citizens Take Action | Programs &amp;amp; Initiatives | Center for  Leadership &amp;amp; Community Engagement | Rollins College | Orlando, FL">
            <a:extLst>
              <a:ext uri="{FF2B5EF4-FFF2-40B4-BE49-F238E27FC236}">
                <a16:creationId xmlns:a16="http://schemas.microsoft.com/office/drawing/2014/main" xmlns="" id="{AE0AE118-B419-CC42-A192-A21D53574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743" y="3246437"/>
            <a:ext cx="4747722" cy="30273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F1C7DA0D-0A6E-B34A-AF33-0ABB4B44C76A}"/>
              </a:ext>
            </a:extLst>
          </p:cNvPr>
          <p:cNvSpPr/>
          <p:nvPr/>
        </p:nvSpPr>
        <p:spPr>
          <a:xfrm>
            <a:off x="6291977" y="6459785"/>
            <a:ext cx="4791696" cy="307777"/>
          </a:xfrm>
          <a:prstGeom prst="rect">
            <a:avLst/>
          </a:prstGeom>
        </p:spPr>
        <p:txBody>
          <a:bodyPr wrap="none">
            <a:spAutoFit/>
          </a:bodyPr>
          <a:lstStyle/>
          <a:p>
            <a:r>
              <a:rPr lang="en-US" u="sng" dirty="0">
                <a:solidFill>
                  <a:srgbClr val="1A0DAB"/>
                </a:solidFill>
                <a:latin typeface="arial" panose="020B0604020202020204" pitchFamily="34" charset="0"/>
                <a:hlinkClick r:id="rId4"/>
              </a:rPr>
              <a:t>From:Phenomenology glossary - Sonoma State University</a:t>
            </a:r>
          </a:p>
        </p:txBody>
      </p:sp>
    </p:spTree>
    <p:extLst>
      <p:ext uri="{BB962C8B-B14F-4D97-AF65-F5344CB8AC3E}">
        <p14:creationId xmlns:p14="http://schemas.microsoft.com/office/powerpoint/2010/main" val="28927068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849A24-EC8F-EC49-9FFF-E9EDFDCC19EF}"/>
              </a:ext>
            </a:extLst>
          </p:cNvPr>
          <p:cNvSpPr>
            <a:spLocks noGrp="1"/>
          </p:cNvSpPr>
          <p:nvPr>
            <p:ph type="title"/>
          </p:nvPr>
        </p:nvSpPr>
        <p:spPr/>
        <p:txBody>
          <a:bodyPr/>
          <a:lstStyle/>
          <a:p>
            <a:r>
              <a:rPr lang="en-US" b="1" dirty="0">
                <a:solidFill>
                  <a:srgbClr val="FF0000"/>
                </a:solidFill>
                <a:latin typeface="Calibri" panose="020F0502020204030204" pitchFamily="34" charset="0"/>
                <a:cs typeface="Calibri" panose="020F0502020204030204" pitchFamily="34" charset="0"/>
              </a:rPr>
              <a:t>The characteristics of the empirical phenomenology are</a:t>
            </a:r>
            <a:r>
              <a:rPr lang="en-US" dirty="0">
                <a:solidFill>
                  <a:srgbClr val="FF0000"/>
                </a:solidFill>
                <a:latin typeface="Calibri" panose="020F0502020204030204" pitchFamily="34" charset="0"/>
                <a:cs typeface="Calibri" panose="020F0502020204030204" pitchFamily="34" charset="0"/>
              </a:rPr>
              <a:t>:</a:t>
            </a:r>
            <a:endParaRPr lang="x-none" dirty="0">
              <a:solidFill>
                <a:srgbClr val="FF0000"/>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xmlns="" id="{52C87F41-290A-A543-8F7C-25F39E04C6F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15</a:t>
            </a:fld>
            <a:endParaRPr lang="ru-RU"/>
          </a:p>
        </p:txBody>
      </p:sp>
      <p:sp>
        <p:nvSpPr>
          <p:cNvPr id="4" name="Rectangle 3">
            <a:extLst>
              <a:ext uri="{FF2B5EF4-FFF2-40B4-BE49-F238E27FC236}">
                <a16:creationId xmlns:a16="http://schemas.microsoft.com/office/drawing/2014/main" xmlns="" id="{03085308-0285-A342-A649-E3C76BDB69DB}"/>
              </a:ext>
            </a:extLst>
          </p:cNvPr>
          <p:cNvSpPr/>
          <p:nvPr/>
        </p:nvSpPr>
        <p:spPr>
          <a:xfrm>
            <a:off x="1097280" y="2197893"/>
            <a:ext cx="9100820" cy="4524315"/>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1. Emphasis on commonality that is present in the many diverse appearances of the phenomenon.</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2. Reliance on the actual words of the participants</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3. Explicitness about the design and the steps taken to obtain the findings.</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4. These characteristics leads to verifiability and ability to be replicable.</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5. Stressing more on rigor of the approach than on its creative aspects.</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6. Acceptance that hermeneutic activity (interpretation) is intrinsic process of research</a:t>
            </a:r>
          </a:p>
          <a:p>
            <a:r>
              <a:rPr lang="en-US" sz="2400" dirty="0">
                <a:latin typeface="Calibri" panose="020F0502020204030204" pitchFamily="34" charset="0"/>
                <a:cs typeface="Calibri" panose="020F0502020204030204" pitchFamily="34" charset="0"/>
              </a:rPr>
              <a:t/>
            </a:r>
            <a:br>
              <a:rPr lang="en-US" sz="2400" dirty="0">
                <a:latin typeface="Calibri" panose="020F0502020204030204" pitchFamily="34" charset="0"/>
                <a:cs typeface="Calibri" panose="020F0502020204030204" pitchFamily="34" charset="0"/>
              </a:rPr>
            </a:br>
            <a:endParaRPr lang="x-none"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0283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A1FE74-4741-2B4B-A4CC-0DDD4287456C}"/>
              </a:ext>
            </a:extLst>
          </p:cNvPr>
          <p:cNvSpPr>
            <a:spLocks noGrp="1"/>
          </p:cNvSpPr>
          <p:nvPr>
            <p:ph type="title"/>
          </p:nvPr>
        </p:nvSpPr>
        <p:spPr/>
        <p:txBody>
          <a:bodyPr/>
          <a:lstStyle/>
          <a:p>
            <a:r>
              <a:rPr lang="en-US" b="1" i="1" dirty="0">
                <a:solidFill>
                  <a:srgbClr val="FF0000"/>
                </a:solidFill>
                <a:latin typeface="Times" pitchFamily="2" charset="0"/>
              </a:rPr>
              <a:t>THEMATIZING</a:t>
            </a:r>
            <a:endParaRPr lang="x-none" dirty="0">
              <a:solidFill>
                <a:srgbClr val="FF0000"/>
              </a:solidFill>
            </a:endParaRPr>
          </a:p>
        </p:txBody>
      </p:sp>
      <p:sp>
        <p:nvSpPr>
          <p:cNvPr id="3" name="Slide Number Placeholder 2">
            <a:extLst>
              <a:ext uri="{FF2B5EF4-FFF2-40B4-BE49-F238E27FC236}">
                <a16:creationId xmlns:a16="http://schemas.microsoft.com/office/drawing/2014/main" xmlns="" id="{0A832F84-3E16-C443-A5A3-73EEB321A5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16</a:t>
            </a:fld>
            <a:endParaRPr lang="ru-RU"/>
          </a:p>
        </p:txBody>
      </p:sp>
      <p:sp>
        <p:nvSpPr>
          <p:cNvPr id="4" name="Rectangle 3">
            <a:extLst>
              <a:ext uri="{FF2B5EF4-FFF2-40B4-BE49-F238E27FC236}">
                <a16:creationId xmlns:a16="http://schemas.microsoft.com/office/drawing/2014/main" xmlns="" id="{0C2D12C8-6D8D-9F4C-B3F8-88D0D34BD119}"/>
              </a:ext>
            </a:extLst>
          </p:cNvPr>
          <p:cNvSpPr/>
          <p:nvPr/>
        </p:nvSpPr>
        <p:spPr>
          <a:xfrm>
            <a:off x="1097280" y="1982450"/>
            <a:ext cx="4998720" cy="3108543"/>
          </a:xfrm>
          <a:prstGeom prst="rect">
            <a:avLst/>
          </a:prstGeom>
        </p:spPr>
        <p:txBody>
          <a:bodyPr wrap="square">
            <a:spAutoFit/>
          </a:bodyPr>
          <a:lstStyle/>
          <a:p>
            <a:r>
              <a:rPr lang="en-US" sz="2800" b="1" i="1" dirty="0">
                <a:latin typeface="Times" pitchFamily="2" charset="0"/>
              </a:rPr>
              <a:t>THEMATIZING</a:t>
            </a:r>
            <a:r>
              <a:rPr lang="en-US" sz="2800" dirty="0">
                <a:latin typeface="Times" pitchFamily="2" charset="0"/>
              </a:rPr>
              <a:t> is examining the central and subsidiary themes that recur in the report of the co-researcher.</a:t>
            </a:r>
          </a:p>
          <a:p>
            <a:r>
              <a:rPr lang="en-US" sz="2800" dirty="0">
                <a:latin typeface="Times" pitchFamily="2" charset="0"/>
              </a:rPr>
              <a:t>-Part of the method is to try to uncover </a:t>
            </a:r>
            <a:r>
              <a:rPr lang="en-US" sz="2800" dirty="0">
                <a:solidFill>
                  <a:srgbClr val="FF0000"/>
                </a:solidFill>
                <a:latin typeface="Times" pitchFamily="2" charset="0"/>
              </a:rPr>
              <a:t>the LAYERS OF MEANING</a:t>
            </a:r>
            <a:r>
              <a:rPr lang="en-US" sz="2800" dirty="0">
                <a:latin typeface="Times" pitchFamily="2" charset="0"/>
              </a:rPr>
              <a:t> in phenomenology.</a:t>
            </a:r>
          </a:p>
        </p:txBody>
      </p:sp>
      <p:pic>
        <p:nvPicPr>
          <p:cNvPr id="6" name="Picture 5" descr="A picture containing outdoor, tree, water, boat&#10;&#10;Description automatically generated">
            <a:extLst>
              <a:ext uri="{FF2B5EF4-FFF2-40B4-BE49-F238E27FC236}">
                <a16:creationId xmlns:a16="http://schemas.microsoft.com/office/drawing/2014/main" xmlns="" id="{4163065F-C795-574B-BCFF-9C26119BB10F}"/>
              </a:ext>
            </a:extLst>
          </p:cNvPr>
          <p:cNvPicPr>
            <a:picLocks noChangeAspect="1"/>
          </p:cNvPicPr>
          <p:nvPr/>
        </p:nvPicPr>
        <p:blipFill>
          <a:blip r:embed="rId3"/>
          <a:stretch>
            <a:fillRect/>
          </a:stretch>
        </p:blipFill>
        <p:spPr>
          <a:xfrm>
            <a:off x="6705600" y="127000"/>
            <a:ext cx="4902200" cy="5842000"/>
          </a:xfrm>
          <a:prstGeom prst="rect">
            <a:avLst/>
          </a:prstGeom>
        </p:spPr>
      </p:pic>
      <p:sp>
        <p:nvSpPr>
          <p:cNvPr id="7" name="Rectangle 6">
            <a:extLst>
              <a:ext uri="{FF2B5EF4-FFF2-40B4-BE49-F238E27FC236}">
                <a16:creationId xmlns:a16="http://schemas.microsoft.com/office/drawing/2014/main" xmlns="" id="{FEEB1F1E-0E29-4645-A121-D57EF046C555}"/>
              </a:ext>
            </a:extLst>
          </p:cNvPr>
          <p:cNvSpPr/>
          <p:nvPr/>
        </p:nvSpPr>
        <p:spPr>
          <a:xfrm>
            <a:off x="6291977" y="6459785"/>
            <a:ext cx="4791696" cy="307777"/>
          </a:xfrm>
          <a:prstGeom prst="rect">
            <a:avLst/>
          </a:prstGeom>
        </p:spPr>
        <p:txBody>
          <a:bodyPr wrap="none">
            <a:spAutoFit/>
          </a:bodyPr>
          <a:lstStyle/>
          <a:p>
            <a:r>
              <a:rPr lang="en-US" u="sng" dirty="0">
                <a:solidFill>
                  <a:srgbClr val="1A0DAB"/>
                </a:solidFill>
                <a:latin typeface="arial" panose="020B0604020202020204" pitchFamily="34" charset="0"/>
                <a:hlinkClick r:id="rId4"/>
              </a:rPr>
              <a:t>From:Phenomenology glossary - Sonoma State University</a:t>
            </a:r>
          </a:p>
        </p:txBody>
      </p:sp>
    </p:spTree>
    <p:extLst>
      <p:ext uri="{BB962C8B-B14F-4D97-AF65-F5344CB8AC3E}">
        <p14:creationId xmlns:p14="http://schemas.microsoft.com/office/powerpoint/2010/main" val="2484868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EE6F8D-E1DC-D74F-945E-6E63BF39DC2C}"/>
              </a:ext>
            </a:extLst>
          </p:cNvPr>
          <p:cNvSpPr>
            <a:spLocks noGrp="1"/>
          </p:cNvSpPr>
          <p:nvPr>
            <p:ph type="title"/>
          </p:nvPr>
        </p:nvSpPr>
        <p:spPr>
          <a:xfrm>
            <a:off x="1066800" y="579381"/>
            <a:ext cx="10058400" cy="1450757"/>
          </a:xfrm>
        </p:spPr>
        <p:txBody>
          <a:bodyPr>
            <a:normAutofit fontScale="90000"/>
          </a:bodyPr>
          <a:lstStyle/>
          <a:p>
            <a:r>
              <a:rPr lang="en-US" dirty="0">
                <a:solidFill>
                  <a:srgbClr val="FF0000"/>
                </a:solidFill>
              </a:rPr>
              <a:t>Major People and their influence in the development of phenomenology </a:t>
            </a:r>
            <a:r>
              <a:rPr lang="en-US" dirty="0"/>
              <a:t/>
            </a:r>
            <a:br>
              <a:rPr lang="en-US" dirty="0"/>
            </a:br>
            <a:endParaRPr lang="x-none" dirty="0"/>
          </a:p>
        </p:txBody>
      </p:sp>
      <p:sp>
        <p:nvSpPr>
          <p:cNvPr id="3" name="Slide Number Placeholder 2">
            <a:extLst>
              <a:ext uri="{FF2B5EF4-FFF2-40B4-BE49-F238E27FC236}">
                <a16:creationId xmlns:a16="http://schemas.microsoft.com/office/drawing/2014/main" xmlns="" id="{3E04C83A-9E9C-6F4C-8DC0-A15DCEE683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17</a:t>
            </a:fld>
            <a:endParaRPr lang="ru-RU"/>
          </a:p>
        </p:txBody>
      </p:sp>
      <p:pic>
        <p:nvPicPr>
          <p:cNvPr id="1026" name="Picture 2" descr="Phenomenology | philosophy | Britannica">
            <a:extLst>
              <a:ext uri="{FF2B5EF4-FFF2-40B4-BE49-F238E27FC236}">
                <a16:creationId xmlns:a16="http://schemas.microsoft.com/office/drawing/2014/main" xmlns="" id="{9C2A9600-6B0A-4F45-9AE4-613AFD2A0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09660"/>
            <a:ext cx="2628900" cy="309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anz Brentano - Alchetron, The Free Social Encyclopedia">
            <a:extLst>
              <a:ext uri="{FF2B5EF4-FFF2-40B4-BE49-F238E27FC236}">
                <a16:creationId xmlns:a16="http://schemas.microsoft.com/office/drawing/2014/main" xmlns="" id="{CBE660C1-CD9E-1744-9385-776C1DF431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3009660"/>
            <a:ext cx="3467100" cy="2997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Guide to the Philosophy of Martin Heidegger">
            <a:extLst>
              <a:ext uri="{FF2B5EF4-FFF2-40B4-BE49-F238E27FC236}">
                <a16:creationId xmlns:a16="http://schemas.microsoft.com/office/drawing/2014/main" xmlns="" id="{D6C45124-86A6-AE45-B49F-35C4CC4B02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962656"/>
            <a:ext cx="3467100" cy="30446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ódulo de Filosofía – CV / MII – 2.8.E. George Wilhelm Hegel | Colegio  Príncipe San Carlos">
            <a:extLst>
              <a:ext uri="{FF2B5EF4-FFF2-40B4-BE49-F238E27FC236}">
                <a16:creationId xmlns:a16="http://schemas.microsoft.com/office/drawing/2014/main" xmlns="" id="{C8999A84-54D6-DA40-B80D-301FA51F5B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0948" y="2957339"/>
            <a:ext cx="2851052" cy="3044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187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747B2034-0198-2646-A73B-77C3CC2B85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18</a:t>
            </a:fld>
            <a:endParaRPr lang="ru-RU"/>
          </a:p>
        </p:txBody>
      </p:sp>
      <p:sp>
        <p:nvSpPr>
          <p:cNvPr id="4" name="Rectangle 3">
            <a:extLst>
              <a:ext uri="{FF2B5EF4-FFF2-40B4-BE49-F238E27FC236}">
                <a16:creationId xmlns:a16="http://schemas.microsoft.com/office/drawing/2014/main" xmlns="" id="{F555AAF1-EEB4-E341-9792-00FF4221EDEE}"/>
              </a:ext>
            </a:extLst>
          </p:cNvPr>
          <p:cNvSpPr/>
          <p:nvPr/>
        </p:nvSpPr>
        <p:spPr>
          <a:xfrm>
            <a:off x="1285973" y="487666"/>
            <a:ext cx="9298745" cy="1015663"/>
          </a:xfrm>
          <a:prstGeom prst="rect">
            <a:avLst/>
          </a:prstGeom>
        </p:spPr>
        <p:txBody>
          <a:bodyPr wrap="square">
            <a:spAutoFit/>
          </a:bodyPr>
          <a:lstStyle/>
          <a:p>
            <a:endParaRPr lang="en-US" sz="2000" dirty="0">
              <a:solidFill>
                <a:srgbClr val="444444"/>
              </a:solidFill>
              <a:latin typeface="Calibri" panose="020F0502020204030204" pitchFamily="34" charset="0"/>
              <a:cs typeface="Calibri" panose="020F0502020204030204" pitchFamily="34" charset="0"/>
            </a:endParaRPr>
          </a:p>
          <a:p>
            <a:r>
              <a:rPr lang="en-US" sz="2000" dirty="0">
                <a:solidFill>
                  <a:srgbClr val="444444"/>
                </a:solidFill>
                <a:latin typeface="Calibri" panose="020F0502020204030204" pitchFamily="34" charset="0"/>
                <a:cs typeface="Calibri" panose="020F0502020204030204" pitchFamily="34" charset="0"/>
              </a:rPr>
              <a:t>Immanuel Kant </a:t>
            </a:r>
            <a:r>
              <a:rPr lang="en-US" sz="2000" dirty="0">
                <a:solidFill>
                  <a:srgbClr val="FF0000"/>
                </a:solidFill>
                <a:latin typeface="Calibri" panose="020F0502020204030204" pitchFamily="34" charset="0"/>
                <a:cs typeface="Calibri" panose="020F0502020204030204" pitchFamily="34" charset="0"/>
              </a:rPr>
              <a:t>(Left) </a:t>
            </a:r>
            <a:r>
              <a:rPr lang="en-US" sz="2000" dirty="0">
                <a:solidFill>
                  <a:srgbClr val="444444"/>
                </a:solidFill>
                <a:latin typeface="Calibri" panose="020F0502020204030204" pitchFamily="34" charset="0"/>
                <a:cs typeface="Calibri" panose="020F0502020204030204" pitchFamily="34" charset="0"/>
              </a:rPr>
              <a:t>and George Wilhelm Hegel </a:t>
            </a:r>
            <a:r>
              <a:rPr lang="en-US" sz="2000" dirty="0">
                <a:solidFill>
                  <a:srgbClr val="FF0000"/>
                </a:solidFill>
                <a:latin typeface="Calibri" panose="020F0502020204030204" pitchFamily="34" charset="0"/>
                <a:cs typeface="Calibri" panose="020F0502020204030204" pitchFamily="34" charset="0"/>
              </a:rPr>
              <a:t>(Right)</a:t>
            </a:r>
            <a:r>
              <a:rPr lang="en-US" sz="2000" dirty="0">
                <a:solidFill>
                  <a:srgbClr val="444444"/>
                </a:solidFill>
                <a:latin typeface="Calibri" panose="020F0502020204030204" pitchFamily="34" charset="0"/>
                <a:cs typeface="Calibri" panose="020F0502020204030204" pitchFamily="34" charset="0"/>
              </a:rPr>
              <a:t>Their theories on the aesthetics of art in relation to the human experience influenced the later field of phenomenology</a:t>
            </a:r>
            <a:endParaRPr lang="x-none" sz="2000" dirty="0">
              <a:latin typeface="Calibri" panose="020F0502020204030204" pitchFamily="34" charset="0"/>
              <a:cs typeface="Calibri" panose="020F0502020204030204" pitchFamily="34" charset="0"/>
            </a:endParaRPr>
          </a:p>
        </p:txBody>
      </p:sp>
      <p:pic>
        <p:nvPicPr>
          <p:cNvPr id="1026" name="Picture 2" descr="Immanuel Kant - Wikipedia">
            <a:extLst>
              <a:ext uri="{FF2B5EF4-FFF2-40B4-BE49-F238E27FC236}">
                <a16:creationId xmlns:a16="http://schemas.microsoft.com/office/drawing/2014/main" xmlns="" id="{EEC7AC26-4C4F-4541-8B5A-F263CE5C8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34" y="2489981"/>
            <a:ext cx="5491212" cy="3566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ódulo de Filosofía – CV / MII – 2.8.E. George Wilhelm Hegel | Colegio  Príncipe San Carlos">
            <a:extLst>
              <a:ext uri="{FF2B5EF4-FFF2-40B4-BE49-F238E27FC236}">
                <a16:creationId xmlns:a16="http://schemas.microsoft.com/office/drawing/2014/main" xmlns="" id="{4AC89888-0E9C-0E40-92E4-5571660AA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655" y="2489981"/>
            <a:ext cx="5254625" cy="3566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6244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85FE8F6-FE1C-E64F-8FA1-437F7BBAE0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19</a:t>
            </a:fld>
            <a:endParaRPr lang="ru-RU"/>
          </a:p>
        </p:txBody>
      </p:sp>
      <p:sp>
        <p:nvSpPr>
          <p:cNvPr id="4" name="Rectangle 3">
            <a:extLst>
              <a:ext uri="{FF2B5EF4-FFF2-40B4-BE49-F238E27FC236}">
                <a16:creationId xmlns:a16="http://schemas.microsoft.com/office/drawing/2014/main" xmlns="" id="{9C247B4D-B6A7-1F42-A6FF-CE95AA7F661E}"/>
              </a:ext>
            </a:extLst>
          </p:cNvPr>
          <p:cNvSpPr/>
          <p:nvPr/>
        </p:nvSpPr>
        <p:spPr>
          <a:xfrm>
            <a:off x="1036320" y="696296"/>
            <a:ext cx="4727171" cy="646331"/>
          </a:xfrm>
          <a:prstGeom prst="rect">
            <a:avLst/>
          </a:prstGeom>
        </p:spPr>
        <p:txBody>
          <a:bodyPr wrap="square">
            <a:spAutoFit/>
          </a:bodyPr>
          <a:lstStyle/>
          <a:p>
            <a:r>
              <a:rPr lang="en-US" sz="1800" b="1" dirty="0">
                <a:solidFill>
                  <a:srgbClr val="FF0000"/>
                </a:solidFill>
                <a:latin typeface="Calibri" panose="020F0502020204030204" pitchFamily="34" charset="0"/>
                <a:cs typeface="Calibri" panose="020F0502020204030204" pitchFamily="34" charset="0"/>
              </a:rPr>
              <a:t>Franz </a:t>
            </a:r>
            <a:r>
              <a:rPr lang="en-US" sz="1800" b="1" dirty="0" err="1">
                <a:solidFill>
                  <a:srgbClr val="FF0000"/>
                </a:solidFill>
                <a:latin typeface="Calibri" panose="020F0502020204030204" pitchFamily="34" charset="0"/>
                <a:cs typeface="Calibri" panose="020F0502020204030204" pitchFamily="34" charset="0"/>
              </a:rPr>
              <a:t>Bretano</a:t>
            </a:r>
            <a:r>
              <a:rPr lang="en-US" sz="1800" b="1" dirty="0">
                <a:solidFill>
                  <a:srgbClr val="FF0000"/>
                </a:solidFill>
                <a:latin typeface="Calibri" panose="020F0502020204030204" pitchFamily="34" charset="0"/>
                <a:cs typeface="Calibri" panose="020F0502020204030204" pitchFamily="34" charset="0"/>
              </a:rPr>
              <a:t> (1839-1917) (Below)</a:t>
            </a:r>
            <a:r>
              <a:rPr lang="en-US" sz="1800" dirty="0">
                <a:latin typeface="Calibri" panose="020F0502020204030204" pitchFamily="34" charset="0"/>
                <a:cs typeface="Calibri" panose="020F0502020204030204" pitchFamily="34" charset="0"/>
              </a:rPr>
              <a:t/>
            </a:r>
            <a:br>
              <a:rPr lang="en-US" sz="1800" dirty="0">
                <a:latin typeface="Calibri" panose="020F0502020204030204" pitchFamily="34" charset="0"/>
                <a:cs typeface="Calibri" panose="020F0502020204030204" pitchFamily="34" charset="0"/>
              </a:rPr>
            </a:br>
            <a:r>
              <a:rPr lang="en-US" sz="1800" dirty="0">
                <a:solidFill>
                  <a:srgbClr val="444444"/>
                </a:solidFill>
                <a:latin typeface="Calibri" panose="020F0502020204030204" pitchFamily="34" charset="0"/>
                <a:cs typeface="Calibri" panose="020F0502020204030204" pitchFamily="34" charset="0"/>
              </a:rPr>
              <a:t>Provided basis for phenomenology </a:t>
            </a:r>
            <a:endParaRPr lang="x-none" sz="1800" dirty="0">
              <a:latin typeface="Calibri" panose="020F0502020204030204" pitchFamily="34" charset="0"/>
              <a:cs typeface="Calibri" panose="020F0502020204030204" pitchFamily="34" charset="0"/>
            </a:endParaRPr>
          </a:p>
        </p:txBody>
      </p:sp>
      <p:pic>
        <p:nvPicPr>
          <p:cNvPr id="2050" name="Picture 2" descr="Franz Brentano - Alchetron, The Free Social Encyclopedia">
            <a:extLst>
              <a:ext uri="{FF2B5EF4-FFF2-40B4-BE49-F238E27FC236}">
                <a16:creationId xmlns:a16="http://schemas.microsoft.com/office/drawing/2014/main" xmlns="" id="{BD382316-0A63-EE40-AF79-A365BFA64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1650403"/>
            <a:ext cx="5164714" cy="3886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dmund Husserl (1859-1938) | Biblioteca Digital de Filosofia">
            <a:extLst>
              <a:ext uri="{FF2B5EF4-FFF2-40B4-BE49-F238E27FC236}">
                <a16:creationId xmlns:a16="http://schemas.microsoft.com/office/drawing/2014/main" xmlns="" id="{CD0E4680-7E36-6A43-9FB5-6730274F9A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511" y="833258"/>
            <a:ext cx="5286375" cy="43033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12B1F4A4-3789-0B41-B9FF-B04BB1E75069}"/>
              </a:ext>
            </a:extLst>
          </p:cNvPr>
          <p:cNvSpPr/>
          <p:nvPr/>
        </p:nvSpPr>
        <p:spPr>
          <a:xfrm>
            <a:off x="7135090" y="5536603"/>
            <a:ext cx="6096000" cy="646331"/>
          </a:xfrm>
          <a:prstGeom prst="rect">
            <a:avLst/>
          </a:prstGeom>
        </p:spPr>
        <p:txBody>
          <a:bodyPr>
            <a:spAutoFit/>
          </a:bodyPr>
          <a:lstStyle/>
          <a:p>
            <a:r>
              <a:rPr lang="en-US" sz="1800" b="1" dirty="0">
                <a:solidFill>
                  <a:srgbClr val="FF0000"/>
                </a:solidFill>
                <a:latin typeface="Calibri" panose="020F0502020204030204" pitchFamily="34" charset="0"/>
                <a:cs typeface="Calibri" panose="020F0502020204030204" pitchFamily="34" charset="0"/>
              </a:rPr>
              <a:t>Edmund Husserl (1859-1968) (Above)</a:t>
            </a:r>
            <a:r>
              <a:rPr lang="en-US" sz="1800" dirty="0">
                <a:latin typeface="Calibri" panose="020F0502020204030204" pitchFamily="34" charset="0"/>
                <a:cs typeface="Calibri" panose="020F0502020204030204" pitchFamily="34" charset="0"/>
              </a:rPr>
              <a:t/>
            </a:r>
            <a:br>
              <a:rPr lang="en-US" sz="1800" dirty="0">
                <a:latin typeface="Calibri" panose="020F0502020204030204" pitchFamily="34" charset="0"/>
                <a:cs typeface="Calibri" panose="020F0502020204030204" pitchFamily="34" charset="0"/>
              </a:rPr>
            </a:br>
            <a:r>
              <a:rPr lang="en-US" sz="1800" dirty="0">
                <a:solidFill>
                  <a:srgbClr val="444444"/>
                </a:solidFill>
                <a:latin typeface="Calibri" panose="020F0502020204030204" pitchFamily="34" charset="0"/>
                <a:cs typeface="Calibri" panose="020F0502020204030204" pitchFamily="34" charset="0"/>
              </a:rPr>
              <a:t>Known as the founder of phenomenology. </a:t>
            </a:r>
            <a:endParaRPr lang="x-none"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3355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3DB2EA-AF61-1144-992E-B0778FE32617}"/>
              </a:ext>
            </a:extLst>
          </p:cNvPr>
          <p:cNvSpPr>
            <a:spLocks noGrp="1"/>
          </p:cNvSpPr>
          <p:nvPr>
            <p:ph type="title"/>
          </p:nvPr>
        </p:nvSpPr>
        <p:spPr>
          <a:xfrm>
            <a:off x="6713950" y="286603"/>
            <a:ext cx="4441729" cy="1450757"/>
          </a:xfrm>
        </p:spPr>
        <p:txBody>
          <a:bodyPr/>
          <a:lstStyle/>
          <a:p>
            <a:r>
              <a:rPr lang="x-none" dirty="0"/>
              <a:t>Phenomenology</a:t>
            </a:r>
          </a:p>
        </p:txBody>
      </p:sp>
      <p:sp>
        <p:nvSpPr>
          <p:cNvPr id="3" name="Slide Number Placeholder 2">
            <a:extLst>
              <a:ext uri="{FF2B5EF4-FFF2-40B4-BE49-F238E27FC236}">
                <a16:creationId xmlns:a16="http://schemas.microsoft.com/office/drawing/2014/main" xmlns="" id="{CD2A0C2D-1DCA-0D4F-9536-375A16E2C7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2</a:t>
            </a:fld>
            <a:endParaRPr lang="ru-RU"/>
          </a:p>
        </p:txBody>
      </p:sp>
      <p:pic>
        <p:nvPicPr>
          <p:cNvPr id="1028" name="Picture 4" descr="How taking time to experience nature helps us keep perspective and health.  – Anchor Point Mindfulness">
            <a:extLst>
              <a:ext uri="{FF2B5EF4-FFF2-40B4-BE49-F238E27FC236}">
                <a16:creationId xmlns:a16="http://schemas.microsoft.com/office/drawing/2014/main" xmlns="" id="{F91A4C4B-95B2-3B44-868D-D4BFEA02D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83" y="123568"/>
            <a:ext cx="5893117" cy="4077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odTherapy | 20 Cognitive Distortions and How They Affect Your Life">
            <a:extLst>
              <a:ext uri="{FF2B5EF4-FFF2-40B4-BE49-F238E27FC236}">
                <a16:creationId xmlns:a16="http://schemas.microsoft.com/office/drawing/2014/main" xmlns="" id="{49039870-7B20-F447-A720-DC01D95A0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913" y="3018772"/>
            <a:ext cx="4531638" cy="31028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y, where and how to put lived experience into Design Thinking | by Simon  Robinson | UX Collective">
            <a:extLst>
              <a:ext uri="{FF2B5EF4-FFF2-40B4-BE49-F238E27FC236}">
                <a16:creationId xmlns:a16="http://schemas.microsoft.com/office/drawing/2014/main" xmlns="" id="{1689FA75-D201-CC4A-AF76-FC829BE9A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6712" y="3294344"/>
            <a:ext cx="6013951" cy="356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775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C88170C8-B5E8-1244-BE80-FD83EBB432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20</a:t>
            </a:fld>
            <a:endParaRPr lang="ru-RU"/>
          </a:p>
        </p:txBody>
      </p:sp>
      <p:sp>
        <p:nvSpPr>
          <p:cNvPr id="4" name="Rectangle 3">
            <a:extLst>
              <a:ext uri="{FF2B5EF4-FFF2-40B4-BE49-F238E27FC236}">
                <a16:creationId xmlns:a16="http://schemas.microsoft.com/office/drawing/2014/main" xmlns="" id="{50A1FAE6-A699-7D42-9C42-776B0A6E42A2}"/>
              </a:ext>
            </a:extLst>
          </p:cNvPr>
          <p:cNvSpPr/>
          <p:nvPr/>
        </p:nvSpPr>
        <p:spPr>
          <a:xfrm>
            <a:off x="1318953" y="635445"/>
            <a:ext cx="4070465" cy="646331"/>
          </a:xfrm>
          <a:prstGeom prst="rect">
            <a:avLst/>
          </a:prstGeom>
        </p:spPr>
        <p:txBody>
          <a:bodyPr wrap="square">
            <a:spAutoFit/>
          </a:bodyPr>
          <a:lstStyle/>
          <a:p>
            <a:r>
              <a:rPr lang="en-US" sz="1800" b="1" dirty="0">
                <a:solidFill>
                  <a:srgbClr val="FF0000"/>
                </a:solidFill>
                <a:latin typeface="Calibri" panose="020F0502020204030204" pitchFamily="34" charset="0"/>
                <a:cs typeface="Calibri" panose="020F0502020204030204" pitchFamily="34" charset="0"/>
              </a:rPr>
              <a:t>Martin Heidegger (1889-1976) (Below)</a:t>
            </a:r>
            <a:r>
              <a:rPr lang="en-US" sz="1800" dirty="0">
                <a:solidFill>
                  <a:srgbClr val="FF0000"/>
                </a:solidFill>
                <a:latin typeface="Calibri" panose="020F0502020204030204" pitchFamily="34" charset="0"/>
                <a:cs typeface="Calibri" panose="020F0502020204030204" pitchFamily="34" charset="0"/>
              </a:rPr>
              <a:t/>
            </a:r>
            <a:br>
              <a:rPr lang="en-US" sz="1800" dirty="0">
                <a:solidFill>
                  <a:srgbClr val="FF0000"/>
                </a:solidFill>
                <a:latin typeface="Calibri" panose="020F0502020204030204" pitchFamily="34" charset="0"/>
                <a:cs typeface="Calibri" panose="020F0502020204030204" pitchFamily="34" charset="0"/>
              </a:rPr>
            </a:br>
            <a:r>
              <a:rPr lang="en-US" sz="1800" dirty="0">
                <a:solidFill>
                  <a:srgbClr val="444444"/>
                </a:solidFill>
                <a:latin typeface="Calibri" panose="020F0502020204030204" pitchFamily="34" charset="0"/>
                <a:cs typeface="Calibri" panose="020F0502020204030204" pitchFamily="34" charset="0"/>
              </a:rPr>
              <a:t>Hermeneutic Phenomenology</a:t>
            </a:r>
            <a:endParaRPr lang="x-none" sz="1800" dirty="0">
              <a:latin typeface="Calibri" panose="020F0502020204030204" pitchFamily="34" charset="0"/>
              <a:cs typeface="Calibri" panose="020F0502020204030204" pitchFamily="34" charset="0"/>
            </a:endParaRPr>
          </a:p>
        </p:txBody>
      </p:sp>
      <p:pic>
        <p:nvPicPr>
          <p:cNvPr id="4098" name="Picture 2" descr="A Guide to the Philosophy of Martin Heidegger">
            <a:extLst>
              <a:ext uri="{FF2B5EF4-FFF2-40B4-BE49-F238E27FC236}">
                <a16:creationId xmlns:a16="http://schemas.microsoft.com/office/drawing/2014/main" xmlns="" id="{EFACAB2C-279A-5848-B6FF-A0633F9CE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87" y="1563699"/>
            <a:ext cx="4070466" cy="42117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chutz, Alfred | Internet Encyclopedia of Philosophy">
            <a:extLst>
              <a:ext uri="{FF2B5EF4-FFF2-40B4-BE49-F238E27FC236}">
                <a16:creationId xmlns:a16="http://schemas.microsoft.com/office/drawing/2014/main" xmlns="" id="{8620A57E-929C-EA4F-989A-BFA8A8223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7315" y="522070"/>
            <a:ext cx="4645168" cy="30664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DAFAEAC8-44C5-1B4A-A34B-7072D3D30CB1}"/>
              </a:ext>
            </a:extLst>
          </p:cNvPr>
          <p:cNvSpPr/>
          <p:nvPr/>
        </p:nvSpPr>
        <p:spPr>
          <a:xfrm>
            <a:off x="6935371" y="4173038"/>
            <a:ext cx="4882555" cy="1938992"/>
          </a:xfrm>
          <a:prstGeom prst="rect">
            <a:avLst/>
          </a:prstGeom>
        </p:spPr>
        <p:txBody>
          <a:bodyPr wrap="square">
            <a:spAutoFit/>
          </a:bodyPr>
          <a:lstStyle/>
          <a:p>
            <a:r>
              <a:rPr lang="en-US" sz="2000" b="1" dirty="0">
                <a:solidFill>
                  <a:srgbClr val="FF0000"/>
                </a:solidFill>
                <a:latin typeface="Calibri" panose="020F0502020204030204" pitchFamily="34" charset="0"/>
                <a:cs typeface="Calibri" panose="020F0502020204030204" pitchFamily="34" charset="0"/>
              </a:rPr>
              <a:t>Alfred Schultz (Above)</a:t>
            </a:r>
            <a:r>
              <a:rPr lang="en-US" sz="2000" dirty="0">
                <a:latin typeface="Calibri" panose="020F0502020204030204" pitchFamily="34" charset="0"/>
                <a:cs typeface="Calibri" panose="020F0502020204030204" pitchFamily="34" charset="0"/>
              </a:rPr>
              <a:t/>
            </a:r>
            <a:br>
              <a:rPr lang="en-US" sz="2000" dirty="0">
                <a:latin typeface="Calibri" panose="020F0502020204030204" pitchFamily="34" charset="0"/>
                <a:cs typeface="Calibri" panose="020F0502020204030204" pitchFamily="34" charset="0"/>
              </a:rPr>
            </a:br>
            <a:r>
              <a:rPr lang="en-US" sz="2000" dirty="0">
                <a:solidFill>
                  <a:srgbClr val="444444"/>
                </a:solidFill>
                <a:latin typeface="Calibri" panose="020F0502020204030204" pitchFamily="34" charset="0"/>
                <a:cs typeface="Calibri" panose="020F0502020204030204" pitchFamily="34" charset="0"/>
              </a:rPr>
              <a:t>Furthered idea that "the human world comprises various provinces of meaning” significant furthers sociological phenomenology seeks a basis for "sociology of understanding</a:t>
            </a:r>
            <a:endParaRPr lang="x-none"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32951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DBA1495-BB78-1F41-8360-5EAE8BEF57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21</a:t>
            </a:fld>
            <a:endParaRPr lang="ru-RU"/>
          </a:p>
        </p:txBody>
      </p:sp>
      <p:sp>
        <p:nvSpPr>
          <p:cNvPr id="4" name="Rectangle 3">
            <a:extLst>
              <a:ext uri="{FF2B5EF4-FFF2-40B4-BE49-F238E27FC236}">
                <a16:creationId xmlns:a16="http://schemas.microsoft.com/office/drawing/2014/main" xmlns="" id="{B974F178-9BBA-514F-A972-3B7F9F2A8630}"/>
              </a:ext>
            </a:extLst>
          </p:cNvPr>
          <p:cNvSpPr/>
          <p:nvPr/>
        </p:nvSpPr>
        <p:spPr>
          <a:xfrm>
            <a:off x="886692" y="4537594"/>
            <a:ext cx="5987074" cy="1323439"/>
          </a:xfrm>
          <a:prstGeom prst="rect">
            <a:avLst/>
          </a:prstGeom>
        </p:spPr>
        <p:txBody>
          <a:bodyPr wrap="square">
            <a:spAutoFit/>
          </a:bodyPr>
          <a:lstStyle/>
          <a:p>
            <a:r>
              <a:rPr lang="en-US" sz="2000" dirty="0">
                <a:solidFill>
                  <a:srgbClr val="FF0000"/>
                </a:solidFill>
                <a:latin typeface="Calibri" panose="020F0502020204030204" pitchFamily="34" charset="0"/>
                <a:cs typeface="Calibri" panose="020F0502020204030204" pitchFamily="34" charset="0"/>
              </a:rPr>
              <a:t>Heidegger </a:t>
            </a:r>
            <a:r>
              <a:rPr lang="en-US" sz="2000" dirty="0" err="1">
                <a:solidFill>
                  <a:srgbClr val="FF0000"/>
                </a:solidFill>
                <a:latin typeface="Calibri" panose="020F0502020204030204" pitchFamily="34" charset="0"/>
                <a:cs typeface="Calibri" panose="020F0502020204030204" pitchFamily="34" charset="0"/>
              </a:rPr>
              <a:t>Marice</a:t>
            </a:r>
            <a:r>
              <a:rPr lang="en-US" sz="2000" dirty="0">
                <a:solidFill>
                  <a:srgbClr val="FF0000"/>
                </a:solidFill>
                <a:latin typeface="Calibri" panose="020F0502020204030204" pitchFamily="34" charset="0"/>
                <a:cs typeface="Calibri" panose="020F0502020204030204" pitchFamily="34" charset="0"/>
              </a:rPr>
              <a:t> Merleau-Ponty believed (above) </a:t>
            </a:r>
            <a:r>
              <a:rPr lang="en-US" sz="2000" dirty="0">
                <a:solidFill>
                  <a:srgbClr val="444444"/>
                </a:solidFill>
                <a:latin typeface="Calibri" panose="020F0502020204030204" pitchFamily="34" charset="0"/>
                <a:cs typeface="Calibri" panose="020F0502020204030204" pitchFamily="34" charset="0"/>
              </a:rPr>
              <a:t>described you can only really understand phenomenology by experiencing it rather than solely comprehending it intellectually</a:t>
            </a:r>
          </a:p>
        </p:txBody>
      </p:sp>
      <p:pic>
        <p:nvPicPr>
          <p:cNvPr id="5122" name="Picture 2" descr="Maurice Merleau Ponty - Geography">
            <a:extLst>
              <a:ext uri="{FF2B5EF4-FFF2-40B4-BE49-F238E27FC236}">
                <a16:creationId xmlns:a16="http://schemas.microsoft.com/office/drawing/2014/main" xmlns="" id="{671F83BE-8A3C-2E4B-8739-5C76F2FF0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93" y="474591"/>
            <a:ext cx="4657434" cy="38757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Jean-Paul Sartre - Wikipedia">
            <a:extLst>
              <a:ext uri="{FF2B5EF4-FFF2-40B4-BE49-F238E27FC236}">
                <a16:creationId xmlns:a16="http://schemas.microsoft.com/office/drawing/2014/main" xmlns="" id="{C02200F3-53E0-6E47-808E-6611FB2C1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071" y="1600200"/>
            <a:ext cx="4786745" cy="45165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47673969-B41C-BA41-BF3D-476125C58188}"/>
              </a:ext>
            </a:extLst>
          </p:cNvPr>
          <p:cNvSpPr/>
          <p:nvPr/>
        </p:nvSpPr>
        <p:spPr>
          <a:xfrm>
            <a:off x="7405253" y="474591"/>
            <a:ext cx="4213933" cy="923330"/>
          </a:xfrm>
          <a:prstGeom prst="rect">
            <a:avLst/>
          </a:prstGeom>
        </p:spPr>
        <p:txBody>
          <a:bodyPr wrap="square">
            <a:spAutoFit/>
          </a:bodyPr>
          <a:lstStyle/>
          <a:p>
            <a:r>
              <a:rPr lang="en-US" sz="1800" dirty="0">
                <a:solidFill>
                  <a:srgbClr val="FF0000"/>
                </a:solidFill>
                <a:latin typeface="Calibri" panose="020F0502020204030204" pitchFamily="34" charset="0"/>
                <a:cs typeface="Calibri" panose="020F0502020204030204" pitchFamily="34" charset="0"/>
              </a:rPr>
              <a:t>Paul </a:t>
            </a:r>
            <a:r>
              <a:rPr lang="en-US" sz="1800" dirty="0" err="1">
                <a:solidFill>
                  <a:srgbClr val="FF0000"/>
                </a:solidFill>
                <a:latin typeface="Calibri" panose="020F0502020204030204" pitchFamily="34" charset="0"/>
                <a:cs typeface="Calibri" panose="020F0502020204030204" pitchFamily="34" charset="0"/>
              </a:rPr>
              <a:t>Sarte</a:t>
            </a:r>
            <a:r>
              <a:rPr lang="en-US" sz="1800" dirty="0">
                <a:solidFill>
                  <a:srgbClr val="FF0000"/>
                </a:solidFill>
                <a:latin typeface="Calibri" panose="020F0502020204030204" pitchFamily="34" charset="0"/>
                <a:cs typeface="Calibri" panose="020F0502020204030204" pitchFamily="34" charset="0"/>
              </a:rPr>
              <a:t> (below) </a:t>
            </a:r>
            <a:r>
              <a:rPr lang="en-US" sz="1800" dirty="0">
                <a:solidFill>
                  <a:srgbClr val="444444"/>
                </a:solidFill>
                <a:latin typeface="Calibri" panose="020F0502020204030204" pitchFamily="34" charset="0"/>
                <a:cs typeface="Calibri" panose="020F0502020204030204" pitchFamily="34" charset="0"/>
              </a:rPr>
              <a:t>believed humans were free to choose their lives and were responsible for their experiences</a:t>
            </a:r>
            <a:endParaRPr lang="x-none"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09923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4C29D7A9-EC19-B14C-ABB6-50C5F0F754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22</a:t>
            </a:fld>
            <a:endParaRPr lang="ru-RU"/>
          </a:p>
        </p:txBody>
      </p:sp>
      <p:sp>
        <p:nvSpPr>
          <p:cNvPr id="4" name="Rectangle 3">
            <a:extLst>
              <a:ext uri="{FF2B5EF4-FFF2-40B4-BE49-F238E27FC236}">
                <a16:creationId xmlns:a16="http://schemas.microsoft.com/office/drawing/2014/main" xmlns="" id="{80108C74-B024-D847-96BC-A7E67525D6C4}"/>
              </a:ext>
            </a:extLst>
          </p:cNvPr>
          <p:cNvSpPr/>
          <p:nvPr/>
        </p:nvSpPr>
        <p:spPr>
          <a:xfrm>
            <a:off x="3048000" y="4792796"/>
            <a:ext cx="6096000" cy="1200329"/>
          </a:xfrm>
          <a:prstGeom prst="rect">
            <a:avLst/>
          </a:prstGeom>
        </p:spPr>
        <p:txBody>
          <a:bodyPr>
            <a:spAutoFit/>
          </a:bodyPr>
          <a:lstStyle/>
          <a:p>
            <a:r>
              <a:rPr lang="en-US" sz="1800" b="1" dirty="0">
                <a:solidFill>
                  <a:srgbClr val="FF0000"/>
                </a:solidFill>
                <a:latin typeface="Calibri" panose="020F0502020204030204" pitchFamily="34" charset="0"/>
                <a:cs typeface="Calibri" panose="020F0502020204030204" pitchFamily="34" charset="0"/>
              </a:rPr>
              <a:t>Hans-Georg Gadamer (1900-2002)</a:t>
            </a:r>
            <a:r>
              <a:rPr lang="en-US" sz="1800" dirty="0">
                <a:latin typeface="Calibri" panose="020F0502020204030204" pitchFamily="34" charset="0"/>
                <a:cs typeface="Calibri" panose="020F0502020204030204" pitchFamily="34" charset="0"/>
              </a:rPr>
              <a:t/>
            </a:r>
            <a:br>
              <a:rPr lang="en-US" sz="1800" dirty="0">
                <a:latin typeface="Calibri" panose="020F0502020204030204" pitchFamily="34" charset="0"/>
                <a:cs typeface="Calibri" panose="020F0502020204030204" pitchFamily="34" charset="0"/>
              </a:rPr>
            </a:br>
            <a:r>
              <a:rPr lang="en-US" sz="1800" dirty="0">
                <a:solidFill>
                  <a:srgbClr val="444444"/>
                </a:solidFill>
                <a:latin typeface="Calibri" panose="020F0502020204030204" pitchFamily="34" charset="0"/>
                <a:cs typeface="Calibri" panose="020F0502020204030204" pitchFamily="34" charset="0"/>
              </a:rPr>
              <a:t>Introduced the topic of co-constitutionally, where meanings arrived at in the research are comprised of a blend of both researchers and participants.</a:t>
            </a:r>
            <a:endParaRPr lang="x-none" sz="1800" dirty="0">
              <a:latin typeface="Calibri" panose="020F0502020204030204" pitchFamily="34" charset="0"/>
              <a:cs typeface="Calibri" panose="020F0502020204030204" pitchFamily="34" charset="0"/>
            </a:endParaRPr>
          </a:p>
        </p:txBody>
      </p:sp>
      <p:pic>
        <p:nvPicPr>
          <p:cNvPr id="6148" name="Picture 4" descr="johnshaplin: Hans-Georg Gadamer (1900-2002)">
            <a:extLst>
              <a:ext uri="{FF2B5EF4-FFF2-40B4-BE49-F238E27FC236}">
                <a16:creationId xmlns:a16="http://schemas.microsoft.com/office/drawing/2014/main" xmlns="" id="{1931FEF2-A29A-104B-8F7D-CFCE37DED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727" y="931996"/>
            <a:ext cx="5472545" cy="386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3066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A5FDE8-9051-A54F-A9BD-C37B46AE1AF4}"/>
              </a:ext>
            </a:extLst>
          </p:cNvPr>
          <p:cNvSpPr>
            <a:spLocks noGrp="1"/>
          </p:cNvSpPr>
          <p:nvPr>
            <p:ph type="title"/>
          </p:nvPr>
        </p:nvSpPr>
        <p:spPr>
          <a:xfrm>
            <a:off x="2133601" y="0"/>
            <a:ext cx="7724775" cy="1676400"/>
          </a:xfrm>
        </p:spPr>
        <p:txBody>
          <a:bodyPr>
            <a:normAutofit fontScale="90000"/>
          </a:bodyPr>
          <a:lstStyle/>
          <a:p>
            <a:pPr algn="ctr">
              <a:defRPr/>
            </a:pPr>
            <a:r>
              <a:rPr lang="en-US" dirty="0">
                <a:ea typeface="+mj-ea"/>
              </a:rPr>
              <a:t/>
            </a:r>
            <a:br>
              <a:rPr lang="en-US" dirty="0">
                <a:ea typeface="+mj-ea"/>
              </a:rPr>
            </a:br>
            <a:r>
              <a:rPr lang="en-US" dirty="0">
                <a:ea typeface="+mj-ea"/>
              </a:rPr>
              <a:t/>
            </a:r>
            <a:br>
              <a:rPr lang="en-US" dirty="0">
                <a:ea typeface="+mj-ea"/>
              </a:rPr>
            </a:br>
            <a:r>
              <a:rPr lang="en-US" dirty="0">
                <a:ea typeface="+mj-ea"/>
              </a:rPr>
              <a:t/>
            </a:r>
            <a:br>
              <a:rPr lang="en-US" dirty="0">
                <a:ea typeface="+mj-ea"/>
              </a:rPr>
            </a:br>
            <a:r>
              <a:rPr lang="en-US" dirty="0">
                <a:ea typeface="+mj-ea"/>
              </a:rPr>
              <a:t/>
            </a:r>
            <a:br>
              <a:rPr lang="en-US" dirty="0">
                <a:ea typeface="+mj-ea"/>
              </a:rPr>
            </a:br>
            <a:r>
              <a:rPr lang="en-US" dirty="0">
                <a:ea typeface="+mj-ea"/>
              </a:rPr>
              <a:t/>
            </a:r>
            <a:br>
              <a:rPr lang="en-US" dirty="0">
                <a:ea typeface="+mj-ea"/>
              </a:rPr>
            </a:br>
            <a:r>
              <a:rPr lang="en-US" dirty="0">
                <a:ea typeface="+mj-ea"/>
              </a:rPr>
              <a:t/>
            </a:r>
            <a:br>
              <a:rPr lang="en-US" dirty="0">
                <a:ea typeface="+mj-ea"/>
              </a:rPr>
            </a:br>
            <a:r>
              <a:rPr lang="en-US" dirty="0">
                <a:solidFill>
                  <a:srgbClr val="C00000"/>
                </a:solidFill>
                <a:ea typeface="+mj-ea"/>
              </a:rPr>
              <a:t>The Procedures of Phenomenological Inquiry</a:t>
            </a:r>
            <a:r>
              <a:rPr lang="en-US" sz="2400" dirty="0">
                <a:ea typeface="+mj-ea"/>
              </a:rPr>
              <a:t/>
            </a:r>
            <a:br>
              <a:rPr lang="en-US" sz="2400" dirty="0">
                <a:ea typeface="+mj-ea"/>
              </a:rPr>
            </a:br>
            <a:endParaRPr lang="en-US" sz="2400" dirty="0">
              <a:ea typeface="+mj-ea"/>
            </a:endParaRPr>
          </a:p>
        </p:txBody>
      </p:sp>
      <p:sp>
        <p:nvSpPr>
          <p:cNvPr id="3" name="Rectangle 2">
            <a:extLst>
              <a:ext uri="{FF2B5EF4-FFF2-40B4-BE49-F238E27FC236}">
                <a16:creationId xmlns:a16="http://schemas.microsoft.com/office/drawing/2014/main" xmlns="" id="{223952D0-5665-E147-A495-27A74EFAA91B}"/>
              </a:ext>
            </a:extLst>
          </p:cNvPr>
          <p:cNvSpPr/>
          <p:nvPr/>
        </p:nvSpPr>
        <p:spPr>
          <a:xfrm>
            <a:off x="409904" y="1802524"/>
            <a:ext cx="10752082" cy="4154984"/>
          </a:xfrm>
          <a:prstGeom prst="rect">
            <a:avLst/>
          </a:prstGeom>
        </p:spPr>
        <p:txBody>
          <a:bodyPr wrap="square">
            <a:spAutoFit/>
          </a:bodyPr>
          <a:lstStyle/>
          <a:p>
            <a:pPr>
              <a:buFont typeface="+mj-lt"/>
              <a:buAutoNum type="arabicPeriod"/>
              <a:defRPr/>
            </a:pPr>
            <a:r>
              <a:rPr lang="en-US" sz="2400" dirty="0">
                <a:latin typeface="Calibri" panose="020F0502020204030204" pitchFamily="34" charset="0"/>
                <a:cs typeface="Calibri" panose="020F0502020204030204" pitchFamily="34" charset="0"/>
              </a:rPr>
              <a:t>Determine if phenomenological approach is best</a:t>
            </a:r>
          </a:p>
          <a:p>
            <a:pPr lvl="1">
              <a:defRPr/>
            </a:pPr>
            <a:r>
              <a:rPr lang="en-US" sz="2400" dirty="0">
                <a:latin typeface="Calibri" panose="020F0502020204030204" pitchFamily="34" charset="0"/>
                <a:cs typeface="Calibri" panose="020F0502020204030204" pitchFamily="34" charset="0"/>
              </a:rPr>
              <a:t>2. Do several people share a common experience?</a:t>
            </a:r>
          </a:p>
          <a:p>
            <a:pPr lvl="1">
              <a:defRPr/>
            </a:pPr>
            <a:r>
              <a:rPr lang="en-US" sz="2400" dirty="0">
                <a:latin typeface="Calibri" panose="020F0502020204030204" pitchFamily="34" charset="0"/>
                <a:cs typeface="Calibri" panose="020F0502020204030204" pitchFamily="34" charset="0"/>
              </a:rPr>
              <a:t>3.Can you develop policies, practices or develop deeper understanding 	of the features of the phenomenon?</a:t>
            </a:r>
          </a:p>
          <a:p>
            <a:pPr>
              <a:defRPr/>
            </a:pPr>
            <a:r>
              <a:rPr lang="en-US" sz="2400" dirty="0">
                <a:latin typeface="Calibri" panose="020F0502020204030204" pitchFamily="34" charset="0"/>
                <a:cs typeface="Calibri" panose="020F0502020204030204" pitchFamily="34" charset="0"/>
              </a:rPr>
              <a:t>4. Define the phenomenon of interest to be studied</a:t>
            </a:r>
          </a:p>
          <a:p>
            <a:pPr>
              <a:defRPr/>
            </a:pPr>
            <a:r>
              <a:rPr lang="en-US" sz="2400" dirty="0">
                <a:latin typeface="Calibri" panose="020F0502020204030204" pitchFamily="34" charset="0"/>
                <a:cs typeface="Calibri" panose="020F0502020204030204" pitchFamily="34" charset="0"/>
              </a:rPr>
              <a:t>5. Recognize and understand the philosophy behind phenomenology including bracketing,  objective reality and individual experience</a:t>
            </a:r>
          </a:p>
          <a:p>
            <a:pPr>
              <a:defRPr/>
            </a:pPr>
            <a:r>
              <a:rPr lang="en-US" sz="2400" dirty="0">
                <a:latin typeface="Calibri" panose="020F0502020204030204" pitchFamily="34" charset="0"/>
                <a:cs typeface="Calibri" panose="020F0502020204030204" pitchFamily="34" charset="0"/>
              </a:rPr>
              <a:t>6. Collect data through multiple in-depth interviews or other forms of collection</a:t>
            </a:r>
          </a:p>
          <a:p>
            <a:pPr>
              <a:defRPr/>
            </a:pPr>
            <a:r>
              <a:rPr lang="en-US" sz="2400" dirty="0">
                <a:latin typeface="Calibri" panose="020F0502020204030204" pitchFamily="34" charset="0"/>
                <a:cs typeface="Calibri" panose="020F0502020204030204" pitchFamily="34" charset="0"/>
              </a:rPr>
              <a:t>7. Begin with the broad “What” and “How” questions. Proceed with broader open-ended questions to gather textural and structural data</a:t>
            </a:r>
          </a:p>
          <a:p>
            <a:pPr>
              <a:defRPr/>
            </a:pPr>
            <a:r>
              <a:rPr lang="en-US" sz="2400" dirty="0">
                <a:latin typeface="Calibri" panose="020F0502020204030204" pitchFamily="34" charset="0"/>
                <a:cs typeface="Calibri" panose="020F0502020204030204" pitchFamily="34" charset="0"/>
              </a:rPr>
              <a:t>(Creswell 2010)</a:t>
            </a:r>
          </a:p>
        </p:txBody>
      </p:sp>
    </p:spTree>
    <p:extLst>
      <p:ext uri="{BB962C8B-B14F-4D97-AF65-F5344CB8AC3E}">
        <p14:creationId xmlns:p14="http://schemas.microsoft.com/office/powerpoint/2010/main" val="26805595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88E42E-AABD-7840-B629-AF8BF6DC1889}"/>
              </a:ext>
            </a:extLst>
          </p:cNvPr>
          <p:cNvSpPr>
            <a:spLocks noGrp="1"/>
          </p:cNvSpPr>
          <p:nvPr>
            <p:ph type="title"/>
          </p:nvPr>
        </p:nvSpPr>
        <p:spPr>
          <a:xfrm>
            <a:off x="2333625" y="152400"/>
            <a:ext cx="7524750" cy="1600200"/>
          </a:xfrm>
        </p:spPr>
        <p:txBody>
          <a:bodyPr/>
          <a:lstStyle/>
          <a:p>
            <a:pPr algn="ctr" eaLnBrk="1" hangingPunct="1">
              <a:defRPr/>
            </a:pPr>
            <a:r>
              <a:rPr lang="en-US" sz="3600" b="1" dirty="0"/>
              <a:t>Four Philosophical Perspectives of Phenomenology</a:t>
            </a:r>
          </a:p>
        </p:txBody>
      </p:sp>
      <p:sp>
        <p:nvSpPr>
          <p:cNvPr id="3" name="Content Placeholder 2">
            <a:extLst>
              <a:ext uri="{FF2B5EF4-FFF2-40B4-BE49-F238E27FC236}">
                <a16:creationId xmlns:a16="http://schemas.microsoft.com/office/drawing/2014/main" xmlns="" id="{A8D24F80-2F5D-D249-923B-EBD0D18B218D}"/>
              </a:ext>
            </a:extLst>
          </p:cNvPr>
          <p:cNvSpPr>
            <a:spLocks noGrp="1"/>
          </p:cNvSpPr>
          <p:nvPr>
            <p:ph idx="1"/>
          </p:nvPr>
        </p:nvSpPr>
        <p:spPr>
          <a:xfrm>
            <a:off x="1026695" y="2133600"/>
            <a:ext cx="8831681" cy="4343400"/>
          </a:xfrm>
        </p:spPr>
        <p:txBody>
          <a:bodyPr>
            <a:normAutofit lnSpcReduction="10000"/>
          </a:bodyPr>
          <a:lstStyle/>
          <a:p>
            <a:pPr eaLnBrk="1" hangingPunct="1">
              <a:buFont typeface="+mj-lt"/>
              <a:buAutoNum type="arabicPeriod"/>
              <a:defRPr/>
            </a:pPr>
            <a:endParaRPr lang="en-US" dirty="0"/>
          </a:p>
          <a:p>
            <a:pPr eaLnBrk="1" hangingPunct="1">
              <a:buFont typeface="+mj-lt"/>
              <a:buAutoNum type="arabicPeriod"/>
              <a:defRPr/>
            </a:pPr>
            <a:endParaRPr lang="en-US" sz="3200" dirty="0"/>
          </a:p>
          <a:p>
            <a:pPr eaLnBrk="1" hangingPunct="1">
              <a:buFont typeface="+mj-lt"/>
              <a:buAutoNum type="arabicPeriod"/>
              <a:defRPr/>
            </a:pPr>
            <a:r>
              <a:rPr lang="en-US" sz="3200" dirty="0"/>
              <a:t>Philosophy without presupposition</a:t>
            </a:r>
          </a:p>
          <a:p>
            <a:pPr eaLnBrk="1" hangingPunct="1">
              <a:buFont typeface="+mj-lt"/>
              <a:buAutoNum type="arabicPeriod"/>
              <a:defRPr/>
            </a:pPr>
            <a:r>
              <a:rPr lang="en-US" sz="3200" dirty="0"/>
              <a:t>Philosophy as a search for wisdom</a:t>
            </a:r>
          </a:p>
          <a:p>
            <a:pPr eaLnBrk="1" hangingPunct="1">
              <a:buFont typeface="+mj-lt"/>
              <a:buAutoNum type="arabicPeriod"/>
              <a:defRPr/>
            </a:pPr>
            <a:r>
              <a:rPr lang="en-US" sz="3200" dirty="0"/>
              <a:t>Intentionality of consciousness</a:t>
            </a:r>
          </a:p>
          <a:p>
            <a:pPr eaLnBrk="1" hangingPunct="1">
              <a:buFont typeface="+mj-lt"/>
              <a:buAutoNum type="arabicPeriod"/>
              <a:defRPr/>
            </a:pPr>
            <a:r>
              <a:rPr lang="en-US" sz="3200" dirty="0"/>
              <a:t>Refusal of subject-object dichotomy</a:t>
            </a:r>
          </a:p>
          <a:p>
            <a:pPr marL="101600" indent="0" eaLnBrk="1" hangingPunct="1">
              <a:buNone/>
              <a:defRPr/>
            </a:pPr>
            <a:endParaRPr lang="en-US" dirty="0"/>
          </a:p>
          <a:p>
            <a:pPr algn="ctr" eaLnBrk="1" hangingPunct="1">
              <a:buFont typeface="Wingdings 2" pitchFamily="18" charset="2"/>
              <a:buNone/>
              <a:defRPr/>
            </a:pPr>
            <a:r>
              <a:rPr lang="en-US" sz="1200" dirty="0"/>
              <a:t>)</a:t>
            </a:r>
          </a:p>
          <a:p>
            <a:pPr marL="101600" indent="0" eaLnBrk="1" hangingPunct="1">
              <a:buNone/>
              <a:defRPr/>
            </a:pPr>
            <a:r>
              <a:rPr lang="en-US" dirty="0">
                <a:solidFill>
                  <a:srgbClr val="FF0000"/>
                </a:solidFill>
              </a:rPr>
              <a:t>Adopted: Arthurton, &amp; </a:t>
            </a:r>
            <a:r>
              <a:rPr lang="en-US" dirty="0" err="1">
                <a:solidFill>
                  <a:srgbClr val="FF0000"/>
                </a:solidFill>
              </a:rPr>
              <a:t>Gavritsas</a:t>
            </a:r>
            <a:r>
              <a:rPr lang="en-US" dirty="0">
                <a:solidFill>
                  <a:srgbClr val="FF0000"/>
                </a:solidFill>
              </a:rPr>
              <a:t> (2021)</a:t>
            </a:r>
          </a:p>
          <a:p>
            <a:pPr algn="ctr" eaLnBrk="1" hangingPunct="1">
              <a:buFont typeface="Wingdings 2" pitchFamily="18" charset="2"/>
              <a:buNone/>
              <a:defRPr/>
            </a:pP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xmlns="" id="{39C3430B-ABA4-B440-A43D-4357DB1A2ECF}"/>
              </a:ext>
            </a:extLst>
          </p:cNvPr>
          <p:cNvSpPr>
            <a:spLocks noGrp="1" noChangeArrowheads="1"/>
          </p:cNvSpPr>
          <p:nvPr>
            <p:ph type="title"/>
          </p:nvPr>
        </p:nvSpPr>
        <p:spPr/>
        <p:txBody>
          <a:bodyPr/>
          <a:lstStyle/>
          <a:p>
            <a:pPr algn="ctr">
              <a:defRPr/>
            </a:pPr>
            <a:r>
              <a:rPr lang="en-US" dirty="0">
                <a:ea typeface="+mj-ea"/>
              </a:rPr>
              <a:t>Unique Features of Phenomenology</a:t>
            </a:r>
          </a:p>
        </p:txBody>
      </p:sp>
      <p:sp>
        <p:nvSpPr>
          <p:cNvPr id="11267" name="Rectangle 3">
            <a:extLst>
              <a:ext uri="{FF2B5EF4-FFF2-40B4-BE49-F238E27FC236}">
                <a16:creationId xmlns:a16="http://schemas.microsoft.com/office/drawing/2014/main" xmlns="" id="{484B341E-F2D7-B240-BAEE-31F281ECDB1C}"/>
              </a:ext>
            </a:extLst>
          </p:cNvPr>
          <p:cNvSpPr>
            <a:spLocks noGrp="1" noChangeArrowheads="1"/>
          </p:cNvSpPr>
          <p:nvPr>
            <p:ph idx="1"/>
          </p:nvPr>
        </p:nvSpPr>
        <p:spPr>
          <a:xfrm>
            <a:off x="1237957" y="1903845"/>
            <a:ext cx="8650898" cy="4483100"/>
          </a:xfrm>
        </p:spPr>
        <p:txBody>
          <a:bodyPr>
            <a:normAutofit fontScale="92500" lnSpcReduction="10000"/>
          </a:bodyPr>
          <a:lstStyle/>
          <a:p>
            <a:pPr eaLnBrk="1" fontAlgn="auto" hangingPunct="1">
              <a:lnSpc>
                <a:spcPct val="90000"/>
              </a:lnSpc>
              <a:buFont typeface="Wingdings 2" charset="2"/>
              <a:buChar char=""/>
              <a:defRPr/>
            </a:pPr>
            <a:endParaRPr lang="en-US" sz="2800" dirty="0">
              <a:latin typeface="Rockwell" panose="02060603020205020403" pitchFamily="18" charset="0"/>
            </a:endParaRPr>
          </a:p>
          <a:p>
            <a:pPr eaLnBrk="1" fontAlgn="auto" hangingPunct="1">
              <a:lnSpc>
                <a:spcPct val="90000"/>
              </a:lnSpc>
              <a:buFont typeface="Wingdings 2" charset="2"/>
              <a:buChar char=""/>
              <a:defRPr/>
            </a:pPr>
            <a:endParaRPr lang="en-US" sz="2800" dirty="0">
              <a:latin typeface="Rockwell" panose="02060603020205020403" pitchFamily="18" charset="0"/>
            </a:endParaRPr>
          </a:p>
          <a:p>
            <a:pPr eaLnBrk="1" fontAlgn="auto" hangingPunct="1">
              <a:lnSpc>
                <a:spcPct val="90000"/>
              </a:lnSpc>
              <a:buFont typeface="Wingdings 2" charset="2"/>
              <a:buChar char=""/>
              <a:defRPr/>
            </a:pPr>
            <a:r>
              <a:rPr lang="en-US" sz="3500" dirty="0"/>
              <a:t>Most of the literature review is conducted at the end of the data collection. </a:t>
            </a:r>
          </a:p>
          <a:p>
            <a:pPr eaLnBrk="1" fontAlgn="auto" hangingPunct="1">
              <a:lnSpc>
                <a:spcPct val="90000"/>
              </a:lnSpc>
              <a:buFont typeface="Wingdings 2" charset="2"/>
              <a:buChar char=""/>
              <a:defRPr/>
            </a:pPr>
            <a:r>
              <a:rPr lang="en-US" sz="3500" dirty="0"/>
              <a:t>It is conducted by gathering interview data from others.</a:t>
            </a:r>
          </a:p>
          <a:p>
            <a:pPr eaLnBrk="1" fontAlgn="auto" hangingPunct="1">
              <a:lnSpc>
                <a:spcPct val="90000"/>
              </a:lnSpc>
              <a:buFont typeface="Wingdings 2" charset="2"/>
              <a:buChar char=""/>
              <a:defRPr/>
            </a:pPr>
            <a:r>
              <a:rPr lang="en-US" sz="3500" dirty="0"/>
              <a:t>Phenomenology has ties to both qualitative and quantitative research in that there is a subjective-objective perspective</a:t>
            </a:r>
          </a:p>
          <a:p>
            <a:pPr eaLnBrk="1" fontAlgn="auto" hangingPunct="1">
              <a:lnSpc>
                <a:spcPct val="90000"/>
              </a:lnSpc>
              <a:buFont typeface="Wingdings 2" charset="2"/>
              <a:buChar char=""/>
              <a:defRPr/>
            </a:pPr>
            <a:endParaRPr lang="en-US" sz="2800" dirty="0">
              <a:latin typeface="Rockwell" panose="02060603020205020403" pitchFamily="18" charset="0"/>
            </a:endParaRPr>
          </a:p>
          <a:p>
            <a:pPr eaLnBrk="1" fontAlgn="auto" hangingPunct="1">
              <a:lnSpc>
                <a:spcPct val="90000"/>
              </a:lnSpc>
              <a:buFont typeface="Wingdings 2" charset="2"/>
              <a:buChar char=""/>
              <a:defRPr/>
            </a:pPr>
            <a:endParaRPr lang="en-US" sz="2800" dirty="0">
              <a:latin typeface="Rockwell" panose="02060603020205020403"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2ACD4-78D9-1C47-AC9E-E46217CE8AF5}"/>
              </a:ext>
            </a:extLst>
          </p:cNvPr>
          <p:cNvSpPr>
            <a:spLocks noGrp="1"/>
          </p:cNvSpPr>
          <p:nvPr>
            <p:ph type="title"/>
          </p:nvPr>
        </p:nvSpPr>
        <p:spPr>
          <a:xfrm>
            <a:off x="1079499" y="535985"/>
            <a:ext cx="10058400" cy="1450757"/>
          </a:xfrm>
        </p:spPr>
        <p:txBody>
          <a:bodyPr>
            <a:normAutofit fontScale="90000"/>
          </a:bodyPr>
          <a:lstStyle/>
          <a:p>
            <a:pPr algn="ctr"/>
            <a:r>
              <a:rPr lang="en-US" b="1" dirty="0"/>
              <a:t>Advantages and Disadvantages of Phenomenology</a:t>
            </a:r>
            <a:r>
              <a:rPr lang="en-US" dirty="0"/>
              <a:t/>
            </a:r>
            <a:br>
              <a:rPr lang="en-US" dirty="0"/>
            </a:br>
            <a:endParaRPr lang="x-none" dirty="0"/>
          </a:p>
        </p:txBody>
      </p:sp>
      <p:graphicFrame>
        <p:nvGraphicFramePr>
          <p:cNvPr id="5" name="Table 5">
            <a:extLst>
              <a:ext uri="{FF2B5EF4-FFF2-40B4-BE49-F238E27FC236}">
                <a16:creationId xmlns:a16="http://schemas.microsoft.com/office/drawing/2014/main" xmlns="" id="{956D1F38-3417-4148-90F7-6A5451B0D247}"/>
              </a:ext>
            </a:extLst>
          </p:cNvPr>
          <p:cNvGraphicFramePr>
            <a:graphicFrameLocks noGrp="1"/>
          </p:cNvGraphicFramePr>
          <p:nvPr>
            <p:ph idx="1"/>
            <p:extLst>
              <p:ext uri="{D42A27DB-BD31-4B8C-83A1-F6EECF244321}">
                <p14:modId xmlns:p14="http://schemas.microsoft.com/office/powerpoint/2010/main" val="2923860084"/>
              </p:ext>
            </p:extLst>
          </p:nvPr>
        </p:nvGraphicFramePr>
        <p:xfrm>
          <a:off x="1079499" y="2222499"/>
          <a:ext cx="9311410" cy="3614794"/>
        </p:xfrm>
        <a:graphic>
          <a:graphicData uri="http://schemas.openxmlformats.org/drawingml/2006/table">
            <a:tbl>
              <a:tblPr firstRow="1" bandRow="1">
                <a:tableStyleId>{158151DE-C36C-4B04-9480-8532D2FEB2E2}</a:tableStyleId>
              </a:tblPr>
              <a:tblGrid>
                <a:gridCol w="4655705">
                  <a:extLst>
                    <a:ext uri="{9D8B030D-6E8A-4147-A177-3AD203B41FA5}">
                      <a16:colId xmlns:a16="http://schemas.microsoft.com/office/drawing/2014/main" xmlns="" val="327525745"/>
                    </a:ext>
                  </a:extLst>
                </a:gridCol>
                <a:gridCol w="4655705">
                  <a:extLst>
                    <a:ext uri="{9D8B030D-6E8A-4147-A177-3AD203B41FA5}">
                      <a16:colId xmlns:a16="http://schemas.microsoft.com/office/drawing/2014/main" xmlns="" val="3970728868"/>
                    </a:ext>
                  </a:extLst>
                </a:gridCol>
              </a:tblGrid>
              <a:tr h="505834">
                <a:tc>
                  <a:txBody>
                    <a:bodyPr/>
                    <a:lstStyle/>
                    <a:p>
                      <a:r>
                        <a:rPr lang="en-US" sz="2000" b="1" i="0" u="none" strike="noStrike" cap="none" dirty="0">
                          <a:solidFill>
                            <a:srgbClr val="000000"/>
                          </a:solidFill>
                          <a:effectLst/>
                          <a:latin typeface="Arial"/>
                          <a:ea typeface="Arial"/>
                          <a:cs typeface="Arial"/>
                          <a:sym typeface="Arial"/>
                        </a:rPr>
                        <a:t>Advantages</a:t>
                      </a:r>
                      <a:endParaRPr lang="x-none" sz="2000" dirty="0"/>
                    </a:p>
                  </a:txBody>
                  <a:tcPr/>
                </a:tc>
                <a:tc>
                  <a:txBody>
                    <a:bodyPr/>
                    <a:lstStyle/>
                    <a:p>
                      <a:r>
                        <a:rPr lang="en-US" sz="2000" b="1" i="0" u="none" strike="noStrike" cap="none" dirty="0">
                          <a:solidFill>
                            <a:srgbClr val="000000"/>
                          </a:solidFill>
                          <a:effectLst/>
                          <a:latin typeface="Arial"/>
                          <a:ea typeface="Arial"/>
                          <a:cs typeface="Arial"/>
                          <a:sym typeface="Arial"/>
                        </a:rPr>
                        <a:t>Disadvantages</a:t>
                      </a:r>
                      <a:endParaRPr lang="x-none" sz="2000" dirty="0"/>
                    </a:p>
                  </a:txBody>
                  <a:tcPr/>
                </a:tc>
                <a:extLst>
                  <a:ext uri="{0D108BD9-81ED-4DB2-BD59-A6C34878D82A}">
                    <a16:rowId xmlns:a16="http://schemas.microsoft.com/office/drawing/2014/main" xmlns="" val="1671239812"/>
                  </a:ext>
                </a:extLst>
              </a:tr>
              <a:tr h="736503">
                <a:tc>
                  <a:txBody>
                    <a:bodyPr/>
                    <a:lstStyle/>
                    <a:p>
                      <a:pPr marL="0" marR="0" lvl="0" indent="0" algn="l" defTabSz="914400" rtl="0" eaLnBrk="1" fontAlgn="t" latinLnBrk="0" hangingPunct="1">
                        <a:lnSpc>
                          <a:spcPct val="100000"/>
                        </a:lnSpc>
                        <a:spcBef>
                          <a:spcPts val="0"/>
                        </a:spcBef>
                        <a:spcAft>
                          <a:spcPts val="0"/>
                        </a:spcAft>
                        <a:buClr>
                          <a:srgbClr val="000000"/>
                        </a:buClr>
                        <a:buSzTx/>
                        <a:buFont typeface="Arial"/>
                        <a:buNone/>
                        <a:tabLst/>
                        <a:defRPr/>
                      </a:pPr>
                      <a:r>
                        <a:rPr lang="en-US" sz="2000" b="0" i="0" u="none" strike="noStrike" cap="none" dirty="0">
                          <a:solidFill>
                            <a:srgbClr val="000000"/>
                          </a:solidFill>
                          <a:effectLst/>
                          <a:latin typeface="Arial"/>
                          <a:ea typeface="Arial"/>
                          <a:cs typeface="Arial"/>
                          <a:sym typeface="Arial"/>
                        </a:rPr>
                        <a:t>Can look at change processes over time</a:t>
                      </a:r>
                      <a:endParaRPr lang="x-none" sz="2000" dirty="0"/>
                    </a:p>
                    <a:p>
                      <a:pPr algn="l" fontAlgn="t"/>
                      <a:endParaRPr lang="en-US" sz="2000" dirty="0">
                        <a:effectLst/>
                      </a:endParaRPr>
                    </a:p>
                  </a:txBody>
                  <a:tcPr/>
                </a:tc>
                <a:tc>
                  <a:txBody>
                    <a:bodyPr/>
                    <a:lstStyle/>
                    <a:p>
                      <a:r>
                        <a:rPr lang="en-US" sz="2000" b="0" i="0" u="none" strike="noStrike" cap="none" dirty="0">
                          <a:solidFill>
                            <a:srgbClr val="000000"/>
                          </a:solidFill>
                          <a:effectLst/>
                          <a:latin typeface="Arial"/>
                          <a:ea typeface="Arial"/>
                          <a:cs typeface="Arial"/>
                          <a:sym typeface="Arial"/>
                        </a:rPr>
                        <a:t>Data gathering can take up a great deal of time and resources</a:t>
                      </a:r>
                      <a:endParaRPr lang="x-none" sz="2000" dirty="0"/>
                    </a:p>
                  </a:txBody>
                  <a:tcPr/>
                </a:tc>
                <a:extLst>
                  <a:ext uri="{0D108BD9-81ED-4DB2-BD59-A6C34878D82A}">
                    <a16:rowId xmlns:a16="http://schemas.microsoft.com/office/drawing/2014/main" xmlns="" val="3402041594"/>
                  </a:ext>
                </a:extLst>
              </a:tr>
              <a:tr h="521690">
                <a:tc>
                  <a:txBody>
                    <a:bodyPr/>
                    <a:lstStyle/>
                    <a:p>
                      <a:r>
                        <a:rPr lang="en-US" sz="2000" b="0" i="0" u="none" strike="noStrike" cap="none" dirty="0">
                          <a:solidFill>
                            <a:srgbClr val="000000"/>
                          </a:solidFill>
                          <a:effectLst/>
                          <a:latin typeface="Arial"/>
                          <a:ea typeface="Arial"/>
                          <a:cs typeface="Arial"/>
                          <a:sym typeface="Arial"/>
                        </a:rPr>
                        <a:t>Help to understand people’s meanings</a:t>
                      </a:r>
                      <a:endParaRPr lang="x-none" sz="2000" dirty="0"/>
                    </a:p>
                  </a:txBody>
                  <a:tcPr/>
                </a:tc>
                <a:tc>
                  <a:txBody>
                    <a:bodyPr/>
                    <a:lstStyle/>
                    <a:p>
                      <a:r>
                        <a:rPr lang="en-US" sz="2000" b="0" i="0" u="none" strike="noStrike" cap="none" dirty="0">
                          <a:solidFill>
                            <a:srgbClr val="000000"/>
                          </a:solidFill>
                          <a:effectLst/>
                          <a:latin typeface="Arial"/>
                          <a:ea typeface="Arial"/>
                          <a:cs typeface="Arial"/>
                          <a:sym typeface="Arial"/>
                        </a:rPr>
                        <a:t>The analysis and interpretation of data may be difficult</a:t>
                      </a:r>
                      <a:endParaRPr lang="x-none" sz="2000" dirty="0"/>
                    </a:p>
                  </a:txBody>
                  <a:tcPr/>
                </a:tc>
                <a:extLst>
                  <a:ext uri="{0D108BD9-81ED-4DB2-BD59-A6C34878D82A}">
                    <a16:rowId xmlns:a16="http://schemas.microsoft.com/office/drawing/2014/main" xmlns="" val="3342010915"/>
                  </a:ext>
                </a:extLst>
              </a:tr>
              <a:tr h="521690">
                <a:tc>
                  <a:txBody>
                    <a:bodyPr/>
                    <a:lstStyle/>
                    <a:p>
                      <a:r>
                        <a:rPr lang="en-US" sz="2000" b="0" i="0" u="none" strike="noStrike" cap="none" dirty="0">
                          <a:solidFill>
                            <a:srgbClr val="000000"/>
                          </a:solidFill>
                          <a:effectLst/>
                          <a:latin typeface="Arial"/>
                          <a:ea typeface="Arial"/>
                          <a:cs typeface="Arial"/>
                          <a:sym typeface="Arial"/>
                        </a:rPr>
                        <a:t>Contribute to the development of new theories</a:t>
                      </a:r>
                      <a:endParaRPr lang="x-none" sz="2000" dirty="0"/>
                    </a:p>
                  </a:txBody>
                  <a:tcPr/>
                </a:tc>
                <a:tc>
                  <a:txBody>
                    <a:bodyPr/>
                    <a:lstStyle/>
                    <a:p>
                      <a:r>
                        <a:rPr lang="en-US" sz="2000" b="0" i="0" u="none" strike="noStrike" cap="none" dirty="0">
                          <a:solidFill>
                            <a:srgbClr val="000000"/>
                          </a:solidFill>
                          <a:effectLst/>
                          <a:latin typeface="Arial"/>
                          <a:ea typeface="Arial"/>
                          <a:cs typeface="Arial"/>
                          <a:sym typeface="Arial"/>
                        </a:rPr>
                        <a:t>Policy-makers may give low credibility to a phenomenological study</a:t>
                      </a:r>
                      <a:endParaRPr lang="x-none" sz="2000" dirty="0"/>
                    </a:p>
                  </a:txBody>
                  <a:tcPr/>
                </a:tc>
                <a:extLst>
                  <a:ext uri="{0D108BD9-81ED-4DB2-BD59-A6C34878D82A}">
                    <a16:rowId xmlns:a16="http://schemas.microsoft.com/office/drawing/2014/main" xmlns="" val="860126187"/>
                  </a:ext>
                </a:extLst>
              </a:tr>
              <a:tr h="521690">
                <a:tc>
                  <a:txBody>
                    <a:bodyPr/>
                    <a:lstStyle/>
                    <a:p>
                      <a:pPr algn="l" fontAlgn="t"/>
                      <a:r>
                        <a:rPr lang="en-US" sz="2000" dirty="0">
                          <a:effectLst/>
                        </a:rPr>
                        <a:t>Gather data which is seen as natural rather than artificial</a:t>
                      </a:r>
                    </a:p>
                  </a:txBody>
                  <a:tcPr/>
                </a:tc>
                <a:tc>
                  <a:txBody>
                    <a:bodyPr/>
                    <a:lstStyle/>
                    <a:p>
                      <a:endParaRPr lang="x-none" sz="2000" dirty="0"/>
                    </a:p>
                  </a:txBody>
                  <a:tcPr/>
                </a:tc>
                <a:extLst>
                  <a:ext uri="{0D108BD9-81ED-4DB2-BD59-A6C34878D82A}">
                    <a16:rowId xmlns:a16="http://schemas.microsoft.com/office/drawing/2014/main" xmlns="" val="2734788200"/>
                  </a:ext>
                </a:extLst>
              </a:tr>
            </a:tbl>
          </a:graphicData>
        </a:graphic>
      </p:graphicFrame>
      <p:sp>
        <p:nvSpPr>
          <p:cNvPr id="4" name="Slide Number Placeholder 3">
            <a:extLst>
              <a:ext uri="{FF2B5EF4-FFF2-40B4-BE49-F238E27FC236}">
                <a16:creationId xmlns:a16="http://schemas.microsoft.com/office/drawing/2014/main" xmlns="" id="{A2542D0E-2B36-9F4F-B884-0F1CBE1CA9B2}"/>
              </a:ext>
            </a:extLst>
          </p:cNvPr>
          <p:cNvSpPr>
            <a:spLocks noGrp="1"/>
          </p:cNvSpPr>
          <p:nvPr>
            <p:ph type="sldNum" sz="quarter" idx="12"/>
          </p:nvPr>
        </p:nvSpPr>
        <p:spPr/>
        <p:txBody>
          <a:bodyPr/>
          <a:lstStyle/>
          <a:p>
            <a:fld id="{FD3BAFDA-1215-2D48-B753-022AECB13F4F}" type="slidenum">
              <a:rPr lang="en-US" altLang="x-none" smtClean="0"/>
              <a:pPr/>
              <a:t>26</a:t>
            </a:fld>
            <a:endParaRPr lang="en-US" altLang="x-none"/>
          </a:p>
        </p:txBody>
      </p:sp>
      <p:sp>
        <p:nvSpPr>
          <p:cNvPr id="3" name="Rectangle 2">
            <a:extLst>
              <a:ext uri="{FF2B5EF4-FFF2-40B4-BE49-F238E27FC236}">
                <a16:creationId xmlns:a16="http://schemas.microsoft.com/office/drawing/2014/main" xmlns="" id="{9E6521F2-1CB7-9747-8B04-584273329AD8}"/>
              </a:ext>
            </a:extLst>
          </p:cNvPr>
          <p:cNvSpPr/>
          <p:nvPr/>
        </p:nvSpPr>
        <p:spPr>
          <a:xfrm>
            <a:off x="304800" y="5994650"/>
            <a:ext cx="6096000" cy="307777"/>
          </a:xfrm>
          <a:prstGeom prst="rect">
            <a:avLst/>
          </a:prstGeom>
        </p:spPr>
        <p:txBody>
          <a:bodyPr>
            <a:spAutoFit/>
          </a:bodyPr>
          <a:lstStyle/>
          <a:p>
            <a:r>
              <a:rPr lang="en-US" dirty="0">
                <a:solidFill>
                  <a:srgbClr val="FF0000"/>
                </a:solidFill>
                <a:latin typeface="Helvetica" pitchFamily="2" charset="0"/>
              </a:rPr>
              <a:t>Adopted : </a:t>
            </a:r>
            <a:r>
              <a:rPr lang="en-US" dirty="0" err="1">
                <a:solidFill>
                  <a:srgbClr val="FF0000"/>
                </a:solidFill>
                <a:latin typeface="Helvetica" pitchFamily="2" charset="0"/>
              </a:rPr>
              <a:t>Easterby</a:t>
            </a:r>
            <a:r>
              <a:rPr lang="en-US" dirty="0">
                <a:solidFill>
                  <a:srgbClr val="FF0000"/>
                </a:solidFill>
                <a:latin typeface="Helvetica" pitchFamily="2" charset="0"/>
              </a:rPr>
              <a:t>-Smith,  Thorpe,  &amp; Jackson (2008)</a:t>
            </a:r>
            <a:endParaRPr lang="x-none" dirty="0">
              <a:solidFill>
                <a:srgbClr val="FF0000"/>
              </a:solidFill>
            </a:endParaRPr>
          </a:p>
        </p:txBody>
      </p:sp>
    </p:spTree>
    <p:extLst>
      <p:ext uri="{BB962C8B-B14F-4D97-AF65-F5344CB8AC3E}">
        <p14:creationId xmlns:p14="http://schemas.microsoft.com/office/powerpoint/2010/main" val="1133201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8BD3EF-4C2E-884E-B90A-A607B2245414}"/>
              </a:ext>
            </a:extLst>
          </p:cNvPr>
          <p:cNvSpPr>
            <a:spLocks noGrp="1"/>
          </p:cNvSpPr>
          <p:nvPr>
            <p:ph type="title"/>
          </p:nvPr>
        </p:nvSpPr>
        <p:spPr/>
        <p:txBody>
          <a:bodyPr/>
          <a:lstStyle/>
          <a:p>
            <a:r>
              <a:rPr lang="en-US" sz="6000" dirty="0">
                <a:solidFill>
                  <a:srgbClr val="FF0000"/>
                </a:solidFill>
              </a:rPr>
              <a:t>Phenomenological Research </a:t>
            </a:r>
            <a:endParaRPr lang="x-none" dirty="0">
              <a:solidFill>
                <a:srgbClr val="FF0000"/>
              </a:solidFill>
            </a:endParaRPr>
          </a:p>
        </p:txBody>
      </p:sp>
      <p:sp>
        <p:nvSpPr>
          <p:cNvPr id="3" name="Slide Number Placeholder 2">
            <a:extLst>
              <a:ext uri="{FF2B5EF4-FFF2-40B4-BE49-F238E27FC236}">
                <a16:creationId xmlns:a16="http://schemas.microsoft.com/office/drawing/2014/main" xmlns="" id="{63189C7E-32A3-6C40-BF2D-354B6A0307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27</a:t>
            </a:fld>
            <a:endParaRPr lang="ru-RU"/>
          </a:p>
        </p:txBody>
      </p:sp>
      <p:sp>
        <p:nvSpPr>
          <p:cNvPr id="5" name="Rectangle 4">
            <a:extLst>
              <a:ext uri="{FF2B5EF4-FFF2-40B4-BE49-F238E27FC236}">
                <a16:creationId xmlns:a16="http://schemas.microsoft.com/office/drawing/2014/main" xmlns="" id="{B4DC10B7-FD3D-014C-934E-71C15E6832FA}"/>
              </a:ext>
            </a:extLst>
          </p:cNvPr>
          <p:cNvSpPr/>
          <p:nvPr/>
        </p:nvSpPr>
        <p:spPr>
          <a:xfrm>
            <a:off x="643890" y="2189869"/>
            <a:ext cx="4690110" cy="3539430"/>
          </a:xfrm>
          <a:prstGeom prst="rect">
            <a:avLst/>
          </a:prstGeom>
        </p:spPr>
        <p:txBody>
          <a:bodyPr wrap="square">
            <a:spAutoFit/>
          </a:bodyPr>
          <a:lstStyle/>
          <a:p>
            <a:pPr algn="just">
              <a:defRPr/>
            </a:pPr>
            <a:r>
              <a:rPr lang="en-US" sz="3200" dirty="0">
                <a:latin typeface="Calibri" panose="020F0502020204030204" pitchFamily="34" charset="0"/>
                <a:cs typeface="Calibri" panose="020F0502020204030204" pitchFamily="34" charset="0"/>
              </a:rPr>
              <a:t>Strategy of inquiry in which the researcher identifies the essence of human experiences about a phenomenon as described by participants (Moustakas, 1994).  </a:t>
            </a:r>
          </a:p>
        </p:txBody>
      </p:sp>
      <p:pic>
        <p:nvPicPr>
          <p:cNvPr id="8194" name="Picture 2" descr="Phenomenology: A Brief Note – Literary Theory and Criticism">
            <a:extLst>
              <a:ext uri="{FF2B5EF4-FFF2-40B4-BE49-F238E27FC236}">
                <a16:creationId xmlns:a16="http://schemas.microsoft.com/office/drawing/2014/main" xmlns="" id="{8ABD21EB-5230-8744-99F8-F265DE740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1738468"/>
            <a:ext cx="5715000"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2750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915285" marR="5080" indent="-2181225">
              <a:lnSpc>
                <a:spcPct val="100000"/>
              </a:lnSpc>
              <a:spcBef>
                <a:spcPts val="100"/>
              </a:spcBef>
            </a:pPr>
            <a:r>
              <a:rPr dirty="0"/>
              <a:t>Four Main</a:t>
            </a:r>
            <a:r>
              <a:rPr spc="-95" dirty="0"/>
              <a:t> </a:t>
            </a:r>
            <a:r>
              <a:rPr spc="-5" dirty="0"/>
              <a:t>Phenomenological  </a:t>
            </a:r>
            <a:r>
              <a:rPr dirty="0"/>
              <a:t>Approaches</a:t>
            </a:r>
          </a:p>
        </p:txBody>
      </p:sp>
      <p:sp>
        <p:nvSpPr>
          <p:cNvPr id="3" name="object 3"/>
          <p:cNvSpPr txBox="1"/>
          <p:nvPr/>
        </p:nvSpPr>
        <p:spPr>
          <a:xfrm>
            <a:off x="417677" y="2963759"/>
            <a:ext cx="7203199" cy="2126223"/>
          </a:xfrm>
          <a:prstGeom prst="rect">
            <a:avLst/>
          </a:prstGeom>
        </p:spPr>
        <p:txBody>
          <a:bodyPr vert="horz" wrap="square" lIns="0" tIns="139700" rIns="0" bIns="0" rtlCol="0">
            <a:spAutoFit/>
          </a:bodyPr>
          <a:lstStyle/>
          <a:p>
            <a:pPr marL="12700">
              <a:lnSpc>
                <a:spcPct val="100000"/>
              </a:lnSpc>
              <a:spcBef>
                <a:spcPts val="1100"/>
              </a:spcBef>
              <a:tabLst>
                <a:tab pos="354965" algn="l"/>
              </a:tabLst>
            </a:pPr>
            <a:r>
              <a:rPr sz="2600" spc="270" dirty="0">
                <a:solidFill>
                  <a:schemeClr val="tx1"/>
                </a:solidFill>
                <a:latin typeface="Calibri" panose="020F0502020204030204" pitchFamily="34" charset="0"/>
                <a:cs typeface="Calibri" panose="020F0502020204030204" pitchFamily="34" charset="0"/>
              </a:rPr>
              <a:t>	</a:t>
            </a:r>
            <a:r>
              <a:rPr sz="2600" spc="-30" dirty="0">
                <a:solidFill>
                  <a:schemeClr val="tx1"/>
                </a:solidFill>
                <a:latin typeface="Calibri" panose="020F0502020204030204" pitchFamily="34" charset="0"/>
                <a:cs typeface="Calibri" panose="020F0502020204030204" pitchFamily="34" charset="0"/>
              </a:rPr>
              <a:t>Transcendental </a:t>
            </a:r>
            <a:r>
              <a:rPr sz="2600" spc="25" dirty="0">
                <a:solidFill>
                  <a:schemeClr val="tx1"/>
                </a:solidFill>
                <a:latin typeface="Calibri" panose="020F0502020204030204" pitchFamily="34" charset="0"/>
                <a:cs typeface="Calibri" panose="020F0502020204030204" pitchFamily="34" charset="0"/>
              </a:rPr>
              <a:t>phenomenological </a:t>
            </a:r>
            <a:r>
              <a:rPr sz="2600" spc="75" dirty="0">
                <a:solidFill>
                  <a:schemeClr val="tx1"/>
                </a:solidFill>
                <a:latin typeface="Calibri" panose="020F0502020204030204" pitchFamily="34" charset="0"/>
                <a:cs typeface="Calibri" panose="020F0502020204030204" pitchFamily="34" charset="0"/>
              </a:rPr>
              <a:t>approach</a:t>
            </a:r>
            <a:r>
              <a:rPr sz="2600" spc="-515" dirty="0">
                <a:solidFill>
                  <a:schemeClr val="tx1"/>
                </a:solidFill>
                <a:latin typeface="Calibri" panose="020F0502020204030204" pitchFamily="34" charset="0"/>
                <a:cs typeface="Calibri" panose="020F0502020204030204" pitchFamily="34" charset="0"/>
              </a:rPr>
              <a:t> </a:t>
            </a:r>
            <a:r>
              <a:rPr sz="2600" spc="-135" dirty="0">
                <a:solidFill>
                  <a:schemeClr val="tx1"/>
                </a:solidFill>
                <a:latin typeface="Calibri" panose="020F0502020204030204" pitchFamily="34" charset="0"/>
                <a:cs typeface="Calibri" panose="020F0502020204030204" pitchFamily="34" charset="0"/>
              </a:rPr>
              <a:t>(TPA)</a:t>
            </a:r>
            <a:endParaRPr sz="2600" dirty="0">
              <a:solidFill>
                <a:schemeClr val="tx1"/>
              </a:solidFill>
              <a:latin typeface="Calibri" panose="020F0502020204030204" pitchFamily="34" charset="0"/>
              <a:cs typeface="Calibri" panose="020F0502020204030204" pitchFamily="34" charset="0"/>
            </a:endParaRPr>
          </a:p>
          <a:p>
            <a:pPr marL="12700">
              <a:lnSpc>
                <a:spcPct val="100000"/>
              </a:lnSpc>
              <a:spcBef>
                <a:spcPts val="1000"/>
              </a:spcBef>
              <a:tabLst>
                <a:tab pos="354965" algn="l"/>
              </a:tabLst>
            </a:pPr>
            <a:r>
              <a:rPr sz="2600" spc="270" dirty="0">
                <a:solidFill>
                  <a:schemeClr val="tx1"/>
                </a:solidFill>
                <a:latin typeface="Calibri" panose="020F0502020204030204" pitchFamily="34" charset="0"/>
                <a:cs typeface="Calibri" panose="020F0502020204030204" pitchFamily="34" charset="0"/>
              </a:rPr>
              <a:t>	</a:t>
            </a:r>
            <a:r>
              <a:rPr sz="2600" spc="-105" dirty="0">
                <a:solidFill>
                  <a:schemeClr val="tx1"/>
                </a:solidFill>
                <a:latin typeface="Calibri" panose="020F0502020204030204" pitchFamily="34" charset="0"/>
                <a:cs typeface="Calibri" panose="020F0502020204030204" pitchFamily="34" charset="0"/>
              </a:rPr>
              <a:t>Existential </a:t>
            </a:r>
            <a:r>
              <a:rPr sz="2600" spc="30" dirty="0">
                <a:solidFill>
                  <a:schemeClr val="tx1"/>
                </a:solidFill>
                <a:latin typeface="Calibri" panose="020F0502020204030204" pitchFamily="34" charset="0"/>
                <a:cs typeface="Calibri" panose="020F0502020204030204" pitchFamily="34" charset="0"/>
              </a:rPr>
              <a:t>phenomenological </a:t>
            </a:r>
            <a:r>
              <a:rPr sz="2600" spc="70" dirty="0">
                <a:solidFill>
                  <a:schemeClr val="tx1"/>
                </a:solidFill>
                <a:latin typeface="Calibri" panose="020F0502020204030204" pitchFamily="34" charset="0"/>
                <a:cs typeface="Calibri" panose="020F0502020204030204" pitchFamily="34" charset="0"/>
              </a:rPr>
              <a:t>approach</a:t>
            </a:r>
            <a:r>
              <a:rPr sz="2600" spc="-445" dirty="0">
                <a:solidFill>
                  <a:schemeClr val="tx1"/>
                </a:solidFill>
                <a:latin typeface="Calibri" panose="020F0502020204030204" pitchFamily="34" charset="0"/>
                <a:cs typeface="Calibri" panose="020F0502020204030204" pitchFamily="34" charset="0"/>
              </a:rPr>
              <a:t> </a:t>
            </a:r>
            <a:r>
              <a:rPr sz="2600" spc="-95" dirty="0">
                <a:solidFill>
                  <a:schemeClr val="tx1"/>
                </a:solidFill>
                <a:latin typeface="Calibri" panose="020F0502020204030204" pitchFamily="34" charset="0"/>
                <a:cs typeface="Calibri" panose="020F0502020204030204" pitchFamily="34" charset="0"/>
              </a:rPr>
              <a:t>(EPA)</a:t>
            </a:r>
            <a:endParaRPr sz="2600" dirty="0">
              <a:solidFill>
                <a:schemeClr val="tx1"/>
              </a:solidFill>
              <a:latin typeface="Calibri" panose="020F0502020204030204" pitchFamily="34" charset="0"/>
              <a:cs typeface="Calibri" panose="020F0502020204030204" pitchFamily="34" charset="0"/>
            </a:endParaRPr>
          </a:p>
          <a:p>
            <a:pPr marL="12700">
              <a:lnSpc>
                <a:spcPct val="100000"/>
              </a:lnSpc>
              <a:spcBef>
                <a:spcPts val="1005"/>
              </a:spcBef>
              <a:tabLst>
                <a:tab pos="354965" algn="l"/>
              </a:tabLst>
            </a:pPr>
            <a:r>
              <a:rPr sz="2600" spc="270" dirty="0">
                <a:solidFill>
                  <a:schemeClr val="tx1"/>
                </a:solidFill>
                <a:latin typeface="Calibri" panose="020F0502020204030204" pitchFamily="34" charset="0"/>
                <a:cs typeface="Calibri" panose="020F0502020204030204" pitchFamily="34" charset="0"/>
              </a:rPr>
              <a:t>	</a:t>
            </a:r>
            <a:r>
              <a:rPr sz="2600" spc="-25" dirty="0">
                <a:solidFill>
                  <a:schemeClr val="tx1"/>
                </a:solidFill>
                <a:latin typeface="Calibri" panose="020F0502020204030204" pitchFamily="34" charset="0"/>
                <a:cs typeface="Calibri" panose="020F0502020204030204" pitchFamily="34" charset="0"/>
              </a:rPr>
              <a:t>Hermeneutic </a:t>
            </a:r>
            <a:r>
              <a:rPr sz="2600" spc="30" dirty="0">
                <a:solidFill>
                  <a:schemeClr val="tx1"/>
                </a:solidFill>
                <a:latin typeface="Calibri" panose="020F0502020204030204" pitchFamily="34" charset="0"/>
                <a:cs typeface="Calibri" panose="020F0502020204030204" pitchFamily="34" charset="0"/>
              </a:rPr>
              <a:t>phenomenological </a:t>
            </a:r>
            <a:r>
              <a:rPr sz="2600" spc="70" dirty="0">
                <a:solidFill>
                  <a:schemeClr val="tx1"/>
                </a:solidFill>
                <a:latin typeface="Calibri" panose="020F0502020204030204" pitchFamily="34" charset="0"/>
                <a:cs typeface="Calibri" panose="020F0502020204030204" pitchFamily="34" charset="0"/>
              </a:rPr>
              <a:t>approach</a:t>
            </a:r>
            <a:r>
              <a:rPr sz="2600" spc="-515" dirty="0">
                <a:solidFill>
                  <a:schemeClr val="tx1"/>
                </a:solidFill>
                <a:latin typeface="Calibri" panose="020F0502020204030204" pitchFamily="34" charset="0"/>
                <a:cs typeface="Calibri" panose="020F0502020204030204" pitchFamily="34" charset="0"/>
              </a:rPr>
              <a:t> </a:t>
            </a:r>
            <a:r>
              <a:rPr sz="2600" spc="-90" dirty="0">
                <a:solidFill>
                  <a:schemeClr val="tx1"/>
                </a:solidFill>
                <a:latin typeface="Calibri" panose="020F0502020204030204" pitchFamily="34" charset="0"/>
                <a:cs typeface="Calibri" panose="020F0502020204030204" pitchFamily="34" charset="0"/>
              </a:rPr>
              <a:t>(HPA)</a:t>
            </a:r>
            <a:endParaRPr sz="2600" dirty="0">
              <a:solidFill>
                <a:schemeClr val="tx1"/>
              </a:solidFill>
              <a:latin typeface="Calibri" panose="020F0502020204030204" pitchFamily="34" charset="0"/>
              <a:cs typeface="Calibri" panose="020F0502020204030204" pitchFamily="34" charset="0"/>
            </a:endParaRPr>
          </a:p>
          <a:p>
            <a:pPr marL="12700">
              <a:lnSpc>
                <a:spcPct val="100000"/>
              </a:lnSpc>
              <a:spcBef>
                <a:spcPts val="1000"/>
              </a:spcBef>
              <a:tabLst>
                <a:tab pos="354965" algn="l"/>
              </a:tabLst>
            </a:pPr>
            <a:r>
              <a:rPr sz="2600" spc="270" dirty="0">
                <a:solidFill>
                  <a:schemeClr val="tx1"/>
                </a:solidFill>
                <a:latin typeface="Calibri" panose="020F0502020204030204" pitchFamily="34" charset="0"/>
                <a:cs typeface="Calibri" panose="020F0502020204030204" pitchFamily="34" charset="0"/>
              </a:rPr>
              <a:t>	</a:t>
            </a:r>
            <a:r>
              <a:rPr sz="2600" spc="-65" dirty="0">
                <a:solidFill>
                  <a:schemeClr val="tx1"/>
                </a:solidFill>
                <a:latin typeface="Calibri" panose="020F0502020204030204" pitchFamily="34" charset="0"/>
                <a:cs typeface="Calibri" panose="020F0502020204030204" pitchFamily="34" charset="0"/>
              </a:rPr>
              <a:t>Interpretative </a:t>
            </a:r>
            <a:r>
              <a:rPr sz="2600" spc="25" dirty="0">
                <a:solidFill>
                  <a:schemeClr val="tx1"/>
                </a:solidFill>
                <a:latin typeface="Calibri" panose="020F0502020204030204" pitchFamily="34" charset="0"/>
                <a:cs typeface="Calibri" panose="020F0502020204030204" pitchFamily="34" charset="0"/>
              </a:rPr>
              <a:t>phenomenological </a:t>
            </a:r>
            <a:r>
              <a:rPr sz="2600" spc="-85" dirty="0">
                <a:solidFill>
                  <a:schemeClr val="tx1"/>
                </a:solidFill>
                <a:latin typeface="Calibri" panose="020F0502020204030204" pitchFamily="34" charset="0"/>
                <a:cs typeface="Calibri" panose="020F0502020204030204" pitchFamily="34" charset="0"/>
              </a:rPr>
              <a:t>analysis</a:t>
            </a:r>
            <a:r>
              <a:rPr sz="2600" spc="-495" dirty="0">
                <a:solidFill>
                  <a:schemeClr val="tx1"/>
                </a:solidFill>
                <a:latin typeface="Calibri" panose="020F0502020204030204" pitchFamily="34" charset="0"/>
                <a:cs typeface="Calibri" panose="020F0502020204030204" pitchFamily="34" charset="0"/>
              </a:rPr>
              <a:t> </a:t>
            </a:r>
            <a:r>
              <a:rPr sz="2600" spc="-135" dirty="0">
                <a:solidFill>
                  <a:schemeClr val="tx1"/>
                </a:solidFill>
                <a:latin typeface="Calibri" panose="020F0502020204030204" pitchFamily="34" charset="0"/>
                <a:cs typeface="Calibri" panose="020F0502020204030204" pitchFamily="34" charset="0"/>
              </a:rPr>
              <a:t>(IPA)</a:t>
            </a:r>
            <a:endParaRPr sz="2600" dirty="0">
              <a:solidFill>
                <a:schemeClr val="tx1"/>
              </a:solidFill>
              <a:latin typeface="Calibri" panose="020F0502020204030204" pitchFamily="34" charset="0"/>
              <a:cs typeface="Calibri" panose="020F0502020204030204" pitchFamily="34" charset="0"/>
            </a:endParaRPr>
          </a:p>
        </p:txBody>
      </p:sp>
      <p:sp>
        <p:nvSpPr>
          <p:cNvPr id="4" name="object 4"/>
          <p:cNvSpPr txBox="1"/>
          <p:nvPr/>
        </p:nvSpPr>
        <p:spPr>
          <a:xfrm>
            <a:off x="90903" y="5799116"/>
            <a:ext cx="7388992" cy="289823"/>
          </a:xfrm>
          <a:prstGeom prst="rect">
            <a:avLst/>
          </a:prstGeom>
        </p:spPr>
        <p:txBody>
          <a:bodyPr vert="horz" wrap="square" lIns="0" tIns="12700" rIns="0" bIns="0" rtlCol="0">
            <a:spAutoFit/>
          </a:bodyPr>
          <a:lstStyle/>
          <a:p>
            <a:pPr marL="12700">
              <a:spcBef>
                <a:spcPts val="100"/>
              </a:spcBef>
            </a:pPr>
            <a:r>
              <a:rPr lang="en-US" sz="1800" spc="-75" dirty="0">
                <a:solidFill>
                  <a:schemeClr val="tx1"/>
                </a:solidFill>
                <a:latin typeface="Calibri" panose="020F0502020204030204" pitchFamily="34" charset="0"/>
                <a:ea typeface="Calibri"/>
                <a:cs typeface="Calibri" panose="020F0502020204030204" pitchFamily="34" charset="0"/>
                <a:sym typeface="Calibri"/>
              </a:rPr>
              <a:t>(</a:t>
            </a:r>
            <a:r>
              <a:rPr lang="en-US" sz="1800" dirty="0">
                <a:solidFill>
                  <a:schemeClr val="tx1"/>
                </a:solidFill>
                <a:latin typeface="Calibri" panose="020F0502020204030204" pitchFamily="34" charset="0"/>
                <a:ea typeface="Calibri"/>
                <a:cs typeface="Calibri" panose="020F0502020204030204" pitchFamily="34" charset="0"/>
                <a:sym typeface="Calibri"/>
              </a:rPr>
              <a:t> </a:t>
            </a:r>
            <a:r>
              <a:rPr lang="en-US" sz="1800" dirty="0" err="1">
                <a:solidFill>
                  <a:schemeClr val="tx1"/>
                </a:solidFill>
                <a:latin typeface="Calibri" panose="020F0502020204030204" pitchFamily="34" charset="0"/>
                <a:ea typeface="Calibri"/>
                <a:cs typeface="Calibri" panose="020F0502020204030204" pitchFamily="34" charset="0"/>
                <a:sym typeface="Calibri"/>
              </a:rPr>
              <a:t>Adu</a:t>
            </a:r>
            <a:r>
              <a:rPr lang="en-US" sz="1800" dirty="0">
                <a:solidFill>
                  <a:schemeClr val="tx1"/>
                </a:solidFill>
                <a:latin typeface="Calibri" panose="020F0502020204030204" pitchFamily="34" charset="0"/>
                <a:ea typeface="Calibri"/>
                <a:cs typeface="Calibri" panose="020F0502020204030204" pitchFamily="34" charset="0"/>
                <a:sym typeface="Calibri"/>
              </a:rPr>
              <a:t>, 2021; </a:t>
            </a:r>
            <a:r>
              <a:rPr sz="1800" spc="-75" dirty="0" err="1">
                <a:solidFill>
                  <a:schemeClr val="tx1"/>
                </a:solidFill>
                <a:latin typeface="Calibri" panose="020F0502020204030204" pitchFamily="34" charset="0"/>
                <a:cs typeface="Calibri" panose="020F0502020204030204" pitchFamily="34" charset="0"/>
              </a:rPr>
              <a:t>Kafle</a:t>
            </a:r>
            <a:r>
              <a:rPr sz="1800" spc="-75" dirty="0">
                <a:solidFill>
                  <a:schemeClr val="tx1"/>
                </a:solidFill>
                <a:latin typeface="Calibri" panose="020F0502020204030204" pitchFamily="34" charset="0"/>
                <a:cs typeface="Calibri" panose="020F0502020204030204" pitchFamily="34" charset="0"/>
              </a:rPr>
              <a:t>, </a:t>
            </a:r>
            <a:r>
              <a:rPr sz="1800" spc="-190" dirty="0">
                <a:solidFill>
                  <a:schemeClr val="tx1"/>
                </a:solidFill>
                <a:latin typeface="Calibri" panose="020F0502020204030204" pitchFamily="34" charset="0"/>
                <a:cs typeface="Calibri" panose="020F0502020204030204" pitchFamily="34" charset="0"/>
              </a:rPr>
              <a:t>2013; </a:t>
            </a:r>
            <a:r>
              <a:rPr sz="1800" spc="-140" dirty="0">
                <a:solidFill>
                  <a:schemeClr val="tx1"/>
                </a:solidFill>
                <a:latin typeface="Calibri" panose="020F0502020204030204" pitchFamily="34" charset="0"/>
                <a:cs typeface="Calibri" panose="020F0502020204030204" pitchFamily="34" charset="0"/>
              </a:rPr>
              <a:t>Smith, </a:t>
            </a:r>
            <a:r>
              <a:rPr sz="1800" spc="-85" dirty="0">
                <a:solidFill>
                  <a:schemeClr val="tx1"/>
                </a:solidFill>
                <a:latin typeface="Calibri" panose="020F0502020204030204" pitchFamily="34" charset="0"/>
                <a:cs typeface="Calibri" panose="020F0502020204030204" pitchFamily="34" charset="0"/>
              </a:rPr>
              <a:t>Flowers </a:t>
            </a:r>
            <a:r>
              <a:rPr sz="1800" spc="50" dirty="0">
                <a:solidFill>
                  <a:schemeClr val="tx1"/>
                </a:solidFill>
                <a:latin typeface="Calibri" panose="020F0502020204030204" pitchFamily="34" charset="0"/>
                <a:cs typeface="Calibri" panose="020F0502020204030204" pitchFamily="34" charset="0"/>
              </a:rPr>
              <a:t>&amp; </a:t>
            </a:r>
            <a:r>
              <a:rPr sz="1800" spc="-110" dirty="0">
                <a:solidFill>
                  <a:schemeClr val="tx1"/>
                </a:solidFill>
                <a:latin typeface="Calibri" panose="020F0502020204030204" pitchFamily="34" charset="0"/>
                <a:cs typeface="Calibri" panose="020F0502020204030204" pitchFamily="34" charset="0"/>
              </a:rPr>
              <a:t>Larkin, </a:t>
            </a:r>
            <a:r>
              <a:rPr sz="1800" spc="-155" dirty="0">
                <a:solidFill>
                  <a:schemeClr val="tx1"/>
                </a:solidFill>
                <a:latin typeface="Calibri" panose="020F0502020204030204" pitchFamily="34" charset="0"/>
                <a:cs typeface="Calibri" panose="020F0502020204030204" pitchFamily="34" charset="0"/>
              </a:rPr>
              <a:t>2012</a:t>
            </a:r>
            <a:r>
              <a:rPr sz="1800" spc="-280" dirty="0">
                <a:solidFill>
                  <a:schemeClr val="tx1"/>
                </a:solidFill>
                <a:latin typeface="Calibri" panose="020F0502020204030204" pitchFamily="34" charset="0"/>
                <a:cs typeface="Calibri" panose="020F0502020204030204" pitchFamily="34" charset="0"/>
              </a:rPr>
              <a:t> </a:t>
            </a:r>
            <a:r>
              <a:rPr sz="1800" spc="-155" dirty="0">
                <a:solidFill>
                  <a:schemeClr val="tx1"/>
                </a:solidFill>
                <a:latin typeface="Calibri" panose="020F0502020204030204" pitchFamily="34" charset="0"/>
                <a:cs typeface="Calibri" panose="020F0502020204030204" pitchFamily="34" charset="0"/>
              </a:rPr>
              <a:t>)</a:t>
            </a:r>
            <a:endParaRPr sz="1800" dirty="0">
              <a:solidFill>
                <a:schemeClr val="tx1"/>
              </a:solidFill>
              <a:latin typeface="Calibri" panose="020F0502020204030204" pitchFamily="34" charset="0"/>
              <a:cs typeface="Calibri" panose="020F0502020204030204" pitchFamily="34" charset="0"/>
            </a:endParaRPr>
          </a:p>
        </p:txBody>
      </p:sp>
      <p:pic>
        <p:nvPicPr>
          <p:cNvPr id="6146" name="Picture 2" descr="Lived Experience: soundbite or values shift? — Power to Persuade">
            <a:extLst>
              <a:ext uri="{FF2B5EF4-FFF2-40B4-BE49-F238E27FC236}">
                <a16:creationId xmlns:a16="http://schemas.microsoft.com/office/drawing/2014/main" xmlns="" id="{29C2BC54-44FD-1A46-B16A-24F0A9B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876" y="1371408"/>
            <a:ext cx="4571124" cy="20859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ome people can recall their near-death experience. Dr Sam Parnia is trying  to understand how - ABC News">
            <a:extLst>
              <a:ext uri="{FF2B5EF4-FFF2-40B4-BE49-F238E27FC236}">
                <a16:creationId xmlns:a16="http://schemas.microsoft.com/office/drawing/2014/main" xmlns="" id="{36DA8220-AC4B-E144-AF9C-4AE4D4B10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876" y="3457379"/>
            <a:ext cx="4571124" cy="28138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467610" marR="5080" indent="-2455545">
              <a:lnSpc>
                <a:spcPct val="100000"/>
              </a:lnSpc>
              <a:spcBef>
                <a:spcPts val="100"/>
              </a:spcBef>
            </a:pPr>
            <a:r>
              <a:rPr spc="-5" dirty="0"/>
              <a:t>Transcendental Phenomenological  </a:t>
            </a:r>
            <a:r>
              <a:rPr dirty="0"/>
              <a:t>Approach</a:t>
            </a:r>
            <a:r>
              <a:rPr spc="-5" dirty="0"/>
              <a:t> (TPA)</a:t>
            </a:r>
          </a:p>
        </p:txBody>
      </p:sp>
      <p:sp>
        <p:nvSpPr>
          <p:cNvPr id="4" name="object 4"/>
          <p:cNvSpPr txBox="1"/>
          <p:nvPr/>
        </p:nvSpPr>
        <p:spPr>
          <a:xfrm>
            <a:off x="0" y="2118318"/>
            <a:ext cx="15623628" cy="4022191"/>
          </a:xfrm>
          <a:prstGeom prst="rect">
            <a:avLst/>
          </a:prstGeom>
        </p:spPr>
        <p:txBody>
          <a:bodyPr vert="horz" wrap="square" lIns="0" tIns="12700" rIns="0" bIns="0" rtlCol="0">
            <a:spAutoFit/>
          </a:bodyPr>
          <a:lstStyle/>
          <a:p>
            <a:pPr marL="677545">
              <a:lnSpc>
                <a:spcPct val="100000"/>
              </a:lnSpc>
              <a:spcBef>
                <a:spcPts val="100"/>
              </a:spcBef>
            </a:pPr>
            <a:r>
              <a:rPr sz="2800" spc="-5" dirty="0">
                <a:solidFill>
                  <a:schemeClr val="tx1"/>
                </a:solidFill>
                <a:latin typeface="Calibri" panose="020F0502020204030204" pitchFamily="34" charset="0"/>
                <a:cs typeface="Calibri" panose="020F0502020204030204" pitchFamily="34" charset="0"/>
              </a:rPr>
              <a:t>Describing participants’ experience </a:t>
            </a:r>
            <a:r>
              <a:rPr sz="2800" dirty="0">
                <a:solidFill>
                  <a:schemeClr val="tx1"/>
                </a:solidFill>
                <a:latin typeface="Calibri" panose="020F0502020204030204" pitchFamily="34" charset="0"/>
                <a:cs typeface="Calibri" panose="020F0502020204030204" pitchFamily="34" charset="0"/>
              </a:rPr>
              <a:t>– </a:t>
            </a:r>
            <a:r>
              <a:rPr sz="2800" spc="-5" dirty="0">
                <a:solidFill>
                  <a:schemeClr val="tx1"/>
                </a:solidFill>
                <a:latin typeface="Calibri" panose="020F0502020204030204" pitchFamily="34" charset="0"/>
                <a:cs typeface="Calibri" panose="020F0502020204030204" pitchFamily="34" charset="0"/>
              </a:rPr>
              <a:t>depicting </a:t>
            </a:r>
            <a:r>
              <a:rPr sz="2800" dirty="0">
                <a:solidFill>
                  <a:schemeClr val="tx1"/>
                </a:solidFill>
                <a:latin typeface="Calibri" panose="020F0502020204030204" pitchFamily="34" charset="0"/>
                <a:cs typeface="Calibri" panose="020F0502020204030204" pitchFamily="34" charset="0"/>
              </a:rPr>
              <a:t>the </a:t>
            </a:r>
            <a:r>
              <a:rPr sz="2800" spc="-5" dirty="0">
                <a:solidFill>
                  <a:schemeClr val="tx1"/>
                </a:solidFill>
                <a:latin typeface="Calibri" panose="020F0502020204030204" pitchFamily="34" charset="0"/>
                <a:cs typeface="Calibri" panose="020F0502020204030204" pitchFamily="34" charset="0"/>
              </a:rPr>
              <a:t>underlying </a:t>
            </a:r>
            <a:r>
              <a:rPr sz="2800" dirty="0">
                <a:solidFill>
                  <a:schemeClr val="tx1"/>
                </a:solidFill>
                <a:latin typeface="Calibri" panose="020F0502020204030204" pitchFamily="34" charset="0"/>
                <a:cs typeface="Calibri" panose="020F0502020204030204" pitchFamily="34" charset="0"/>
              </a:rPr>
              <a:t>or</a:t>
            </a:r>
            <a:r>
              <a:rPr sz="2800" spc="10" dirty="0">
                <a:solidFill>
                  <a:schemeClr val="tx1"/>
                </a:solidFill>
                <a:latin typeface="Calibri" panose="020F0502020204030204" pitchFamily="34" charset="0"/>
                <a:cs typeface="Calibri" panose="020F0502020204030204" pitchFamily="34" charset="0"/>
              </a:rPr>
              <a:t> </a:t>
            </a:r>
            <a:r>
              <a:rPr sz="2800" spc="-5" dirty="0">
                <a:solidFill>
                  <a:schemeClr val="tx1"/>
                </a:solidFill>
                <a:latin typeface="Calibri" panose="020F0502020204030204" pitchFamily="34" charset="0"/>
                <a:cs typeface="Calibri" panose="020F0502020204030204" pitchFamily="34" charset="0"/>
              </a:rPr>
              <a:t>core</a:t>
            </a:r>
            <a:endParaRPr sz="2800" dirty="0">
              <a:solidFill>
                <a:schemeClr val="tx1"/>
              </a:solidFill>
              <a:latin typeface="Calibri" panose="020F0502020204030204" pitchFamily="34" charset="0"/>
              <a:cs typeface="Calibri" panose="020F0502020204030204" pitchFamily="34" charset="0"/>
            </a:endParaRPr>
          </a:p>
          <a:p>
            <a:pPr marL="677545">
              <a:lnSpc>
                <a:spcPct val="100000"/>
              </a:lnSpc>
              <a:spcBef>
                <a:spcPts val="5"/>
              </a:spcBef>
            </a:pPr>
            <a:r>
              <a:rPr sz="2800" spc="-5" dirty="0">
                <a:solidFill>
                  <a:schemeClr val="tx1"/>
                </a:solidFill>
                <a:latin typeface="Calibri" panose="020F0502020204030204" pitchFamily="34" charset="0"/>
                <a:cs typeface="Calibri" panose="020F0502020204030204" pitchFamily="34" charset="0"/>
              </a:rPr>
              <a:t>experience</a:t>
            </a:r>
            <a:endParaRPr sz="2800" dirty="0">
              <a:solidFill>
                <a:schemeClr val="tx1"/>
              </a:solidFill>
              <a:latin typeface="Calibri" panose="020F0502020204030204" pitchFamily="34" charset="0"/>
              <a:cs typeface="Calibri" panose="020F0502020204030204" pitchFamily="34" charset="0"/>
            </a:endParaRPr>
          </a:p>
          <a:p>
            <a:pPr marL="242570" algn="just">
              <a:lnSpc>
                <a:spcPct val="100000"/>
              </a:lnSpc>
              <a:tabLst>
                <a:tab pos="585470" algn="l"/>
              </a:tabLst>
            </a:pPr>
            <a:r>
              <a:rPr sz="2800" spc="350" dirty="0">
                <a:solidFill>
                  <a:schemeClr val="tx1"/>
                </a:solidFill>
                <a:latin typeface="Calibri" panose="020F0502020204030204" pitchFamily="34" charset="0"/>
                <a:cs typeface="Calibri" panose="020F0502020204030204" pitchFamily="34" charset="0"/>
              </a:rPr>
              <a:t>	</a:t>
            </a:r>
            <a:r>
              <a:rPr sz="2800" b="1" dirty="0">
                <a:solidFill>
                  <a:schemeClr val="tx1"/>
                </a:solidFill>
                <a:latin typeface="Calibri" panose="020F0502020204030204" pitchFamily="34" charset="0"/>
                <a:cs typeface="Calibri" panose="020F0502020204030204" pitchFamily="34" charset="0"/>
              </a:rPr>
              <a:t>Main</a:t>
            </a:r>
            <a:r>
              <a:rPr sz="2800" b="1" spc="-5" dirty="0">
                <a:solidFill>
                  <a:schemeClr val="tx1"/>
                </a:solidFill>
                <a:latin typeface="Calibri" panose="020F0502020204030204" pitchFamily="34" charset="0"/>
                <a:cs typeface="Calibri" panose="020F0502020204030204" pitchFamily="34" charset="0"/>
              </a:rPr>
              <a:t> Characteristics</a:t>
            </a:r>
            <a:endParaRPr sz="2800" dirty="0">
              <a:solidFill>
                <a:schemeClr val="tx1"/>
              </a:solidFill>
              <a:latin typeface="Calibri" panose="020F0502020204030204" pitchFamily="34" charset="0"/>
              <a:cs typeface="Calibri" panose="020F0502020204030204" pitchFamily="34" charset="0"/>
            </a:endParaRPr>
          </a:p>
          <a:p>
            <a:pPr marL="986790" marR="6047740" indent="-287020" algn="just">
              <a:lnSpc>
                <a:spcPct val="99100"/>
              </a:lnSpc>
              <a:spcBef>
                <a:spcPts val="1020"/>
              </a:spcBef>
            </a:pPr>
            <a:r>
              <a:rPr sz="2800" spc="235" dirty="0">
                <a:solidFill>
                  <a:schemeClr val="tx1"/>
                </a:solidFill>
                <a:latin typeface="Calibri" panose="020F0502020204030204" pitchFamily="34" charset="0"/>
                <a:cs typeface="Calibri" panose="020F0502020204030204" pitchFamily="34" charset="0"/>
              </a:rPr>
              <a:t> </a:t>
            </a:r>
            <a:r>
              <a:rPr sz="3200" spc="-40" dirty="0">
                <a:solidFill>
                  <a:schemeClr val="tx1"/>
                </a:solidFill>
                <a:latin typeface="Calibri" panose="020F0502020204030204" pitchFamily="34" charset="0"/>
                <a:cs typeface="Calibri" panose="020F0502020204030204" pitchFamily="34" charset="0"/>
              </a:rPr>
              <a:t>Preventing </a:t>
            </a:r>
            <a:r>
              <a:rPr sz="3200" spc="-80" dirty="0">
                <a:solidFill>
                  <a:schemeClr val="tx1"/>
                </a:solidFill>
                <a:latin typeface="Calibri" panose="020F0502020204030204" pitchFamily="34" charset="0"/>
                <a:cs typeface="Calibri" panose="020F0502020204030204" pitchFamily="34" charset="0"/>
              </a:rPr>
              <a:t>your prior </a:t>
            </a:r>
            <a:r>
              <a:rPr sz="3200" spc="5" dirty="0">
                <a:solidFill>
                  <a:schemeClr val="tx1"/>
                </a:solidFill>
                <a:latin typeface="Calibri" panose="020F0502020204030204" pitchFamily="34" charset="0"/>
                <a:cs typeface="Calibri" panose="020F0502020204030204" pitchFamily="34" charset="0"/>
              </a:rPr>
              <a:t>knowledge/ </a:t>
            </a:r>
            <a:r>
              <a:rPr sz="3200" spc="10" dirty="0">
                <a:solidFill>
                  <a:schemeClr val="tx1"/>
                </a:solidFill>
                <a:latin typeface="Calibri" panose="020F0502020204030204" pitchFamily="34" charset="0"/>
                <a:cs typeface="Calibri" panose="020F0502020204030204" pitchFamily="34" charset="0"/>
              </a:rPr>
              <a:t>experience </a:t>
            </a:r>
            <a:r>
              <a:rPr sz="3200" spc="-75" dirty="0">
                <a:solidFill>
                  <a:schemeClr val="tx1"/>
                </a:solidFill>
                <a:latin typeface="Calibri" panose="020F0502020204030204" pitchFamily="34" charset="0"/>
                <a:cs typeface="Calibri" panose="020F0502020204030204" pitchFamily="34" charset="0"/>
              </a:rPr>
              <a:t>from filtering </a:t>
            </a:r>
            <a:r>
              <a:rPr sz="3200" spc="70" dirty="0">
                <a:solidFill>
                  <a:schemeClr val="tx1"/>
                </a:solidFill>
                <a:latin typeface="Calibri" panose="020F0502020204030204" pitchFamily="34" charset="0"/>
                <a:cs typeface="Calibri" panose="020F0502020204030204" pitchFamily="34" charset="0"/>
              </a:rPr>
              <a:t>data</a:t>
            </a:r>
            <a:r>
              <a:rPr sz="3200" spc="-425" dirty="0">
                <a:solidFill>
                  <a:schemeClr val="tx1"/>
                </a:solidFill>
                <a:latin typeface="Calibri" panose="020F0502020204030204" pitchFamily="34" charset="0"/>
                <a:cs typeface="Calibri" panose="020F0502020204030204" pitchFamily="34" charset="0"/>
              </a:rPr>
              <a:t> </a:t>
            </a:r>
            <a:r>
              <a:rPr sz="3200" spc="20" dirty="0">
                <a:solidFill>
                  <a:schemeClr val="tx1"/>
                </a:solidFill>
                <a:latin typeface="Calibri" panose="020F0502020204030204" pitchFamily="34" charset="0"/>
                <a:cs typeface="Calibri" panose="020F0502020204030204" pitchFamily="34" charset="0"/>
              </a:rPr>
              <a:t>being  </a:t>
            </a:r>
            <a:r>
              <a:rPr sz="3200" dirty="0">
                <a:solidFill>
                  <a:schemeClr val="tx1"/>
                </a:solidFill>
                <a:latin typeface="Calibri" panose="020F0502020204030204" pitchFamily="34" charset="0"/>
                <a:cs typeface="Calibri" panose="020F0502020204030204" pitchFamily="34" charset="0"/>
              </a:rPr>
              <a:t>analyzed </a:t>
            </a:r>
            <a:r>
              <a:rPr sz="3200" spc="-110" dirty="0">
                <a:solidFill>
                  <a:schemeClr val="tx1"/>
                </a:solidFill>
                <a:latin typeface="Calibri" panose="020F0502020204030204" pitchFamily="34" charset="0"/>
                <a:cs typeface="Calibri" panose="020F0502020204030204" pitchFamily="34" charset="0"/>
              </a:rPr>
              <a:t>(i.e. </a:t>
            </a:r>
            <a:r>
              <a:rPr sz="3200" spc="-5" dirty="0">
                <a:solidFill>
                  <a:schemeClr val="tx1"/>
                </a:solidFill>
                <a:latin typeface="Calibri" panose="020F0502020204030204" pitchFamily="34" charset="0"/>
                <a:cs typeface="Calibri" panose="020F0502020204030204" pitchFamily="34" charset="0"/>
              </a:rPr>
              <a:t>bracketing </a:t>
            </a:r>
            <a:r>
              <a:rPr sz="3200" spc="-75" dirty="0">
                <a:solidFill>
                  <a:schemeClr val="tx1"/>
                </a:solidFill>
                <a:latin typeface="Calibri" panose="020F0502020204030204" pitchFamily="34" charset="0"/>
                <a:cs typeface="Calibri" panose="020F0502020204030204" pitchFamily="34" charset="0"/>
              </a:rPr>
              <a:t>or  </a:t>
            </a:r>
            <a:r>
              <a:rPr sz="3200" spc="15" dirty="0">
                <a:solidFill>
                  <a:schemeClr val="tx1"/>
                </a:solidFill>
                <a:latin typeface="Calibri" panose="020F0502020204030204" pitchFamily="34" charset="0"/>
                <a:cs typeface="Calibri" panose="020F0502020204030204" pitchFamily="34" charset="0"/>
              </a:rPr>
              <a:t>practicing</a:t>
            </a:r>
            <a:r>
              <a:rPr sz="3200" spc="-160" dirty="0">
                <a:solidFill>
                  <a:schemeClr val="tx1"/>
                </a:solidFill>
                <a:latin typeface="Calibri" panose="020F0502020204030204" pitchFamily="34" charset="0"/>
                <a:cs typeface="Calibri" panose="020F0502020204030204" pitchFamily="34" charset="0"/>
              </a:rPr>
              <a:t> </a:t>
            </a:r>
            <a:r>
              <a:rPr sz="3200" spc="40" dirty="0">
                <a:solidFill>
                  <a:schemeClr val="tx1"/>
                </a:solidFill>
                <a:latin typeface="Calibri" panose="020F0502020204030204" pitchFamily="34" charset="0"/>
                <a:cs typeface="Calibri" panose="020F0502020204030204" pitchFamily="34" charset="0"/>
              </a:rPr>
              <a:t>epoché)</a:t>
            </a:r>
            <a:endParaRPr sz="3200" dirty="0">
              <a:solidFill>
                <a:schemeClr val="tx1"/>
              </a:solidFill>
              <a:latin typeface="Calibri" panose="020F0502020204030204" pitchFamily="34" charset="0"/>
              <a:cs typeface="Calibri" panose="020F0502020204030204" pitchFamily="34" charset="0"/>
            </a:endParaRPr>
          </a:p>
          <a:p>
            <a:pPr marL="986790" marR="6582409" indent="-287020" algn="just">
              <a:lnSpc>
                <a:spcPct val="100000"/>
              </a:lnSpc>
              <a:spcBef>
                <a:spcPts val="1055"/>
              </a:spcBef>
            </a:pPr>
            <a:r>
              <a:rPr sz="3200" spc="235" dirty="0">
                <a:solidFill>
                  <a:schemeClr val="tx1"/>
                </a:solidFill>
                <a:latin typeface="Calibri" panose="020F0502020204030204" pitchFamily="34" charset="0"/>
                <a:cs typeface="Calibri" panose="020F0502020204030204" pitchFamily="34" charset="0"/>
              </a:rPr>
              <a:t> </a:t>
            </a:r>
            <a:r>
              <a:rPr sz="3200" spc="-60" dirty="0">
                <a:solidFill>
                  <a:schemeClr val="tx1"/>
                </a:solidFill>
                <a:latin typeface="Calibri" panose="020F0502020204030204" pitchFamily="34" charset="0"/>
                <a:cs typeface="Calibri" panose="020F0502020204030204" pitchFamily="34" charset="0"/>
              </a:rPr>
              <a:t>Seeking </a:t>
            </a:r>
            <a:r>
              <a:rPr sz="3200" spc="-70" dirty="0">
                <a:solidFill>
                  <a:schemeClr val="tx1"/>
                </a:solidFill>
                <a:latin typeface="Calibri" panose="020F0502020204030204" pitchFamily="34" charset="0"/>
                <a:cs typeface="Calibri" panose="020F0502020204030204" pitchFamily="34" charset="0"/>
              </a:rPr>
              <a:t>for </a:t>
            </a:r>
            <a:r>
              <a:rPr sz="3200" spc="-20" dirty="0">
                <a:solidFill>
                  <a:schemeClr val="tx1"/>
                </a:solidFill>
                <a:latin typeface="Calibri" panose="020F0502020204030204" pitchFamily="34" charset="0"/>
                <a:cs typeface="Calibri" panose="020F0502020204030204" pitchFamily="34" charset="0"/>
              </a:rPr>
              <a:t>the </a:t>
            </a:r>
            <a:r>
              <a:rPr sz="3200" spc="40" dirty="0">
                <a:solidFill>
                  <a:schemeClr val="tx1"/>
                </a:solidFill>
                <a:latin typeface="Calibri" panose="020F0502020204030204" pitchFamily="34" charset="0"/>
                <a:cs typeface="Calibri" panose="020F0502020204030204" pitchFamily="34" charset="0"/>
              </a:rPr>
              <a:t>core </a:t>
            </a:r>
            <a:r>
              <a:rPr sz="3200" spc="-50" dirty="0">
                <a:solidFill>
                  <a:schemeClr val="tx1"/>
                </a:solidFill>
                <a:latin typeface="Calibri" panose="020F0502020204030204" pitchFamily="34" charset="0"/>
                <a:cs typeface="Calibri" panose="020F0502020204030204" pitchFamily="34" charset="0"/>
              </a:rPr>
              <a:t>features</a:t>
            </a:r>
            <a:r>
              <a:rPr sz="3200" spc="-200" dirty="0">
                <a:solidFill>
                  <a:schemeClr val="tx1"/>
                </a:solidFill>
                <a:latin typeface="Calibri" panose="020F0502020204030204" pitchFamily="34" charset="0"/>
                <a:cs typeface="Calibri" panose="020F0502020204030204" pitchFamily="34" charset="0"/>
              </a:rPr>
              <a:t> </a:t>
            </a:r>
            <a:r>
              <a:rPr sz="3200" spc="-195" dirty="0">
                <a:solidFill>
                  <a:schemeClr val="tx1"/>
                </a:solidFill>
                <a:latin typeface="Calibri" panose="020F0502020204030204" pitchFamily="34" charset="0"/>
                <a:cs typeface="Calibri" panose="020F0502020204030204" pitchFamily="34" charset="0"/>
              </a:rPr>
              <a:t>of  </a:t>
            </a:r>
            <a:r>
              <a:rPr sz="3200" spc="-10" dirty="0">
                <a:solidFill>
                  <a:schemeClr val="tx1"/>
                </a:solidFill>
                <a:latin typeface="Calibri" panose="020F0502020204030204" pitchFamily="34" charset="0"/>
                <a:cs typeface="Calibri" panose="020F0502020204030204" pitchFamily="34" charset="0"/>
              </a:rPr>
              <a:t>participants’</a:t>
            </a:r>
            <a:r>
              <a:rPr sz="3200" spc="-140" dirty="0">
                <a:solidFill>
                  <a:schemeClr val="tx1"/>
                </a:solidFill>
                <a:latin typeface="Calibri" panose="020F0502020204030204" pitchFamily="34" charset="0"/>
                <a:cs typeface="Calibri" panose="020F0502020204030204" pitchFamily="34" charset="0"/>
              </a:rPr>
              <a:t> </a:t>
            </a:r>
            <a:r>
              <a:rPr sz="3200" spc="5" dirty="0">
                <a:solidFill>
                  <a:schemeClr val="tx1"/>
                </a:solidFill>
                <a:latin typeface="Calibri" panose="020F0502020204030204" pitchFamily="34" charset="0"/>
                <a:cs typeface="Calibri" panose="020F0502020204030204" pitchFamily="34" charset="0"/>
              </a:rPr>
              <a:t>experience</a:t>
            </a:r>
            <a:r>
              <a:rPr sz="3200" spc="-75" dirty="0">
                <a:solidFill>
                  <a:schemeClr val="tx1"/>
                </a:solidFill>
                <a:latin typeface="Calibri" panose="020F0502020204030204" pitchFamily="34" charset="0"/>
                <a:cs typeface="Calibri" panose="020F0502020204030204" pitchFamily="34" charset="0"/>
              </a:rPr>
              <a:t>(Kafle,</a:t>
            </a:r>
            <a:r>
              <a:rPr sz="3200" spc="-105" dirty="0">
                <a:solidFill>
                  <a:schemeClr val="tx1"/>
                </a:solidFill>
                <a:latin typeface="Calibri" panose="020F0502020204030204" pitchFamily="34" charset="0"/>
                <a:cs typeface="Calibri" panose="020F0502020204030204" pitchFamily="34" charset="0"/>
              </a:rPr>
              <a:t> </a:t>
            </a:r>
            <a:r>
              <a:rPr sz="3200" spc="-155" dirty="0">
                <a:solidFill>
                  <a:schemeClr val="tx1"/>
                </a:solidFill>
                <a:latin typeface="Calibri" panose="020F0502020204030204" pitchFamily="34" charset="0"/>
                <a:cs typeface="Calibri" panose="020F0502020204030204" pitchFamily="34" charset="0"/>
              </a:rPr>
              <a:t>2013)</a:t>
            </a:r>
            <a:endParaRPr sz="3200" dirty="0">
              <a:solidFill>
                <a:schemeClr val="tx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xmlns="" id="{239BB3CF-1D71-8A4E-9BE9-367AB220AF6B}"/>
              </a:ext>
            </a:extLst>
          </p:cNvPr>
          <p:cNvSpPr/>
          <p:nvPr/>
        </p:nvSpPr>
        <p:spPr>
          <a:xfrm>
            <a:off x="9013478" y="5994477"/>
            <a:ext cx="4284403" cy="400110"/>
          </a:xfrm>
          <a:prstGeom prst="rect">
            <a:avLst/>
          </a:prstGeom>
        </p:spPr>
        <p:txBody>
          <a:bodyPr wrap="square">
            <a:spAutoFit/>
          </a:bodyPr>
          <a:lstStyle/>
          <a:p>
            <a:r>
              <a:rPr lang="en-US" sz="2000" u="sng" dirty="0">
                <a:solidFill>
                  <a:srgbClr val="FF0000"/>
                </a:solidFill>
                <a:latin typeface="Calibri" panose="020F0502020204030204" pitchFamily="34" charset="0"/>
                <a:ea typeface="Calibri"/>
                <a:cs typeface="Calibri" panose="020F0502020204030204" pitchFamily="34" charset="0"/>
                <a:sym typeface="Calibri"/>
                <a:hlinkClick r:id="rId2" tooltip="kontorphilip">
                  <a:extLst>
                    <a:ext uri="{A12FA001-AC4F-418D-AE19-62706E023703}">
                      <ahyp:hlinkClr xmlns:ahyp="http://schemas.microsoft.com/office/drawing/2018/hyperlinkcolor" xmlns="" val="tx"/>
                    </a:ext>
                  </a:extLst>
                </a:hlinkClick>
              </a:rPr>
              <a:t>Adopted: Adu</a:t>
            </a:r>
            <a:r>
              <a:rPr lang="en-US" sz="2000" u="sng" dirty="0">
                <a:solidFill>
                  <a:srgbClr val="FF0000"/>
                </a:solidFill>
                <a:latin typeface="Calibri" panose="020F0502020204030204" pitchFamily="34" charset="0"/>
                <a:ea typeface="Calibri"/>
                <a:cs typeface="Calibri" panose="020F0502020204030204" pitchFamily="34" charset="0"/>
                <a:sym typeface="Calibri"/>
              </a:rPr>
              <a:t> (2021) </a:t>
            </a:r>
            <a:endParaRPr lang="x-none" sz="2000" u="sng"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E2A258-303B-3B4F-9394-92040B657206}"/>
              </a:ext>
            </a:extLst>
          </p:cNvPr>
          <p:cNvSpPr>
            <a:spLocks noGrp="1"/>
          </p:cNvSpPr>
          <p:nvPr>
            <p:ph type="title"/>
          </p:nvPr>
        </p:nvSpPr>
        <p:spPr/>
        <p:txBody>
          <a:bodyPr/>
          <a:lstStyle/>
          <a:p>
            <a:r>
              <a:rPr lang="en-US" dirty="0">
                <a:solidFill>
                  <a:srgbClr val="FF0000"/>
                </a:solidFill>
                <a:latin typeface="Calibri" panose="020F0502020204030204" pitchFamily="34" charset="0"/>
                <a:cs typeface="Calibri" panose="020F0502020204030204" pitchFamily="34" charset="0"/>
              </a:rPr>
              <a:t>Aim of the lecture</a:t>
            </a:r>
            <a:r>
              <a:rPr lang="en-US" dirty="0">
                <a:solidFill>
                  <a:srgbClr val="002060"/>
                </a:solidFill>
                <a:latin typeface="Calibri" panose="020F0502020204030204" pitchFamily="34" charset="0"/>
                <a:cs typeface="Calibri" panose="020F0502020204030204" pitchFamily="34" charset="0"/>
              </a:rPr>
              <a:t/>
            </a:r>
            <a:br>
              <a:rPr lang="en-US" dirty="0">
                <a:solidFill>
                  <a:srgbClr val="002060"/>
                </a:solidFill>
                <a:latin typeface="Calibri" panose="020F0502020204030204" pitchFamily="34" charset="0"/>
                <a:cs typeface="Calibri" panose="020F0502020204030204" pitchFamily="34" charset="0"/>
              </a:rPr>
            </a:br>
            <a:endParaRPr lang="x-none" dirty="0"/>
          </a:p>
        </p:txBody>
      </p:sp>
      <p:sp>
        <p:nvSpPr>
          <p:cNvPr id="3" name="Slide Number Placeholder 2">
            <a:extLst>
              <a:ext uri="{FF2B5EF4-FFF2-40B4-BE49-F238E27FC236}">
                <a16:creationId xmlns:a16="http://schemas.microsoft.com/office/drawing/2014/main" xmlns="" id="{4FB3BAF1-E793-364D-872C-857052E6A6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3</a:t>
            </a:fld>
            <a:endParaRPr lang="ru-RU"/>
          </a:p>
        </p:txBody>
      </p:sp>
      <p:sp>
        <p:nvSpPr>
          <p:cNvPr id="4" name="Rectangle 3">
            <a:extLst>
              <a:ext uri="{FF2B5EF4-FFF2-40B4-BE49-F238E27FC236}">
                <a16:creationId xmlns:a16="http://schemas.microsoft.com/office/drawing/2014/main" xmlns="" id="{BE953BB7-C6C7-994E-AD72-7DEFACC968CD}"/>
              </a:ext>
            </a:extLst>
          </p:cNvPr>
          <p:cNvSpPr/>
          <p:nvPr/>
        </p:nvSpPr>
        <p:spPr>
          <a:xfrm>
            <a:off x="1443486" y="1828562"/>
            <a:ext cx="9425797" cy="3970318"/>
          </a:xfrm>
          <a:prstGeom prst="rect">
            <a:avLst/>
          </a:prstGeom>
        </p:spPr>
        <p:txBody>
          <a:bodyPr wrap="square">
            <a:spAutoFit/>
          </a:bodyPr>
          <a:lstStyle/>
          <a:p>
            <a:r>
              <a:rPr lang="en-US" sz="2800" dirty="0">
                <a:latin typeface="Calibri" panose="020F0502020204030204" pitchFamily="34" charset="0"/>
                <a:cs typeface="Calibri" panose="020F0502020204030204" pitchFamily="34" charset="0"/>
              </a:rPr>
              <a:t>The aim of this lecture is:</a:t>
            </a:r>
          </a:p>
          <a:p>
            <a:pPr marL="285750" indent="-285750">
              <a:buFont typeface="Arial" panose="020B0604020202020204" pitchFamily="34" charset="0"/>
              <a:buChar char="•"/>
            </a:pPr>
            <a:endParaRPr lang="en-US" sz="2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Learn how to design a phenomenology research study.</a:t>
            </a:r>
          </a:p>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Learn about qualitative data collection procedures.</a:t>
            </a:r>
          </a:p>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To illuminate the specific, to identify phenomena through how they are perceived by the actors in a situation.</a:t>
            </a:r>
          </a:p>
          <a:p>
            <a:endParaRPr lang="en-US" sz="2800" dirty="0">
              <a:latin typeface="Calibri" panose="020F0502020204030204" pitchFamily="34" charset="0"/>
              <a:cs typeface="Calibri" panose="020F0502020204030204" pitchFamily="34" charset="0"/>
            </a:endParaRPr>
          </a:p>
          <a:p>
            <a:endParaRPr lang="en-US" sz="2800" dirty="0">
              <a:latin typeface="Calibri" panose="020F0502020204030204" pitchFamily="34" charset="0"/>
              <a:cs typeface="Calibri" panose="020F0502020204030204" pitchFamily="34" charset="0"/>
            </a:endParaRPr>
          </a:p>
          <a:p>
            <a:endParaRPr lang="x-none" sz="2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69630157-34AF-1141-A0F2-50ABC910D3FF}"/>
              </a:ext>
            </a:extLst>
          </p:cNvPr>
          <p:cNvSpPr txBox="1"/>
          <p:nvPr/>
        </p:nvSpPr>
        <p:spPr>
          <a:xfrm>
            <a:off x="1207698" y="-379562"/>
            <a:ext cx="184731" cy="307777"/>
          </a:xfrm>
          <a:prstGeom prst="rect">
            <a:avLst/>
          </a:prstGeom>
          <a:noFill/>
        </p:spPr>
        <p:txBody>
          <a:bodyPr wrap="none" rtlCol="0">
            <a:spAutoFit/>
          </a:bodyPr>
          <a:lstStyle/>
          <a:p>
            <a:endParaRPr lang="x-none"/>
          </a:p>
        </p:txBody>
      </p:sp>
    </p:spTree>
    <p:extLst>
      <p:ext uri="{BB962C8B-B14F-4D97-AF65-F5344CB8AC3E}">
        <p14:creationId xmlns:p14="http://schemas.microsoft.com/office/powerpoint/2010/main" val="29563943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7A26D-8B83-4845-BBBF-0359D2718370}"/>
              </a:ext>
            </a:extLst>
          </p:cNvPr>
          <p:cNvSpPr>
            <a:spLocks noGrp="1"/>
          </p:cNvSpPr>
          <p:nvPr>
            <p:ph type="title"/>
          </p:nvPr>
        </p:nvSpPr>
        <p:spPr>
          <a:xfrm>
            <a:off x="2057401" y="152400"/>
            <a:ext cx="7800975" cy="1600200"/>
          </a:xfrm>
        </p:spPr>
        <p:txBody>
          <a:bodyPr>
            <a:normAutofit fontScale="90000"/>
          </a:bodyPr>
          <a:lstStyle/>
          <a:p>
            <a:pPr algn="ctr" eaLnBrk="1" hangingPunct="1">
              <a:defRPr/>
            </a:pP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Transcendental/Empirical/</a:t>
            </a:r>
            <a:br>
              <a:rPr lang="en-US" dirty="0"/>
            </a:br>
            <a:r>
              <a:rPr lang="en-US" dirty="0"/>
              <a:t>Psychological Phenomenology</a:t>
            </a:r>
          </a:p>
        </p:txBody>
      </p:sp>
      <p:sp>
        <p:nvSpPr>
          <p:cNvPr id="3" name="Content Placeholder 2">
            <a:extLst>
              <a:ext uri="{FF2B5EF4-FFF2-40B4-BE49-F238E27FC236}">
                <a16:creationId xmlns:a16="http://schemas.microsoft.com/office/drawing/2014/main" xmlns="" id="{BE707E2A-1596-2E4E-AF19-DA74569759A6}"/>
              </a:ext>
            </a:extLst>
          </p:cNvPr>
          <p:cNvSpPr>
            <a:spLocks noGrp="1"/>
          </p:cNvSpPr>
          <p:nvPr>
            <p:ph idx="1"/>
          </p:nvPr>
        </p:nvSpPr>
        <p:spPr>
          <a:xfrm>
            <a:off x="400222" y="1752600"/>
            <a:ext cx="10635916" cy="4635500"/>
          </a:xfrm>
        </p:spPr>
        <p:txBody>
          <a:bodyPr>
            <a:normAutofit/>
          </a:bodyPr>
          <a:lstStyle/>
          <a:p>
            <a:pPr eaLnBrk="1" hangingPunct="1">
              <a:buFont typeface="Wingdings 2" pitchFamily="18" charset="2"/>
              <a:buNone/>
              <a:defRPr/>
            </a:pPr>
            <a:endParaRPr lang="en-US" dirty="0"/>
          </a:p>
          <a:p>
            <a:pPr eaLnBrk="1" hangingPunct="1">
              <a:buFont typeface="Wingdings 2" pitchFamily="18" charset="2"/>
              <a:buNone/>
              <a:defRPr/>
            </a:pPr>
            <a:r>
              <a:rPr lang="en-US" dirty="0"/>
              <a:t>Moustakas, psychologist, phenomenological researcher</a:t>
            </a:r>
          </a:p>
          <a:p>
            <a:pPr eaLnBrk="1" hangingPunct="1">
              <a:buFont typeface="Wingdings 2" pitchFamily="18" charset="2"/>
              <a:buChar char=""/>
              <a:defRPr/>
            </a:pPr>
            <a:r>
              <a:rPr lang="en-US" dirty="0"/>
              <a:t> Research focused less on interpretation and more on description of experience of participants</a:t>
            </a:r>
          </a:p>
          <a:p>
            <a:pPr eaLnBrk="1" hangingPunct="1">
              <a:buFont typeface="Wingdings 2" pitchFamily="18" charset="2"/>
              <a:buChar char=""/>
              <a:defRPr/>
            </a:pPr>
            <a:r>
              <a:rPr lang="en-US" dirty="0"/>
              <a:t>Relies on Husserl’s concept of </a:t>
            </a:r>
            <a:r>
              <a:rPr lang="en-US" i="1" dirty="0"/>
              <a:t>epoche, </a:t>
            </a:r>
            <a:r>
              <a:rPr lang="en-US" dirty="0"/>
              <a:t>wherein investigator sets aside their experience to take fresh perspective</a:t>
            </a:r>
          </a:p>
          <a:p>
            <a:pPr eaLnBrk="1" hangingPunct="1">
              <a:buFont typeface="Wingdings 2" pitchFamily="18" charset="2"/>
              <a:buChar char=""/>
              <a:defRPr/>
            </a:pPr>
            <a:r>
              <a:rPr lang="en-US" dirty="0"/>
              <a:t>The </a:t>
            </a:r>
            <a:r>
              <a:rPr lang="en-US" i="1" dirty="0"/>
              <a:t>epoche</a:t>
            </a:r>
            <a:r>
              <a:rPr lang="en-US" dirty="0"/>
              <a:t> leads to the </a:t>
            </a:r>
            <a:r>
              <a:rPr lang="en-US" i="1" dirty="0"/>
              <a:t>transcendental </a:t>
            </a:r>
            <a:r>
              <a:rPr lang="en-US" dirty="0"/>
              <a:t>approach “in which everything is perceived freshly, as if for the first time” (Moustakas, 1994, p.34)</a:t>
            </a:r>
          </a:p>
          <a:p>
            <a:pPr eaLnBrk="1" hangingPunct="1">
              <a:buFont typeface="Wingdings 2" pitchFamily="18" charset="2"/>
              <a:buChar char=""/>
              <a:defRPr/>
            </a:pPr>
            <a:r>
              <a:rPr lang="en-US" dirty="0"/>
              <a:t>Researcher develops two descriptions:</a:t>
            </a:r>
          </a:p>
          <a:p>
            <a:pPr lvl="1" eaLnBrk="1" hangingPunct="1">
              <a:buFont typeface="Courier New" pitchFamily="49" charset="0"/>
              <a:buChar char="o"/>
              <a:defRPr/>
            </a:pPr>
            <a:r>
              <a:rPr lang="en-US" sz="2000" dirty="0"/>
              <a:t>Textural: What participants experiences</a:t>
            </a:r>
          </a:p>
          <a:p>
            <a:pPr lvl="1" eaLnBrk="1" hangingPunct="1">
              <a:buFont typeface="Courier New" pitchFamily="49" charset="0"/>
              <a:buChar char="o"/>
              <a:defRPr/>
            </a:pPr>
            <a:r>
              <a:rPr lang="en-US" sz="2000" dirty="0"/>
              <a:t>Structural: How they experienced it (conditions, situations, context)</a:t>
            </a:r>
            <a:r>
              <a:rPr lang="en-US" sz="2000" i="1" dirty="0"/>
              <a:t> (Creswell, 2013)(Moustakas, 1994)</a:t>
            </a:r>
            <a:endParaRPr lang="en-US" sz="2000" dirty="0"/>
          </a:p>
          <a:p>
            <a:pPr lvl="1" eaLnBrk="1" hangingPunct="1">
              <a:buFont typeface="Wingdings" pitchFamily="2" charset="2"/>
              <a:buChar char="ü"/>
              <a:defRPr/>
            </a:pPr>
            <a:r>
              <a:rPr lang="en-US" sz="2000" dirty="0"/>
              <a:t>Researcher derives overall </a:t>
            </a:r>
            <a:r>
              <a:rPr lang="en-US" sz="2000" i="1" dirty="0"/>
              <a:t>essence of experience from these two descriptions</a:t>
            </a:r>
          </a:p>
          <a:p>
            <a:pPr lvl="1" eaLnBrk="1" hangingPunct="1">
              <a:buFont typeface="Wingdings 2" pitchFamily="18" charset="2"/>
              <a:buNone/>
              <a:defRPr/>
            </a:pPr>
            <a:endParaRPr lang="en-US" dirty="0"/>
          </a:p>
        </p:txBody>
      </p:sp>
      <p:sp>
        <p:nvSpPr>
          <p:cNvPr id="4" name="Rectangle 3">
            <a:extLst>
              <a:ext uri="{FF2B5EF4-FFF2-40B4-BE49-F238E27FC236}">
                <a16:creationId xmlns:a16="http://schemas.microsoft.com/office/drawing/2014/main" xmlns="" id="{6D565701-D759-0246-96B3-ACACD6CBB30C}"/>
              </a:ext>
            </a:extLst>
          </p:cNvPr>
          <p:cNvSpPr/>
          <p:nvPr/>
        </p:nvSpPr>
        <p:spPr>
          <a:xfrm>
            <a:off x="8367093" y="5987990"/>
            <a:ext cx="4108687" cy="400110"/>
          </a:xfrm>
          <a:prstGeom prst="rect">
            <a:avLst/>
          </a:prstGeom>
        </p:spPr>
        <p:txBody>
          <a:bodyPr wrap="square">
            <a:spAutoFit/>
          </a:bodyPr>
          <a:lstStyle/>
          <a:p>
            <a:r>
              <a:rPr lang="en-US" sz="2000" u="sng" dirty="0">
                <a:solidFill>
                  <a:srgbClr val="FF0000"/>
                </a:solidFill>
                <a:latin typeface="Calibri" panose="020F0502020204030204" pitchFamily="34" charset="0"/>
                <a:ea typeface="Calibri"/>
                <a:cs typeface="Calibri" panose="020F0502020204030204" pitchFamily="34" charset="0"/>
                <a:sym typeface="Calibri"/>
                <a:hlinkClick r:id="rId2" tooltip="kontorphilip">
                  <a:extLst>
                    <a:ext uri="{A12FA001-AC4F-418D-AE19-62706E023703}">
                      <ahyp:hlinkClr xmlns:ahyp="http://schemas.microsoft.com/office/drawing/2018/hyperlinkcolor" xmlns="" val="tx"/>
                    </a:ext>
                  </a:extLst>
                </a:hlinkClick>
              </a:rPr>
              <a:t>Adopted: Adu</a:t>
            </a:r>
            <a:r>
              <a:rPr lang="en-US" sz="2000" u="sng" dirty="0">
                <a:solidFill>
                  <a:srgbClr val="FF0000"/>
                </a:solidFill>
                <a:latin typeface="Calibri" panose="020F0502020204030204" pitchFamily="34" charset="0"/>
                <a:ea typeface="Calibri"/>
                <a:cs typeface="Calibri" panose="020F0502020204030204" pitchFamily="34" charset="0"/>
                <a:sym typeface="Calibri"/>
              </a:rPr>
              <a:t> (2021) </a:t>
            </a:r>
            <a:endParaRPr lang="x-none" sz="2000" u="sng" dirty="0">
              <a:solidFill>
                <a:srgbClr val="FF0000"/>
              </a:solidFill>
            </a:endParaRPr>
          </a:p>
        </p:txBody>
      </p:sp>
    </p:spTree>
    <p:extLst>
      <p:ext uri="{BB962C8B-B14F-4D97-AF65-F5344CB8AC3E}">
        <p14:creationId xmlns:p14="http://schemas.microsoft.com/office/powerpoint/2010/main" val="21032055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70815EB-3D36-5D4B-980C-383B43848B2D}"/>
              </a:ext>
            </a:extLst>
          </p:cNvPr>
          <p:cNvSpPr>
            <a:spLocks noGrp="1"/>
          </p:cNvSpPr>
          <p:nvPr>
            <p:ph idx="1"/>
          </p:nvPr>
        </p:nvSpPr>
        <p:spPr/>
        <p:txBody>
          <a:bodyPr>
            <a:normAutofit/>
          </a:bodyPr>
          <a:lstStyle/>
          <a:p>
            <a:r>
              <a:rPr lang="en-US" sz="3200" dirty="0"/>
              <a:t>Main Characteristics </a:t>
            </a:r>
          </a:p>
          <a:p>
            <a:pPr>
              <a:buFont typeface="Arial" panose="020B0604020202020204" pitchFamily="34" charset="0"/>
              <a:buChar char="•"/>
            </a:pPr>
            <a:r>
              <a:rPr lang="en-US" sz="3200" dirty="0"/>
              <a:t> Preventing your prior knowledge/ experience from filtering data being analyzed (i.e. bracketing or practicing </a:t>
            </a:r>
            <a:r>
              <a:rPr lang="en-US" sz="3200" dirty="0" err="1"/>
              <a:t>epoché</a:t>
            </a:r>
            <a:r>
              <a:rPr lang="en-US" sz="3200" dirty="0"/>
              <a:t>) </a:t>
            </a:r>
          </a:p>
          <a:p>
            <a:pPr>
              <a:buFont typeface="Arial" panose="020B0604020202020204" pitchFamily="34" charset="0"/>
              <a:buChar char="•"/>
            </a:pPr>
            <a:r>
              <a:rPr lang="en-US" sz="3200" dirty="0"/>
              <a:t>Seeking for the core features of participants’ experience </a:t>
            </a:r>
            <a:endParaRPr lang="x-none" sz="3200" dirty="0"/>
          </a:p>
        </p:txBody>
      </p:sp>
      <p:sp>
        <p:nvSpPr>
          <p:cNvPr id="4" name="Slide Number Placeholder 3">
            <a:extLst>
              <a:ext uri="{FF2B5EF4-FFF2-40B4-BE49-F238E27FC236}">
                <a16:creationId xmlns:a16="http://schemas.microsoft.com/office/drawing/2014/main" xmlns="" id="{8BA44AF9-BABD-8F42-A819-F8A79A987655}"/>
              </a:ext>
            </a:extLst>
          </p:cNvPr>
          <p:cNvSpPr>
            <a:spLocks noGrp="1"/>
          </p:cNvSpPr>
          <p:nvPr>
            <p:ph type="sldNum" sz="quarter" idx="12"/>
          </p:nvPr>
        </p:nvSpPr>
        <p:spPr/>
        <p:txBody>
          <a:bodyPr/>
          <a:lstStyle/>
          <a:p>
            <a:fld id="{FD3BAFDA-1215-2D48-B753-022AECB13F4F}" type="slidenum">
              <a:rPr lang="en-US" altLang="x-none" smtClean="0"/>
              <a:pPr/>
              <a:t>31</a:t>
            </a:fld>
            <a:endParaRPr lang="en-US" altLang="x-none"/>
          </a:p>
        </p:txBody>
      </p:sp>
      <p:sp>
        <p:nvSpPr>
          <p:cNvPr id="5" name="Rectangle 4">
            <a:extLst>
              <a:ext uri="{FF2B5EF4-FFF2-40B4-BE49-F238E27FC236}">
                <a16:creationId xmlns:a16="http://schemas.microsoft.com/office/drawing/2014/main" xmlns="" id="{C2463A19-B257-7D43-B342-8129AFA284AD}"/>
              </a:ext>
            </a:extLst>
          </p:cNvPr>
          <p:cNvSpPr/>
          <p:nvPr/>
        </p:nvSpPr>
        <p:spPr>
          <a:xfrm>
            <a:off x="858031" y="5551020"/>
            <a:ext cx="4722961" cy="523220"/>
          </a:xfrm>
          <a:prstGeom prst="rect">
            <a:avLst/>
          </a:prstGeom>
        </p:spPr>
        <p:txBody>
          <a:bodyPr wrap="square">
            <a:spAutoFit/>
          </a:bodyPr>
          <a:lstStyle/>
          <a:p>
            <a:r>
              <a:rPr lang="en-US" sz="2800" u="sng" dirty="0">
                <a:solidFill>
                  <a:srgbClr val="FF0000"/>
                </a:solidFill>
                <a:latin typeface="Calibri" panose="020F0502020204030204" pitchFamily="34" charset="0"/>
                <a:ea typeface="Calibri"/>
                <a:cs typeface="Calibri" panose="020F0502020204030204" pitchFamily="34" charset="0"/>
                <a:sym typeface="Calibri"/>
                <a:hlinkClick r:id="rId2" tooltip="kontorphilip">
                  <a:extLst>
                    <a:ext uri="{A12FA001-AC4F-418D-AE19-62706E023703}">
                      <ahyp:hlinkClr xmlns:ahyp="http://schemas.microsoft.com/office/drawing/2018/hyperlinkcolor" xmlns="" val="tx"/>
                    </a:ext>
                  </a:extLst>
                </a:hlinkClick>
              </a:rPr>
              <a:t>Adopted: Adu</a:t>
            </a:r>
            <a:r>
              <a:rPr lang="en-US" sz="2800" u="sng" dirty="0">
                <a:solidFill>
                  <a:srgbClr val="FF0000"/>
                </a:solidFill>
                <a:latin typeface="Calibri" panose="020F0502020204030204" pitchFamily="34" charset="0"/>
                <a:ea typeface="Calibri"/>
                <a:cs typeface="Calibri" panose="020F0502020204030204" pitchFamily="34" charset="0"/>
                <a:sym typeface="Calibri"/>
              </a:rPr>
              <a:t> (2021) </a:t>
            </a:r>
            <a:endParaRPr lang="x-none" sz="2800" u="sng" dirty="0">
              <a:solidFill>
                <a:srgbClr val="FF0000"/>
              </a:solidFill>
            </a:endParaRPr>
          </a:p>
        </p:txBody>
      </p:sp>
    </p:spTree>
    <p:extLst>
      <p:ext uri="{BB962C8B-B14F-4D97-AF65-F5344CB8AC3E}">
        <p14:creationId xmlns:p14="http://schemas.microsoft.com/office/powerpoint/2010/main" val="33584134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439670" marR="5080" indent="-1713230">
              <a:lnSpc>
                <a:spcPct val="100000"/>
              </a:lnSpc>
              <a:spcBef>
                <a:spcPts val="100"/>
              </a:spcBef>
            </a:pPr>
            <a:r>
              <a:rPr spc="-5" dirty="0"/>
              <a:t>Existential Phenomenological  </a:t>
            </a:r>
            <a:r>
              <a:rPr dirty="0"/>
              <a:t>Approach</a:t>
            </a:r>
            <a:r>
              <a:rPr spc="-10" dirty="0"/>
              <a:t> </a:t>
            </a:r>
            <a:r>
              <a:rPr spc="-5" dirty="0"/>
              <a:t>(EPA)</a:t>
            </a:r>
          </a:p>
        </p:txBody>
      </p:sp>
      <p:sp>
        <p:nvSpPr>
          <p:cNvPr id="4" name="object 4"/>
          <p:cNvSpPr txBox="1"/>
          <p:nvPr/>
        </p:nvSpPr>
        <p:spPr>
          <a:xfrm>
            <a:off x="929866" y="2199838"/>
            <a:ext cx="10452837" cy="3926716"/>
          </a:xfrm>
          <a:prstGeom prst="rect">
            <a:avLst/>
          </a:prstGeom>
        </p:spPr>
        <p:txBody>
          <a:bodyPr vert="horz" wrap="square" lIns="0" tIns="12700" rIns="0" bIns="0" rtlCol="0">
            <a:spAutoFit/>
          </a:bodyPr>
          <a:lstStyle/>
          <a:p>
            <a:pPr marL="1569085" marR="5080">
              <a:lnSpc>
                <a:spcPct val="100000"/>
              </a:lnSpc>
              <a:spcBef>
                <a:spcPts val="100"/>
              </a:spcBef>
            </a:pPr>
            <a:r>
              <a:rPr sz="2400" spc="-5" dirty="0">
                <a:solidFill>
                  <a:schemeClr val="tx1"/>
                </a:solidFill>
                <a:latin typeface="TeXGyreAdventor"/>
                <a:cs typeface="TeXGyreAdventor"/>
              </a:rPr>
              <a:t>Describing participants’ perspective of </a:t>
            </a:r>
            <a:r>
              <a:rPr sz="2400" dirty="0">
                <a:solidFill>
                  <a:schemeClr val="tx1"/>
                </a:solidFill>
                <a:latin typeface="TeXGyreAdventor"/>
                <a:cs typeface="TeXGyreAdventor"/>
              </a:rPr>
              <a:t>their  </a:t>
            </a:r>
            <a:r>
              <a:rPr sz="2400" spc="-5" dirty="0">
                <a:solidFill>
                  <a:schemeClr val="tx1"/>
                </a:solidFill>
                <a:latin typeface="TeXGyreAdventor"/>
                <a:cs typeface="TeXGyreAdventor"/>
              </a:rPr>
              <a:t>experience</a:t>
            </a:r>
            <a:endParaRPr sz="2400" dirty="0">
              <a:solidFill>
                <a:schemeClr val="tx1"/>
              </a:solidFill>
              <a:latin typeface="TeXGyreAdventor"/>
              <a:cs typeface="TeXGyreAdventor"/>
            </a:endParaRPr>
          </a:p>
          <a:p>
            <a:pPr marL="12700">
              <a:lnSpc>
                <a:spcPct val="100000"/>
              </a:lnSpc>
              <a:tabLst>
                <a:tab pos="354965" algn="l"/>
              </a:tabLst>
            </a:pPr>
            <a:r>
              <a:rPr sz="2400" spc="350" dirty="0">
                <a:solidFill>
                  <a:schemeClr val="tx1"/>
                </a:solidFill>
                <a:latin typeface="Arial"/>
                <a:cs typeface="Arial"/>
              </a:rPr>
              <a:t>	</a:t>
            </a:r>
            <a:r>
              <a:rPr sz="2400" b="1" i="1" dirty="0">
                <a:solidFill>
                  <a:schemeClr val="tx1"/>
                </a:solidFill>
                <a:latin typeface="TeXGyreAdventor"/>
                <a:cs typeface="TeXGyreAdventor"/>
              </a:rPr>
              <a:t>Main</a:t>
            </a:r>
            <a:r>
              <a:rPr sz="2400" b="1" i="1" spc="-5" dirty="0">
                <a:solidFill>
                  <a:schemeClr val="tx1"/>
                </a:solidFill>
                <a:latin typeface="TeXGyreAdventor"/>
                <a:cs typeface="TeXGyreAdventor"/>
              </a:rPr>
              <a:t> Characteristics</a:t>
            </a:r>
            <a:endParaRPr sz="2400" dirty="0">
              <a:solidFill>
                <a:schemeClr val="tx1"/>
              </a:solidFill>
              <a:latin typeface="TeXGyreAdventor"/>
              <a:cs typeface="TeXGyreAdventor"/>
            </a:endParaRPr>
          </a:p>
          <a:p>
            <a:pPr marL="756285" marR="1979930" indent="-287020">
              <a:lnSpc>
                <a:spcPts val="1939"/>
              </a:lnSpc>
              <a:spcBef>
                <a:spcPts val="1030"/>
              </a:spcBef>
            </a:pPr>
            <a:r>
              <a:rPr sz="2400" spc="235" dirty="0">
                <a:solidFill>
                  <a:schemeClr val="tx1"/>
                </a:solidFill>
                <a:latin typeface="Arial"/>
                <a:cs typeface="Arial"/>
              </a:rPr>
              <a:t> </a:t>
            </a:r>
            <a:r>
              <a:rPr sz="2400" spc="-75" dirty="0">
                <a:solidFill>
                  <a:schemeClr val="tx1"/>
                </a:solidFill>
                <a:latin typeface="Verdana"/>
                <a:cs typeface="Verdana"/>
              </a:rPr>
              <a:t>Bringing </a:t>
            </a:r>
            <a:r>
              <a:rPr sz="2400" spc="-15" dirty="0">
                <a:solidFill>
                  <a:schemeClr val="tx1"/>
                </a:solidFill>
                <a:latin typeface="Verdana"/>
                <a:cs typeface="Verdana"/>
              </a:rPr>
              <a:t>to </a:t>
            </a:r>
            <a:r>
              <a:rPr sz="2400" spc="-60" dirty="0">
                <a:solidFill>
                  <a:schemeClr val="tx1"/>
                </a:solidFill>
                <a:latin typeface="Verdana"/>
                <a:cs typeface="Verdana"/>
              </a:rPr>
              <a:t>light </a:t>
            </a:r>
            <a:r>
              <a:rPr sz="2400" spc="-10" dirty="0">
                <a:solidFill>
                  <a:schemeClr val="tx1"/>
                </a:solidFill>
                <a:latin typeface="Verdana"/>
                <a:cs typeface="Verdana"/>
              </a:rPr>
              <a:t>participants’ </a:t>
            </a:r>
            <a:r>
              <a:rPr sz="2400" spc="-25" dirty="0">
                <a:solidFill>
                  <a:schemeClr val="tx1"/>
                </a:solidFill>
                <a:latin typeface="Verdana"/>
                <a:cs typeface="Verdana"/>
              </a:rPr>
              <a:t>description </a:t>
            </a:r>
            <a:r>
              <a:rPr sz="2400" spc="5" dirty="0">
                <a:solidFill>
                  <a:schemeClr val="tx1"/>
                </a:solidFill>
                <a:latin typeface="Verdana"/>
                <a:cs typeface="Verdana"/>
              </a:rPr>
              <a:t>of</a:t>
            </a:r>
            <a:r>
              <a:rPr sz="2400" spc="-350" dirty="0">
                <a:solidFill>
                  <a:schemeClr val="tx1"/>
                </a:solidFill>
                <a:latin typeface="Verdana"/>
                <a:cs typeface="Verdana"/>
              </a:rPr>
              <a:t> </a:t>
            </a:r>
            <a:r>
              <a:rPr sz="2400" spc="-155" dirty="0">
                <a:solidFill>
                  <a:schemeClr val="tx1"/>
                </a:solidFill>
                <a:latin typeface="Verdana"/>
                <a:cs typeface="Verdana"/>
              </a:rPr>
              <a:t>their  </a:t>
            </a:r>
            <a:r>
              <a:rPr sz="2400" spc="-65" dirty="0">
                <a:solidFill>
                  <a:schemeClr val="tx1"/>
                </a:solidFill>
                <a:latin typeface="Verdana"/>
                <a:cs typeface="Verdana"/>
              </a:rPr>
              <a:t>reality</a:t>
            </a:r>
            <a:endParaRPr sz="2400" dirty="0">
              <a:solidFill>
                <a:schemeClr val="tx1"/>
              </a:solidFill>
              <a:latin typeface="Verdana"/>
              <a:cs typeface="Verdana"/>
            </a:endParaRPr>
          </a:p>
          <a:p>
            <a:pPr marL="927100">
              <a:lnSpc>
                <a:spcPts val="2055"/>
              </a:lnSpc>
              <a:spcBef>
                <a:spcPts val="755"/>
              </a:spcBef>
            </a:pPr>
            <a:r>
              <a:rPr sz="2400" spc="240" dirty="0">
                <a:solidFill>
                  <a:schemeClr val="tx1"/>
                </a:solidFill>
                <a:latin typeface="Arial"/>
                <a:cs typeface="Arial"/>
              </a:rPr>
              <a:t> </a:t>
            </a:r>
            <a:r>
              <a:rPr sz="2400" spc="-30" dirty="0">
                <a:solidFill>
                  <a:schemeClr val="tx1"/>
                </a:solidFill>
                <a:latin typeface="Verdana"/>
                <a:cs typeface="Verdana"/>
              </a:rPr>
              <a:t>What </a:t>
            </a:r>
            <a:r>
              <a:rPr sz="2400" spc="-45" dirty="0">
                <a:solidFill>
                  <a:schemeClr val="tx1"/>
                </a:solidFill>
                <a:latin typeface="Verdana"/>
                <a:cs typeface="Verdana"/>
              </a:rPr>
              <a:t>they </a:t>
            </a:r>
            <a:r>
              <a:rPr sz="2400" spc="30" dirty="0">
                <a:solidFill>
                  <a:schemeClr val="tx1"/>
                </a:solidFill>
                <a:latin typeface="Verdana"/>
                <a:cs typeface="Verdana"/>
              </a:rPr>
              <a:t>have </a:t>
            </a:r>
            <a:r>
              <a:rPr sz="2400" spc="15" dirty="0">
                <a:solidFill>
                  <a:schemeClr val="tx1"/>
                </a:solidFill>
                <a:latin typeface="Verdana"/>
                <a:cs typeface="Verdana"/>
              </a:rPr>
              <a:t>conceptualized, </a:t>
            </a:r>
            <a:r>
              <a:rPr sz="2400" spc="-80" dirty="0">
                <a:solidFill>
                  <a:schemeClr val="tx1"/>
                </a:solidFill>
                <a:latin typeface="Verdana"/>
                <a:cs typeface="Verdana"/>
              </a:rPr>
              <a:t>in </a:t>
            </a:r>
            <a:r>
              <a:rPr sz="2400" spc="-110" dirty="0">
                <a:solidFill>
                  <a:schemeClr val="tx1"/>
                </a:solidFill>
                <a:latin typeface="Verdana"/>
                <a:cs typeface="Verdana"/>
              </a:rPr>
              <a:t>terms</a:t>
            </a:r>
            <a:r>
              <a:rPr sz="2400" spc="-285" dirty="0">
                <a:solidFill>
                  <a:schemeClr val="tx1"/>
                </a:solidFill>
                <a:latin typeface="Verdana"/>
                <a:cs typeface="Verdana"/>
              </a:rPr>
              <a:t> </a:t>
            </a:r>
            <a:r>
              <a:rPr sz="2400" spc="10" dirty="0">
                <a:solidFill>
                  <a:schemeClr val="tx1"/>
                </a:solidFill>
                <a:latin typeface="Verdana"/>
                <a:cs typeface="Verdana"/>
              </a:rPr>
              <a:t>of</a:t>
            </a:r>
            <a:endParaRPr sz="2400" dirty="0">
              <a:solidFill>
                <a:schemeClr val="tx1"/>
              </a:solidFill>
              <a:latin typeface="Verdana"/>
              <a:cs typeface="Verdana"/>
            </a:endParaRPr>
          </a:p>
          <a:p>
            <a:pPr marL="1213485">
              <a:lnSpc>
                <a:spcPts val="2055"/>
              </a:lnSpc>
            </a:pPr>
            <a:r>
              <a:rPr sz="2400" spc="-85" dirty="0">
                <a:solidFill>
                  <a:schemeClr val="tx1"/>
                </a:solidFill>
                <a:latin typeface="Verdana"/>
                <a:cs typeface="Verdana"/>
              </a:rPr>
              <a:t>their </a:t>
            </a:r>
            <a:r>
              <a:rPr sz="2400" spc="-25" dirty="0">
                <a:solidFill>
                  <a:schemeClr val="tx1"/>
                </a:solidFill>
                <a:latin typeface="Verdana"/>
                <a:cs typeface="Verdana"/>
              </a:rPr>
              <a:t>lived</a:t>
            </a:r>
            <a:r>
              <a:rPr sz="2400" spc="-200" dirty="0">
                <a:solidFill>
                  <a:schemeClr val="tx1"/>
                </a:solidFill>
                <a:latin typeface="Verdana"/>
                <a:cs typeface="Verdana"/>
              </a:rPr>
              <a:t> </a:t>
            </a:r>
            <a:r>
              <a:rPr sz="2400" spc="10" dirty="0">
                <a:solidFill>
                  <a:schemeClr val="tx1"/>
                </a:solidFill>
                <a:latin typeface="Verdana"/>
                <a:cs typeface="Verdana"/>
              </a:rPr>
              <a:t>experience</a:t>
            </a:r>
            <a:endParaRPr sz="2400" dirty="0">
              <a:solidFill>
                <a:schemeClr val="tx1"/>
              </a:solidFill>
              <a:latin typeface="Verdana"/>
              <a:cs typeface="Verdana"/>
            </a:endParaRPr>
          </a:p>
          <a:p>
            <a:pPr marL="756285" marR="2044064" indent="-287020">
              <a:lnSpc>
                <a:spcPct val="90000"/>
              </a:lnSpc>
              <a:spcBef>
                <a:spcPts val="1010"/>
              </a:spcBef>
            </a:pPr>
            <a:r>
              <a:rPr sz="2400" spc="235" dirty="0">
                <a:solidFill>
                  <a:schemeClr val="tx1"/>
                </a:solidFill>
                <a:latin typeface="Arial"/>
                <a:cs typeface="Arial"/>
              </a:rPr>
              <a:t> </a:t>
            </a:r>
            <a:r>
              <a:rPr sz="2400" spc="-35" dirty="0">
                <a:solidFill>
                  <a:schemeClr val="tx1"/>
                </a:solidFill>
                <a:latin typeface="Verdana"/>
                <a:cs typeface="Verdana"/>
              </a:rPr>
              <a:t>Proponents </a:t>
            </a:r>
            <a:r>
              <a:rPr sz="2400" spc="5" dirty="0">
                <a:solidFill>
                  <a:schemeClr val="tx1"/>
                </a:solidFill>
                <a:latin typeface="Verdana"/>
                <a:cs typeface="Verdana"/>
              </a:rPr>
              <a:t>of </a:t>
            </a:r>
            <a:r>
              <a:rPr sz="2400" spc="-75" dirty="0">
                <a:solidFill>
                  <a:schemeClr val="tx1"/>
                </a:solidFill>
                <a:latin typeface="Verdana"/>
                <a:cs typeface="Verdana"/>
              </a:rPr>
              <a:t>existential </a:t>
            </a:r>
            <a:r>
              <a:rPr sz="2400" spc="10" dirty="0">
                <a:solidFill>
                  <a:schemeClr val="tx1"/>
                </a:solidFill>
                <a:latin typeface="Verdana"/>
                <a:cs typeface="Verdana"/>
              </a:rPr>
              <a:t>phenomenology  </a:t>
            </a:r>
            <a:r>
              <a:rPr sz="2400" spc="-65" dirty="0">
                <a:solidFill>
                  <a:schemeClr val="tx1"/>
                </a:solidFill>
                <a:latin typeface="Verdana"/>
                <a:cs typeface="Verdana"/>
              </a:rPr>
              <a:t>questions </a:t>
            </a:r>
            <a:r>
              <a:rPr sz="2400" spc="-25" dirty="0">
                <a:solidFill>
                  <a:schemeClr val="tx1"/>
                </a:solidFill>
                <a:latin typeface="Verdana"/>
                <a:cs typeface="Verdana"/>
              </a:rPr>
              <a:t>the </a:t>
            </a:r>
            <a:r>
              <a:rPr sz="2400" spc="20" dirty="0">
                <a:solidFill>
                  <a:schemeClr val="tx1"/>
                </a:solidFill>
                <a:latin typeface="Verdana"/>
                <a:cs typeface="Verdana"/>
              </a:rPr>
              <a:t>relevance </a:t>
            </a:r>
            <a:r>
              <a:rPr sz="2400" spc="5" dirty="0">
                <a:solidFill>
                  <a:schemeClr val="tx1"/>
                </a:solidFill>
                <a:latin typeface="Verdana"/>
                <a:cs typeface="Verdana"/>
              </a:rPr>
              <a:t>of </a:t>
            </a:r>
            <a:r>
              <a:rPr sz="2400" spc="15" dirty="0">
                <a:solidFill>
                  <a:schemeClr val="tx1"/>
                </a:solidFill>
                <a:latin typeface="Verdana"/>
                <a:cs typeface="Verdana"/>
              </a:rPr>
              <a:t>practicing </a:t>
            </a:r>
            <a:r>
              <a:rPr sz="2400" spc="70" dirty="0">
                <a:solidFill>
                  <a:schemeClr val="tx1"/>
                </a:solidFill>
                <a:latin typeface="Verdana"/>
                <a:cs typeface="Verdana"/>
              </a:rPr>
              <a:t>epoch</a:t>
            </a:r>
            <a:r>
              <a:rPr sz="2400" spc="70" dirty="0">
                <a:solidFill>
                  <a:schemeClr val="tx1"/>
                </a:solidFill>
                <a:latin typeface="Carlito"/>
                <a:cs typeface="Carlito"/>
              </a:rPr>
              <a:t>é  </a:t>
            </a:r>
            <a:r>
              <a:rPr sz="2400" spc="-25" dirty="0">
                <a:solidFill>
                  <a:schemeClr val="tx1"/>
                </a:solidFill>
                <a:latin typeface="Verdana"/>
                <a:cs typeface="Verdana"/>
              </a:rPr>
              <a:t>(bracketing </a:t>
            </a:r>
            <a:r>
              <a:rPr sz="2400" spc="-80" dirty="0">
                <a:solidFill>
                  <a:schemeClr val="tx1"/>
                </a:solidFill>
                <a:latin typeface="Verdana"/>
                <a:cs typeface="Verdana"/>
              </a:rPr>
              <a:t>your prior </a:t>
            </a:r>
            <a:r>
              <a:rPr sz="2400" spc="5" dirty="0">
                <a:solidFill>
                  <a:schemeClr val="tx1"/>
                </a:solidFill>
                <a:latin typeface="Verdana"/>
                <a:cs typeface="Verdana"/>
              </a:rPr>
              <a:t>knowledge/</a:t>
            </a:r>
            <a:r>
              <a:rPr sz="2400" spc="-229" dirty="0">
                <a:solidFill>
                  <a:schemeClr val="tx1"/>
                </a:solidFill>
                <a:latin typeface="Verdana"/>
                <a:cs typeface="Verdana"/>
              </a:rPr>
              <a:t> </a:t>
            </a:r>
            <a:r>
              <a:rPr sz="2400" spc="-10" dirty="0">
                <a:solidFill>
                  <a:schemeClr val="tx1"/>
                </a:solidFill>
                <a:latin typeface="Verdana"/>
                <a:cs typeface="Verdana"/>
              </a:rPr>
              <a:t>experience)  </a:t>
            </a:r>
            <a:r>
              <a:rPr sz="2400" spc="-20" dirty="0">
                <a:solidFill>
                  <a:schemeClr val="tx1"/>
                </a:solidFill>
                <a:latin typeface="Verdana"/>
                <a:cs typeface="Verdana"/>
              </a:rPr>
              <a:t>since</a:t>
            </a:r>
            <a:r>
              <a:rPr sz="2400" spc="-145" dirty="0">
                <a:solidFill>
                  <a:schemeClr val="tx1"/>
                </a:solidFill>
                <a:latin typeface="Verdana"/>
                <a:cs typeface="Verdana"/>
              </a:rPr>
              <a:t> </a:t>
            </a:r>
            <a:r>
              <a:rPr sz="2400" spc="-105" dirty="0">
                <a:solidFill>
                  <a:schemeClr val="tx1"/>
                </a:solidFill>
                <a:latin typeface="Verdana"/>
                <a:cs typeface="Verdana"/>
              </a:rPr>
              <a:t>it</a:t>
            </a:r>
            <a:r>
              <a:rPr sz="2400" spc="-155" dirty="0">
                <a:solidFill>
                  <a:schemeClr val="tx1"/>
                </a:solidFill>
                <a:latin typeface="Verdana"/>
                <a:cs typeface="Verdana"/>
              </a:rPr>
              <a:t> </a:t>
            </a:r>
            <a:r>
              <a:rPr sz="2400" spc="-180" dirty="0">
                <a:solidFill>
                  <a:schemeClr val="tx1"/>
                </a:solidFill>
                <a:latin typeface="Verdana"/>
                <a:cs typeface="Verdana"/>
              </a:rPr>
              <a:t>is</a:t>
            </a:r>
            <a:r>
              <a:rPr sz="2400" spc="-160" dirty="0">
                <a:solidFill>
                  <a:schemeClr val="tx1"/>
                </a:solidFill>
                <a:latin typeface="Verdana"/>
                <a:cs typeface="Verdana"/>
              </a:rPr>
              <a:t> </a:t>
            </a:r>
            <a:r>
              <a:rPr sz="2400" spc="-55" dirty="0">
                <a:solidFill>
                  <a:schemeClr val="tx1"/>
                </a:solidFill>
                <a:latin typeface="Verdana"/>
                <a:cs typeface="Verdana"/>
              </a:rPr>
              <a:t>impossible</a:t>
            </a:r>
            <a:r>
              <a:rPr sz="2400" spc="-175" dirty="0">
                <a:solidFill>
                  <a:schemeClr val="tx1"/>
                </a:solidFill>
                <a:latin typeface="Verdana"/>
                <a:cs typeface="Verdana"/>
              </a:rPr>
              <a:t> </a:t>
            </a:r>
            <a:r>
              <a:rPr sz="2400" spc="-15" dirty="0">
                <a:solidFill>
                  <a:schemeClr val="tx1"/>
                </a:solidFill>
                <a:latin typeface="Verdana"/>
                <a:cs typeface="Verdana"/>
              </a:rPr>
              <a:t>to</a:t>
            </a:r>
            <a:r>
              <a:rPr sz="2400" spc="-125" dirty="0">
                <a:solidFill>
                  <a:schemeClr val="tx1"/>
                </a:solidFill>
                <a:latin typeface="Verdana"/>
                <a:cs typeface="Verdana"/>
              </a:rPr>
              <a:t> </a:t>
            </a:r>
            <a:r>
              <a:rPr sz="2400" spc="-100" dirty="0">
                <a:solidFill>
                  <a:schemeClr val="tx1"/>
                </a:solidFill>
                <a:latin typeface="Verdana"/>
                <a:cs typeface="Verdana"/>
              </a:rPr>
              <a:t>fully</a:t>
            </a:r>
            <a:r>
              <a:rPr sz="2400" spc="-150" dirty="0">
                <a:solidFill>
                  <a:schemeClr val="tx1"/>
                </a:solidFill>
                <a:latin typeface="Verdana"/>
                <a:cs typeface="Verdana"/>
              </a:rPr>
              <a:t> </a:t>
            </a:r>
            <a:r>
              <a:rPr sz="2400" spc="45" dirty="0">
                <a:solidFill>
                  <a:schemeClr val="tx1"/>
                </a:solidFill>
                <a:latin typeface="Verdana"/>
                <a:cs typeface="Verdana"/>
              </a:rPr>
              <a:t>achieve</a:t>
            </a:r>
            <a:r>
              <a:rPr sz="2400" spc="-150" dirty="0">
                <a:solidFill>
                  <a:schemeClr val="tx1"/>
                </a:solidFill>
                <a:latin typeface="Verdana"/>
                <a:cs typeface="Verdana"/>
              </a:rPr>
              <a:t> </a:t>
            </a:r>
            <a:r>
              <a:rPr sz="2400" spc="-130" dirty="0">
                <a:solidFill>
                  <a:schemeClr val="tx1"/>
                </a:solidFill>
                <a:latin typeface="Verdana"/>
                <a:cs typeface="Verdana"/>
              </a:rPr>
              <a:t>it.</a:t>
            </a:r>
            <a:endParaRPr lang="en-US" sz="2400" dirty="0">
              <a:solidFill>
                <a:schemeClr val="tx1"/>
              </a:solidFill>
              <a:latin typeface="Verdana"/>
              <a:cs typeface="Verdana"/>
            </a:endParaRPr>
          </a:p>
          <a:p>
            <a:pPr marL="756285" marR="2044064" indent="-287020">
              <a:lnSpc>
                <a:spcPct val="90000"/>
              </a:lnSpc>
              <a:spcBef>
                <a:spcPts val="1010"/>
              </a:spcBef>
            </a:pPr>
            <a:r>
              <a:rPr sz="2400" u="sng" spc="-75" dirty="0">
                <a:solidFill>
                  <a:srgbClr val="FF0000"/>
                </a:solidFill>
                <a:latin typeface="Verdana"/>
                <a:cs typeface="Verdana"/>
              </a:rPr>
              <a:t>(</a:t>
            </a:r>
            <a:r>
              <a:rPr lang="en-US" sz="2400" u="sng" dirty="0">
                <a:solidFill>
                  <a:srgbClr val="FF0000"/>
                </a:solidFill>
                <a:latin typeface="Calibri" panose="020F0502020204030204" pitchFamily="34" charset="0"/>
                <a:ea typeface="Calibri"/>
                <a:cs typeface="Calibri" panose="020F0502020204030204" pitchFamily="34" charset="0"/>
                <a:sym typeface="Calibri"/>
                <a:hlinkClick r:id="rId2" tooltip="kontorphilip">
                  <a:extLst>
                    <a:ext uri="{A12FA001-AC4F-418D-AE19-62706E023703}">
                      <ahyp:hlinkClr xmlns:ahyp="http://schemas.microsoft.com/office/drawing/2018/hyperlinkcolor" xmlns="" val="tx"/>
                    </a:ext>
                  </a:extLst>
                </a:hlinkClick>
              </a:rPr>
              <a:t>Adopted: Adu</a:t>
            </a:r>
            <a:r>
              <a:rPr lang="en-US" sz="2400" u="sng" dirty="0">
                <a:solidFill>
                  <a:srgbClr val="FF0000"/>
                </a:solidFill>
                <a:latin typeface="Calibri" panose="020F0502020204030204" pitchFamily="34" charset="0"/>
                <a:ea typeface="Calibri"/>
                <a:cs typeface="Calibri" panose="020F0502020204030204" pitchFamily="34" charset="0"/>
                <a:sym typeface="Calibri"/>
              </a:rPr>
              <a:t> 2021;</a:t>
            </a:r>
            <a:r>
              <a:rPr sz="2400" u="sng" spc="-75" dirty="0">
                <a:solidFill>
                  <a:srgbClr val="FF0000"/>
                </a:solidFill>
                <a:latin typeface="Verdana"/>
                <a:cs typeface="Verdana"/>
              </a:rPr>
              <a:t>Kafle,</a:t>
            </a:r>
            <a:r>
              <a:rPr sz="2400" u="sng" spc="-105" dirty="0">
                <a:solidFill>
                  <a:srgbClr val="FF0000"/>
                </a:solidFill>
                <a:latin typeface="Verdana"/>
                <a:cs typeface="Verdana"/>
              </a:rPr>
              <a:t> </a:t>
            </a:r>
            <a:r>
              <a:rPr sz="2400" u="sng" spc="-155" dirty="0">
                <a:solidFill>
                  <a:srgbClr val="FF0000"/>
                </a:solidFill>
                <a:latin typeface="Verdana"/>
                <a:cs typeface="Verdana"/>
              </a:rPr>
              <a:t>2013)</a:t>
            </a:r>
            <a:endParaRPr sz="2400" u="sng" dirty="0">
              <a:solidFill>
                <a:srgbClr val="FF0000"/>
              </a:solidFill>
              <a:latin typeface="Verdana"/>
              <a:cs typeface="Verdan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397125" marR="5080" indent="-2070100">
              <a:lnSpc>
                <a:spcPct val="100000"/>
              </a:lnSpc>
              <a:spcBef>
                <a:spcPts val="100"/>
              </a:spcBef>
            </a:pPr>
            <a:r>
              <a:rPr spc="-5" dirty="0"/>
              <a:t>Hermeneutic Phenomenological  Approach</a:t>
            </a:r>
            <a:r>
              <a:rPr spc="10" dirty="0"/>
              <a:t> </a:t>
            </a:r>
            <a:r>
              <a:rPr dirty="0"/>
              <a:t>(HPA)</a:t>
            </a:r>
          </a:p>
        </p:txBody>
      </p:sp>
      <p:sp>
        <p:nvSpPr>
          <p:cNvPr id="4" name="object 4"/>
          <p:cNvSpPr txBox="1"/>
          <p:nvPr/>
        </p:nvSpPr>
        <p:spPr>
          <a:xfrm>
            <a:off x="2060194" y="2255646"/>
            <a:ext cx="543242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0000"/>
                </a:solidFill>
                <a:latin typeface="Calibri" panose="020F0502020204030204" pitchFamily="34" charset="0"/>
                <a:cs typeface="Calibri" panose="020F0502020204030204" pitchFamily="34" charset="0"/>
              </a:rPr>
              <a:t>Interpreting </a:t>
            </a:r>
            <a:r>
              <a:rPr sz="2400" spc="-5" dirty="0">
                <a:solidFill>
                  <a:srgbClr val="FF0000"/>
                </a:solidFill>
                <a:latin typeface="Calibri" panose="020F0502020204030204" pitchFamily="34" charset="0"/>
                <a:cs typeface="Calibri" panose="020F0502020204030204" pitchFamily="34" charset="0"/>
              </a:rPr>
              <a:t>participants’</a:t>
            </a:r>
            <a:r>
              <a:rPr sz="2400" spc="-130" dirty="0">
                <a:solidFill>
                  <a:srgbClr val="FF0000"/>
                </a:solidFill>
                <a:latin typeface="Calibri" panose="020F0502020204030204" pitchFamily="34" charset="0"/>
                <a:cs typeface="Calibri" panose="020F0502020204030204" pitchFamily="34" charset="0"/>
              </a:rPr>
              <a:t> </a:t>
            </a:r>
            <a:r>
              <a:rPr sz="2400" spc="-5" dirty="0">
                <a:solidFill>
                  <a:srgbClr val="FF0000"/>
                </a:solidFill>
                <a:latin typeface="Calibri" panose="020F0502020204030204" pitchFamily="34" charset="0"/>
                <a:cs typeface="Calibri" panose="020F0502020204030204" pitchFamily="34" charset="0"/>
              </a:rPr>
              <a:t>experience</a:t>
            </a:r>
            <a:endParaRPr sz="2400" dirty="0">
              <a:solidFill>
                <a:srgbClr val="FF0000"/>
              </a:solidFill>
              <a:latin typeface="Calibri" panose="020F0502020204030204" pitchFamily="34" charset="0"/>
              <a:cs typeface="Calibri" panose="020F0502020204030204" pitchFamily="34" charset="0"/>
            </a:endParaRPr>
          </a:p>
        </p:txBody>
      </p:sp>
      <p:sp>
        <p:nvSpPr>
          <p:cNvPr id="5" name="object 5"/>
          <p:cNvSpPr txBox="1"/>
          <p:nvPr/>
        </p:nvSpPr>
        <p:spPr>
          <a:xfrm>
            <a:off x="486967" y="2835401"/>
            <a:ext cx="6591749" cy="3012620"/>
          </a:xfrm>
          <a:prstGeom prst="rect">
            <a:avLst/>
          </a:prstGeom>
        </p:spPr>
        <p:txBody>
          <a:bodyPr vert="horz" wrap="square" lIns="0" tIns="170815" rIns="0" bIns="0" rtlCol="0">
            <a:spAutoFit/>
          </a:bodyPr>
          <a:lstStyle/>
          <a:p>
            <a:pPr marL="12700">
              <a:lnSpc>
                <a:spcPct val="100000"/>
              </a:lnSpc>
              <a:spcBef>
                <a:spcPts val="1345"/>
              </a:spcBef>
              <a:tabLst>
                <a:tab pos="354965" algn="l"/>
              </a:tabLst>
            </a:pPr>
            <a:r>
              <a:rPr sz="2000" spc="350" dirty="0">
                <a:solidFill>
                  <a:schemeClr val="tx1"/>
                </a:solidFill>
                <a:latin typeface="Calibri" panose="020F0502020204030204" pitchFamily="34" charset="0"/>
                <a:cs typeface="Calibri" panose="020F0502020204030204" pitchFamily="34" charset="0"/>
              </a:rPr>
              <a:t></a:t>
            </a:r>
            <a:r>
              <a:rPr sz="2400" b="1" i="1" dirty="0">
                <a:solidFill>
                  <a:schemeClr val="tx1"/>
                </a:solidFill>
                <a:latin typeface="Calibri" panose="020F0502020204030204" pitchFamily="34" charset="0"/>
                <a:cs typeface="Calibri" panose="020F0502020204030204" pitchFamily="34" charset="0"/>
              </a:rPr>
              <a:t>Main Characteristics</a:t>
            </a:r>
            <a:endParaRPr sz="2400" dirty="0">
              <a:solidFill>
                <a:schemeClr val="tx1"/>
              </a:solidFill>
              <a:latin typeface="Calibri" panose="020F0502020204030204" pitchFamily="34" charset="0"/>
              <a:cs typeface="Calibri" panose="020F0502020204030204" pitchFamily="34" charset="0"/>
            </a:endParaRPr>
          </a:p>
          <a:p>
            <a:pPr marL="756285" marR="510540" indent="-287020">
              <a:lnSpc>
                <a:spcPct val="101400"/>
              </a:lnSpc>
              <a:spcBef>
                <a:spcPts val="905"/>
              </a:spcBef>
            </a:pPr>
            <a:r>
              <a:rPr sz="2400" spc="235" dirty="0">
                <a:solidFill>
                  <a:schemeClr val="tx1"/>
                </a:solidFill>
                <a:latin typeface="Calibri" panose="020F0502020204030204" pitchFamily="34" charset="0"/>
                <a:cs typeface="Calibri" panose="020F0502020204030204" pitchFamily="34" charset="0"/>
              </a:rPr>
              <a:t> </a:t>
            </a:r>
            <a:r>
              <a:rPr sz="2400" dirty="0">
                <a:solidFill>
                  <a:schemeClr val="tx1"/>
                </a:solidFill>
                <a:latin typeface="Calibri" panose="020F0502020204030204" pitchFamily="34" charset="0"/>
                <a:cs typeface="Calibri" panose="020F0502020204030204" pitchFamily="34" charset="0"/>
              </a:rPr>
              <a:t>Practicing </a:t>
            </a:r>
            <a:r>
              <a:rPr sz="2400" spc="70" dirty="0">
                <a:solidFill>
                  <a:schemeClr val="tx1"/>
                </a:solidFill>
                <a:latin typeface="Calibri" panose="020F0502020204030204" pitchFamily="34" charset="0"/>
                <a:cs typeface="Calibri" panose="020F0502020204030204" pitchFamily="34" charset="0"/>
              </a:rPr>
              <a:t>epoché </a:t>
            </a:r>
            <a:r>
              <a:rPr sz="2400" spc="-25" dirty="0">
                <a:solidFill>
                  <a:schemeClr val="tx1"/>
                </a:solidFill>
                <a:latin typeface="Calibri" panose="020F0502020204030204" pitchFamily="34" charset="0"/>
                <a:cs typeface="Calibri" panose="020F0502020204030204" pitchFamily="34" charset="0"/>
              </a:rPr>
              <a:t>(bracketing </a:t>
            </a:r>
            <a:r>
              <a:rPr sz="2400" spc="-80" dirty="0">
                <a:solidFill>
                  <a:schemeClr val="tx1"/>
                </a:solidFill>
                <a:latin typeface="Calibri" panose="020F0502020204030204" pitchFamily="34" charset="0"/>
                <a:cs typeface="Calibri" panose="020F0502020204030204" pitchFamily="34" charset="0"/>
              </a:rPr>
              <a:t>your prior  </a:t>
            </a:r>
            <a:r>
              <a:rPr sz="2400" spc="5" dirty="0">
                <a:solidFill>
                  <a:schemeClr val="tx1"/>
                </a:solidFill>
                <a:latin typeface="Calibri" panose="020F0502020204030204" pitchFamily="34" charset="0"/>
                <a:cs typeface="Calibri" panose="020F0502020204030204" pitchFamily="34" charset="0"/>
              </a:rPr>
              <a:t>knowledge/ </a:t>
            </a:r>
            <a:r>
              <a:rPr sz="2400" spc="-10" dirty="0">
                <a:solidFill>
                  <a:schemeClr val="tx1"/>
                </a:solidFill>
                <a:latin typeface="Calibri" panose="020F0502020204030204" pitchFamily="34" charset="0"/>
                <a:cs typeface="Calibri" panose="020F0502020204030204" pitchFamily="34" charset="0"/>
              </a:rPr>
              <a:t>experience) </a:t>
            </a:r>
            <a:r>
              <a:rPr sz="2400" spc="-180" dirty="0">
                <a:solidFill>
                  <a:schemeClr val="tx1"/>
                </a:solidFill>
                <a:latin typeface="Calibri" panose="020F0502020204030204" pitchFamily="34" charset="0"/>
                <a:cs typeface="Calibri" panose="020F0502020204030204" pitchFamily="34" charset="0"/>
              </a:rPr>
              <a:t>is </a:t>
            </a:r>
            <a:r>
              <a:rPr sz="2400" spc="-20" dirty="0">
                <a:solidFill>
                  <a:schemeClr val="tx1"/>
                </a:solidFill>
                <a:latin typeface="Calibri" panose="020F0502020204030204" pitchFamily="34" charset="0"/>
                <a:cs typeface="Calibri" panose="020F0502020204030204" pitchFamily="34" charset="0"/>
              </a:rPr>
              <a:t>not</a:t>
            </a:r>
            <a:r>
              <a:rPr sz="2400" spc="-225" dirty="0">
                <a:solidFill>
                  <a:schemeClr val="tx1"/>
                </a:solidFill>
                <a:latin typeface="Calibri" panose="020F0502020204030204" pitchFamily="34" charset="0"/>
                <a:cs typeface="Calibri" panose="020F0502020204030204" pitchFamily="34" charset="0"/>
              </a:rPr>
              <a:t> </a:t>
            </a:r>
            <a:r>
              <a:rPr sz="2400" spc="45" dirty="0">
                <a:solidFill>
                  <a:schemeClr val="tx1"/>
                </a:solidFill>
                <a:latin typeface="Calibri" panose="020F0502020204030204" pitchFamily="34" charset="0"/>
                <a:cs typeface="Calibri" panose="020F0502020204030204" pitchFamily="34" charset="0"/>
              </a:rPr>
              <a:t>encouraged  </a:t>
            </a:r>
            <a:r>
              <a:rPr sz="2400" spc="50" dirty="0">
                <a:solidFill>
                  <a:schemeClr val="tx1"/>
                </a:solidFill>
                <a:latin typeface="Calibri" panose="020F0502020204030204" pitchFamily="34" charset="0"/>
                <a:cs typeface="Calibri" panose="020F0502020204030204" pitchFamily="34" charset="0"/>
              </a:rPr>
              <a:t>because </a:t>
            </a:r>
            <a:r>
              <a:rPr sz="2400" spc="-110" dirty="0">
                <a:solidFill>
                  <a:schemeClr val="tx1"/>
                </a:solidFill>
                <a:latin typeface="Calibri" panose="020F0502020204030204" pitchFamily="34" charset="0"/>
                <a:cs typeface="Calibri" panose="020F0502020204030204" pitchFamily="34" charset="0"/>
              </a:rPr>
              <a:t>it </a:t>
            </a:r>
            <a:r>
              <a:rPr sz="2400" spc="-180" dirty="0">
                <a:solidFill>
                  <a:schemeClr val="tx1"/>
                </a:solidFill>
                <a:latin typeface="Calibri" panose="020F0502020204030204" pitchFamily="34" charset="0"/>
                <a:cs typeface="Calibri" panose="020F0502020204030204" pitchFamily="34" charset="0"/>
              </a:rPr>
              <a:t>is </a:t>
            </a:r>
            <a:r>
              <a:rPr sz="2400" spc="-25" dirty="0">
                <a:solidFill>
                  <a:schemeClr val="tx1"/>
                </a:solidFill>
                <a:latin typeface="Calibri" panose="020F0502020204030204" pitchFamily="34" charset="0"/>
                <a:cs typeface="Calibri" panose="020F0502020204030204" pitchFamily="34" charset="0"/>
              </a:rPr>
              <a:t>not</a:t>
            </a:r>
            <a:r>
              <a:rPr sz="2400" spc="-310" dirty="0">
                <a:solidFill>
                  <a:schemeClr val="tx1"/>
                </a:solidFill>
                <a:latin typeface="Calibri" panose="020F0502020204030204" pitchFamily="34" charset="0"/>
                <a:cs typeface="Calibri" panose="020F0502020204030204" pitchFamily="34" charset="0"/>
              </a:rPr>
              <a:t> </a:t>
            </a:r>
            <a:r>
              <a:rPr sz="2400" spc="-20" dirty="0">
                <a:solidFill>
                  <a:schemeClr val="tx1"/>
                </a:solidFill>
                <a:latin typeface="Calibri" panose="020F0502020204030204" pitchFamily="34" charset="0"/>
                <a:cs typeface="Calibri" panose="020F0502020204030204" pitchFamily="34" charset="0"/>
              </a:rPr>
              <a:t>feasible</a:t>
            </a:r>
            <a:r>
              <a:rPr lang="en-US" sz="2400" spc="-20" dirty="0">
                <a:solidFill>
                  <a:schemeClr val="tx1"/>
                </a:solidFill>
                <a:latin typeface="Calibri" panose="020F0502020204030204" pitchFamily="34" charset="0"/>
                <a:cs typeface="Calibri" panose="020F0502020204030204" pitchFamily="34" charset="0"/>
              </a:rPr>
              <a:t>.</a:t>
            </a:r>
            <a:endParaRPr sz="2400" dirty="0">
              <a:solidFill>
                <a:schemeClr val="tx1"/>
              </a:solidFill>
              <a:latin typeface="Calibri" panose="020F0502020204030204" pitchFamily="34" charset="0"/>
              <a:cs typeface="Calibri" panose="020F0502020204030204" pitchFamily="34" charset="0"/>
            </a:endParaRPr>
          </a:p>
          <a:p>
            <a:pPr marL="756285" marR="575310" indent="-287020">
              <a:lnSpc>
                <a:spcPct val="100000"/>
              </a:lnSpc>
              <a:spcBef>
                <a:spcPts val="1000"/>
              </a:spcBef>
            </a:pPr>
            <a:r>
              <a:rPr sz="2400" spc="235" dirty="0">
                <a:solidFill>
                  <a:schemeClr val="tx1"/>
                </a:solidFill>
                <a:latin typeface="Calibri" panose="020F0502020204030204" pitchFamily="34" charset="0"/>
                <a:cs typeface="Calibri" panose="020F0502020204030204" pitchFamily="34" charset="0"/>
              </a:rPr>
              <a:t> </a:t>
            </a:r>
            <a:r>
              <a:rPr sz="2400" spc="-65" dirty="0">
                <a:solidFill>
                  <a:schemeClr val="tx1"/>
                </a:solidFill>
                <a:latin typeface="Calibri" panose="020F0502020204030204" pitchFamily="34" charset="0"/>
                <a:cs typeface="Calibri" panose="020F0502020204030204" pitchFamily="34" charset="0"/>
              </a:rPr>
              <a:t>Examining </a:t>
            </a:r>
            <a:r>
              <a:rPr sz="2400" spc="-10" dirty="0">
                <a:solidFill>
                  <a:schemeClr val="tx1"/>
                </a:solidFill>
                <a:latin typeface="Calibri" panose="020F0502020204030204" pitchFamily="34" charset="0"/>
                <a:cs typeface="Calibri" panose="020F0502020204030204" pitchFamily="34" charset="0"/>
              </a:rPr>
              <a:t>participants’ </a:t>
            </a:r>
            <a:r>
              <a:rPr sz="2400" spc="10" dirty="0">
                <a:solidFill>
                  <a:schemeClr val="tx1"/>
                </a:solidFill>
                <a:latin typeface="Calibri" panose="020F0502020204030204" pitchFamily="34" charset="0"/>
                <a:cs typeface="Calibri" panose="020F0502020204030204" pitchFamily="34" charset="0"/>
              </a:rPr>
              <a:t>experience </a:t>
            </a:r>
            <a:r>
              <a:rPr sz="2400" spc="-75" dirty="0">
                <a:solidFill>
                  <a:schemeClr val="tx1"/>
                </a:solidFill>
                <a:latin typeface="Calibri" panose="020F0502020204030204" pitchFamily="34" charset="0"/>
                <a:cs typeface="Calibri" panose="020F0502020204030204" pitchFamily="34" charset="0"/>
              </a:rPr>
              <a:t>with</a:t>
            </a:r>
            <a:r>
              <a:rPr sz="2400" spc="-130" dirty="0">
                <a:solidFill>
                  <a:schemeClr val="tx1"/>
                </a:solidFill>
                <a:latin typeface="Calibri" panose="020F0502020204030204" pitchFamily="34" charset="0"/>
                <a:cs typeface="Calibri" panose="020F0502020204030204" pitchFamily="34" charset="0"/>
              </a:rPr>
              <a:t> </a:t>
            </a:r>
            <a:r>
              <a:rPr sz="2400" spc="-145" dirty="0">
                <a:solidFill>
                  <a:schemeClr val="tx1"/>
                </a:solidFill>
                <a:latin typeface="Calibri" panose="020F0502020204030204" pitchFamily="34" charset="0"/>
                <a:cs typeface="Calibri" panose="020F0502020204030204" pitchFamily="34" charset="0"/>
              </a:rPr>
              <a:t>the  </a:t>
            </a:r>
            <a:r>
              <a:rPr sz="2400" spc="-25" dirty="0">
                <a:solidFill>
                  <a:schemeClr val="tx1"/>
                </a:solidFill>
                <a:latin typeface="Calibri" panose="020F0502020204030204" pitchFamily="34" charset="0"/>
                <a:cs typeface="Calibri" panose="020F0502020204030204" pitchFamily="34" charset="0"/>
              </a:rPr>
              <a:t>purpose </a:t>
            </a:r>
            <a:r>
              <a:rPr sz="2400" spc="5" dirty="0">
                <a:solidFill>
                  <a:schemeClr val="tx1"/>
                </a:solidFill>
                <a:latin typeface="Calibri" panose="020F0502020204030204" pitchFamily="34" charset="0"/>
                <a:cs typeface="Calibri" panose="020F0502020204030204" pitchFamily="34" charset="0"/>
              </a:rPr>
              <a:t>of </a:t>
            </a:r>
            <a:r>
              <a:rPr sz="2400" spc="-5" dirty="0">
                <a:solidFill>
                  <a:schemeClr val="tx1"/>
                </a:solidFill>
                <a:latin typeface="Calibri" panose="020F0502020204030204" pitchFamily="34" charset="0"/>
                <a:cs typeface="Calibri" panose="020F0502020204030204" pitchFamily="34" charset="0"/>
              </a:rPr>
              <a:t>gaining </a:t>
            </a:r>
            <a:r>
              <a:rPr sz="2400" spc="-30" dirty="0">
                <a:solidFill>
                  <a:schemeClr val="tx1"/>
                </a:solidFill>
                <a:latin typeface="Calibri" panose="020F0502020204030204" pitchFamily="34" charset="0"/>
                <a:cs typeface="Calibri" panose="020F0502020204030204" pitchFamily="34" charset="0"/>
              </a:rPr>
              <a:t>understanding </a:t>
            </a:r>
            <a:r>
              <a:rPr sz="2400" spc="65" dirty="0">
                <a:solidFill>
                  <a:schemeClr val="tx1"/>
                </a:solidFill>
                <a:latin typeface="Calibri" panose="020F0502020204030204" pitchFamily="34" charset="0"/>
                <a:cs typeface="Calibri" panose="020F0502020204030204" pitchFamily="34" charset="0"/>
              </a:rPr>
              <a:t>and  </a:t>
            </a:r>
            <a:r>
              <a:rPr sz="2400" spc="-45" dirty="0">
                <a:solidFill>
                  <a:schemeClr val="tx1"/>
                </a:solidFill>
                <a:latin typeface="Calibri" panose="020F0502020204030204" pitchFamily="34" charset="0"/>
                <a:cs typeface="Calibri" panose="020F0502020204030204" pitchFamily="34" charset="0"/>
              </a:rPr>
              <a:t>presenting </a:t>
            </a:r>
            <a:r>
              <a:rPr sz="2400" spc="-80" dirty="0">
                <a:solidFill>
                  <a:schemeClr val="tx1"/>
                </a:solidFill>
                <a:latin typeface="Calibri" panose="020F0502020204030204" pitchFamily="34" charset="0"/>
                <a:cs typeface="Calibri" panose="020F0502020204030204" pitchFamily="34" charset="0"/>
              </a:rPr>
              <a:t>your</a:t>
            </a:r>
            <a:r>
              <a:rPr sz="2400" spc="-190" dirty="0">
                <a:solidFill>
                  <a:schemeClr val="tx1"/>
                </a:solidFill>
                <a:latin typeface="Calibri" panose="020F0502020204030204" pitchFamily="34" charset="0"/>
                <a:cs typeface="Calibri" panose="020F0502020204030204" pitchFamily="34" charset="0"/>
              </a:rPr>
              <a:t> </a:t>
            </a:r>
            <a:r>
              <a:rPr sz="2400" spc="-45" dirty="0">
                <a:solidFill>
                  <a:schemeClr val="tx1"/>
                </a:solidFill>
                <a:latin typeface="Calibri" panose="020F0502020204030204" pitchFamily="34" charset="0"/>
                <a:cs typeface="Calibri" panose="020F0502020204030204" pitchFamily="34" charset="0"/>
              </a:rPr>
              <a:t>interpretation</a:t>
            </a:r>
            <a:r>
              <a:rPr lang="en-US" sz="2400" spc="-45" dirty="0">
                <a:solidFill>
                  <a:schemeClr val="tx1"/>
                </a:solidFill>
                <a:latin typeface="Calibri" panose="020F0502020204030204" pitchFamily="34" charset="0"/>
                <a:cs typeface="Calibri" panose="020F0502020204030204" pitchFamily="34" charset="0"/>
              </a:rPr>
              <a:t>.</a:t>
            </a:r>
            <a:endParaRPr sz="2400" dirty="0">
              <a:solidFill>
                <a:schemeClr val="tx1"/>
              </a:solidFill>
              <a:latin typeface="Calibri" panose="020F0502020204030204" pitchFamily="34" charset="0"/>
              <a:cs typeface="Calibri" panose="020F0502020204030204" pitchFamily="34" charset="0"/>
            </a:endParaRPr>
          </a:p>
        </p:txBody>
      </p:sp>
      <p:pic>
        <p:nvPicPr>
          <p:cNvPr id="4098" name="Picture 2" descr="Double Amputee Woman from Nur-Sultan Climbs Mount Everest - The Astana Times">
            <a:extLst>
              <a:ext uri="{FF2B5EF4-FFF2-40B4-BE49-F238E27FC236}">
                <a16:creationId xmlns:a16="http://schemas.microsoft.com/office/drawing/2014/main" xmlns="" id="{C24CC4FD-9416-094A-81FF-1D5BDD88BC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0132" y="2451226"/>
            <a:ext cx="3937000" cy="35115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9550D79E-1C50-BA41-A11A-D39A0E868F0B}"/>
              </a:ext>
            </a:extLst>
          </p:cNvPr>
          <p:cNvSpPr/>
          <p:nvPr/>
        </p:nvSpPr>
        <p:spPr>
          <a:xfrm>
            <a:off x="3620813" y="5962776"/>
            <a:ext cx="8571187" cy="400110"/>
          </a:xfrm>
          <a:prstGeom prst="rect">
            <a:avLst/>
          </a:prstGeom>
        </p:spPr>
        <p:txBody>
          <a:bodyPr wrap="square">
            <a:spAutoFit/>
          </a:bodyPr>
          <a:lstStyle/>
          <a:p>
            <a:pPr marL="4418330">
              <a:spcBef>
                <a:spcPts val="1650"/>
              </a:spcBef>
            </a:pPr>
            <a:r>
              <a:rPr lang="en-US" sz="2000" u="sng" spc="-75" dirty="0">
                <a:solidFill>
                  <a:srgbClr val="FF0000"/>
                </a:solidFill>
                <a:latin typeface="Verdana"/>
                <a:cs typeface="Verdana"/>
              </a:rPr>
              <a:t>(</a:t>
            </a:r>
            <a:r>
              <a:rPr lang="en-US" sz="2000" u="sng" dirty="0">
                <a:solidFill>
                  <a:srgbClr val="FF0000"/>
                </a:solidFill>
                <a:latin typeface="Calibri" panose="020F0502020204030204" pitchFamily="34" charset="0"/>
                <a:ea typeface="Calibri"/>
                <a:cs typeface="Calibri" panose="020F0502020204030204" pitchFamily="34" charset="0"/>
                <a:sym typeface="Calibri"/>
                <a:hlinkClick r:id="rId3" tooltip="kontorphilip">
                  <a:extLst>
                    <a:ext uri="{A12FA001-AC4F-418D-AE19-62706E023703}">
                      <ahyp:hlinkClr xmlns:ahyp="http://schemas.microsoft.com/office/drawing/2018/hyperlinkcolor" xmlns="" val="tx"/>
                    </a:ext>
                  </a:extLst>
                </a:hlinkClick>
              </a:rPr>
              <a:t>Adopted: Adu</a:t>
            </a:r>
            <a:r>
              <a:rPr lang="en-US" sz="2000" u="sng" dirty="0">
                <a:solidFill>
                  <a:srgbClr val="FF0000"/>
                </a:solidFill>
                <a:latin typeface="Calibri" panose="020F0502020204030204" pitchFamily="34" charset="0"/>
                <a:ea typeface="Calibri"/>
                <a:cs typeface="Calibri" panose="020F0502020204030204" pitchFamily="34" charset="0"/>
                <a:sym typeface="Calibri"/>
              </a:rPr>
              <a:t> 2021;</a:t>
            </a:r>
            <a:r>
              <a:rPr lang="en-US" sz="2000" u="sng" spc="-75" dirty="0">
                <a:solidFill>
                  <a:srgbClr val="FF0000"/>
                </a:solidFill>
                <a:latin typeface="Verdana"/>
                <a:cs typeface="Verdana"/>
              </a:rPr>
              <a:t>Kafle,</a:t>
            </a:r>
            <a:r>
              <a:rPr lang="en-US" sz="2000" u="sng" spc="-105" dirty="0">
                <a:solidFill>
                  <a:srgbClr val="FF0000"/>
                </a:solidFill>
                <a:latin typeface="Verdana"/>
                <a:cs typeface="Verdana"/>
              </a:rPr>
              <a:t> </a:t>
            </a:r>
            <a:r>
              <a:rPr lang="en-US" sz="2000" u="sng" spc="-155" dirty="0">
                <a:solidFill>
                  <a:srgbClr val="FF0000"/>
                </a:solidFill>
                <a:latin typeface="Verdana"/>
                <a:cs typeface="Verdana"/>
              </a:rPr>
              <a:t>2013)</a:t>
            </a:r>
            <a:endParaRPr lang="en-US" sz="2000" u="sng" dirty="0">
              <a:solidFill>
                <a:srgbClr val="FF0000"/>
              </a:solidFill>
              <a:latin typeface="Verdana"/>
              <a:cs typeface="Verdan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2764790" marR="5080" indent="-2495550">
              <a:lnSpc>
                <a:spcPct val="100000"/>
              </a:lnSpc>
              <a:spcBef>
                <a:spcPts val="100"/>
              </a:spcBef>
            </a:pPr>
            <a:r>
              <a:rPr dirty="0"/>
              <a:t>Interpretative </a:t>
            </a:r>
            <a:r>
              <a:rPr spc="-5" dirty="0"/>
              <a:t>Phenomenological  Analysis</a:t>
            </a:r>
            <a:r>
              <a:rPr spc="20" dirty="0"/>
              <a:t> </a:t>
            </a:r>
            <a:r>
              <a:rPr spc="-5" dirty="0"/>
              <a:t>(IPA)</a:t>
            </a:r>
          </a:p>
        </p:txBody>
      </p:sp>
      <p:sp>
        <p:nvSpPr>
          <p:cNvPr id="4" name="object 4"/>
          <p:cNvSpPr txBox="1"/>
          <p:nvPr/>
        </p:nvSpPr>
        <p:spPr>
          <a:xfrm>
            <a:off x="586994" y="2383810"/>
            <a:ext cx="7003415" cy="757555"/>
          </a:xfrm>
          <a:prstGeom prst="rect">
            <a:avLst/>
          </a:prstGeom>
        </p:spPr>
        <p:txBody>
          <a:bodyPr vert="horz" wrap="square" lIns="0" tIns="12700" rIns="0" bIns="0" rtlCol="0">
            <a:spAutoFit/>
          </a:bodyPr>
          <a:lstStyle/>
          <a:p>
            <a:pPr marL="12700" marR="5080">
              <a:lnSpc>
                <a:spcPct val="100000"/>
              </a:lnSpc>
              <a:spcBef>
                <a:spcPts val="100"/>
              </a:spcBef>
            </a:pPr>
            <a:r>
              <a:rPr sz="2400" dirty="0">
                <a:solidFill>
                  <a:schemeClr val="tx1"/>
                </a:solidFill>
                <a:latin typeface="TeXGyreAdventor"/>
                <a:cs typeface="TeXGyreAdventor"/>
              </a:rPr>
              <a:t>Interpreting </a:t>
            </a:r>
            <a:r>
              <a:rPr sz="2400" spc="-5" dirty="0">
                <a:solidFill>
                  <a:schemeClr val="tx1"/>
                </a:solidFill>
                <a:latin typeface="TeXGyreAdventor"/>
                <a:cs typeface="TeXGyreAdventor"/>
              </a:rPr>
              <a:t>participants’ understanding of </a:t>
            </a:r>
            <a:r>
              <a:rPr sz="2400" dirty="0">
                <a:solidFill>
                  <a:schemeClr val="tx1"/>
                </a:solidFill>
                <a:latin typeface="TeXGyreAdventor"/>
                <a:cs typeface="TeXGyreAdventor"/>
              </a:rPr>
              <a:t>their  </a:t>
            </a:r>
            <a:r>
              <a:rPr sz="2400" spc="-5" dirty="0">
                <a:solidFill>
                  <a:schemeClr val="tx1"/>
                </a:solidFill>
                <a:latin typeface="TeXGyreAdventor"/>
                <a:cs typeface="TeXGyreAdventor"/>
              </a:rPr>
              <a:t>experience</a:t>
            </a:r>
            <a:endParaRPr sz="2400" dirty="0">
              <a:solidFill>
                <a:schemeClr val="tx1"/>
              </a:solidFill>
              <a:latin typeface="TeXGyreAdventor"/>
              <a:cs typeface="TeXGyreAdventor"/>
            </a:endParaRPr>
          </a:p>
        </p:txBody>
      </p:sp>
      <p:sp>
        <p:nvSpPr>
          <p:cNvPr id="5" name="object 5"/>
          <p:cNvSpPr txBox="1"/>
          <p:nvPr/>
        </p:nvSpPr>
        <p:spPr>
          <a:xfrm>
            <a:off x="409752" y="3444917"/>
            <a:ext cx="6232525" cy="2589683"/>
          </a:xfrm>
          <a:prstGeom prst="rect">
            <a:avLst/>
          </a:prstGeom>
        </p:spPr>
        <p:txBody>
          <a:bodyPr vert="horz" wrap="square" lIns="0" tIns="171450" rIns="0" bIns="0" rtlCol="0">
            <a:spAutoFit/>
          </a:bodyPr>
          <a:lstStyle/>
          <a:p>
            <a:pPr marL="12700">
              <a:lnSpc>
                <a:spcPct val="100000"/>
              </a:lnSpc>
              <a:spcBef>
                <a:spcPts val="1350"/>
              </a:spcBef>
              <a:tabLst>
                <a:tab pos="354965" algn="l"/>
              </a:tabLst>
            </a:pPr>
            <a:r>
              <a:rPr sz="2000" spc="350" dirty="0">
                <a:solidFill>
                  <a:srgbClr val="B8AA9F"/>
                </a:solidFill>
                <a:latin typeface="Calibri" panose="020F0502020204030204" pitchFamily="34" charset="0"/>
                <a:cs typeface="Calibri" panose="020F0502020204030204" pitchFamily="34" charset="0"/>
              </a:rPr>
              <a:t>	</a:t>
            </a:r>
            <a:r>
              <a:rPr sz="2000" b="1" i="1" dirty="0">
                <a:solidFill>
                  <a:schemeClr val="tx1"/>
                </a:solidFill>
                <a:latin typeface="Calibri" panose="020F0502020204030204" pitchFamily="34" charset="0"/>
                <a:cs typeface="Calibri" panose="020F0502020204030204" pitchFamily="34" charset="0"/>
              </a:rPr>
              <a:t>Main</a:t>
            </a:r>
            <a:r>
              <a:rPr sz="2000" b="1" i="1" spc="-5" dirty="0">
                <a:solidFill>
                  <a:schemeClr val="tx1"/>
                </a:solidFill>
                <a:latin typeface="Calibri" panose="020F0502020204030204" pitchFamily="34" charset="0"/>
                <a:cs typeface="Calibri" panose="020F0502020204030204" pitchFamily="34" charset="0"/>
              </a:rPr>
              <a:t> Characteristics</a:t>
            </a:r>
            <a:endParaRPr sz="2000" dirty="0">
              <a:solidFill>
                <a:schemeClr val="tx1"/>
              </a:solidFill>
              <a:latin typeface="Calibri" panose="020F0502020204030204" pitchFamily="34" charset="0"/>
              <a:cs typeface="Calibri" panose="020F0502020204030204" pitchFamily="34" charset="0"/>
            </a:endParaRPr>
          </a:p>
          <a:p>
            <a:pPr marL="756285" marR="977900" indent="-287020">
              <a:lnSpc>
                <a:spcPct val="102800"/>
              </a:lnSpc>
              <a:spcBef>
                <a:spcPts val="875"/>
              </a:spcBef>
            </a:pPr>
            <a:r>
              <a:rPr sz="2000" spc="235" dirty="0">
                <a:solidFill>
                  <a:schemeClr val="tx1"/>
                </a:solidFill>
                <a:latin typeface="Calibri" panose="020F0502020204030204" pitchFamily="34" charset="0"/>
                <a:cs typeface="Calibri" panose="020F0502020204030204" pitchFamily="34" charset="0"/>
              </a:rPr>
              <a:t> </a:t>
            </a:r>
            <a:r>
              <a:rPr sz="2000" dirty="0">
                <a:solidFill>
                  <a:schemeClr val="tx1"/>
                </a:solidFill>
                <a:latin typeface="Calibri" panose="020F0502020204030204" pitchFamily="34" charset="0"/>
                <a:cs typeface="Calibri" panose="020F0502020204030204" pitchFamily="34" charset="0"/>
              </a:rPr>
              <a:t>Practicing </a:t>
            </a:r>
            <a:r>
              <a:rPr sz="2000" spc="70" dirty="0">
                <a:solidFill>
                  <a:schemeClr val="tx1"/>
                </a:solidFill>
                <a:latin typeface="Calibri" panose="020F0502020204030204" pitchFamily="34" charset="0"/>
                <a:cs typeface="Calibri" panose="020F0502020204030204" pitchFamily="34" charset="0"/>
              </a:rPr>
              <a:t>epoché </a:t>
            </a:r>
            <a:r>
              <a:rPr sz="2000" spc="-25" dirty="0">
                <a:solidFill>
                  <a:schemeClr val="tx1"/>
                </a:solidFill>
                <a:latin typeface="Calibri" panose="020F0502020204030204" pitchFamily="34" charset="0"/>
                <a:cs typeface="Calibri" panose="020F0502020204030204" pitchFamily="34" charset="0"/>
              </a:rPr>
              <a:t>(bracketing </a:t>
            </a:r>
            <a:r>
              <a:rPr sz="2000" spc="-80" dirty="0">
                <a:solidFill>
                  <a:schemeClr val="tx1"/>
                </a:solidFill>
                <a:latin typeface="Calibri" panose="020F0502020204030204" pitchFamily="34" charset="0"/>
                <a:cs typeface="Calibri" panose="020F0502020204030204" pitchFamily="34" charset="0"/>
              </a:rPr>
              <a:t>your </a:t>
            </a:r>
            <a:r>
              <a:rPr sz="2000" spc="-155" dirty="0">
                <a:solidFill>
                  <a:schemeClr val="tx1"/>
                </a:solidFill>
                <a:latin typeface="Calibri" panose="020F0502020204030204" pitchFamily="34" charset="0"/>
                <a:cs typeface="Calibri" panose="020F0502020204030204" pitchFamily="34" charset="0"/>
              </a:rPr>
              <a:t>prior  </a:t>
            </a:r>
            <a:r>
              <a:rPr sz="2000" spc="5" dirty="0">
                <a:solidFill>
                  <a:schemeClr val="tx1"/>
                </a:solidFill>
                <a:latin typeface="Calibri" panose="020F0502020204030204" pitchFamily="34" charset="0"/>
                <a:cs typeface="Calibri" panose="020F0502020204030204" pitchFamily="34" charset="0"/>
              </a:rPr>
              <a:t>knowledge/ </a:t>
            </a:r>
            <a:r>
              <a:rPr sz="2000" spc="-10" dirty="0">
                <a:solidFill>
                  <a:schemeClr val="tx1"/>
                </a:solidFill>
                <a:latin typeface="Calibri" panose="020F0502020204030204" pitchFamily="34" charset="0"/>
                <a:cs typeface="Calibri" panose="020F0502020204030204" pitchFamily="34" charset="0"/>
              </a:rPr>
              <a:t>experience) </a:t>
            </a:r>
            <a:r>
              <a:rPr sz="2000" spc="-180" dirty="0">
                <a:solidFill>
                  <a:schemeClr val="tx1"/>
                </a:solidFill>
                <a:latin typeface="Calibri" panose="020F0502020204030204" pitchFamily="34" charset="0"/>
                <a:cs typeface="Calibri" panose="020F0502020204030204" pitchFamily="34" charset="0"/>
              </a:rPr>
              <a:t>is</a:t>
            </a:r>
            <a:r>
              <a:rPr sz="2000" spc="-325" dirty="0">
                <a:solidFill>
                  <a:schemeClr val="tx1"/>
                </a:solidFill>
                <a:latin typeface="Calibri" panose="020F0502020204030204" pitchFamily="34" charset="0"/>
                <a:cs typeface="Calibri" panose="020F0502020204030204" pitchFamily="34" charset="0"/>
              </a:rPr>
              <a:t> </a:t>
            </a:r>
            <a:r>
              <a:rPr sz="2000" spc="45" dirty="0">
                <a:solidFill>
                  <a:schemeClr val="tx1"/>
                </a:solidFill>
                <a:latin typeface="Calibri" panose="020F0502020204030204" pitchFamily="34" charset="0"/>
                <a:cs typeface="Calibri" panose="020F0502020204030204" pitchFamily="34" charset="0"/>
              </a:rPr>
              <a:t>encouraged</a:t>
            </a:r>
            <a:endParaRPr sz="2000" dirty="0">
              <a:solidFill>
                <a:schemeClr val="tx1"/>
              </a:solidFill>
              <a:latin typeface="Calibri" panose="020F0502020204030204" pitchFamily="34" charset="0"/>
              <a:cs typeface="Calibri" panose="020F0502020204030204" pitchFamily="34" charset="0"/>
            </a:endParaRPr>
          </a:p>
          <a:p>
            <a:pPr marL="756285" marR="5080" indent="-287020">
              <a:lnSpc>
                <a:spcPct val="100000"/>
              </a:lnSpc>
              <a:spcBef>
                <a:spcPts val="1000"/>
              </a:spcBef>
            </a:pPr>
            <a:r>
              <a:rPr sz="2000" spc="235" dirty="0">
                <a:solidFill>
                  <a:schemeClr val="tx1"/>
                </a:solidFill>
                <a:latin typeface="Calibri" panose="020F0502020204030204" pitchFamily="34" charset="0"/>
                <a:cs typeface="Calibri" panose="020F0502020204030204" pitchFamily="34" charset="0"/>
              </a:rPr>
              <a:t> </a:t>
            </a:r>
            <a:r>
              <a:rPr sz="2000" spc="-65" dirty="0">
                <a:solidFill>
                  <a:schemeClr val="tx1"/>
                </a:solidFill>
                <a:latin typeface="Calibri" panose="020F0502020204030204" pitchFamily="34" charset="0"/>
                <a:cs typeface="Calibri" panose="020F0502020204030204" pitchFamily="34" charset="0"/>
              </a:rPr>
              <a:t>Examining </a:t>
            </a:r>
            <a:r>
              <a:rPr sz="2000" spc="-10" dirty="0">
                <a:solidFill>
                  <a:schemeClr val="tx1"/>
                </a:solidFill>
                <a:latin typeface="Calibri" panose="020F0502020204030204" pitchFamily="34" charset="0"/>
                <a:cs typeface="Calibri" panose="020F0502020204030204" pitchFamily="34" charset="0"/>
              </a:rPr>
              <a:t>participants’ </a:t>
            </a:r>
            <a:r>
              <a:rPr sz="2000" spc="-45" dirty="0">
                <a:solidFill>
                  <a:schemeClr val="tx1"/>
                </a:solidFill>
                <a:latin typeface="Calibri" panose="020F0502020204030204" pitchFamily="34" charset="0"/>
                <a:cs typeface="Calibri" panose="020F0502020204030204" pitchFamily="34" charset="0"/>
              </a:rPr>
              <a:t>interpretation </a:t>
            </a:r>
            <a:r>
              <a:rPr sz="2000" spc="5" dirty="0">
                <a:solidFill>
                  <a:schemeClr val="tx1"/>
                </a:solidFill>
                <a:latin typeface="Calibri" panose="020F0502020204030204" pitchFamily="34" charset="0"/>
                <a:cs typeface="Calibri" panose="020F0502020204030204" pitchFamily="34" charset="0"/>
              </a:rPr>
              <a:t>of </a:t>
            </a:r>
            <a:r>
              <a:rPr sz="2000" spc="-85" dirty="0">
                <a:solidFill>
                  <a:schemeClr val="tx1"/>
                </a:solidFill>
                <a:latin typeface="Calibri" panose="020F0502020204030204" pitchFamily="34" charset="0"/>
                <a:cs typeface="Calibri" panose="020F0502020204030204" pitchFamily="34" charset="0"/>
              </a:rPr>
              <a:t>their  </a:t>
            </a:r>
            <a:r>
              <a:rPr sz="2000" spc="10" dirty="0">
                <a:solidFill>
                  <a:schemeClr val="tx1"/>
                </a:solidFill>
                <a:latin typeface="Calibri" panose="020F0502020204030204" pitchFamily="34" charset="0"/>
                <a:cs typeface="Calibri" panose="020F0502020204030204" pitchFamily="34" charset="0"/>
              </a:rPr>
              <a:t>experience </a:t>
            </a:r>
            <a:r>
              <a:rPr sz="2000" spc="-70" dirty="0">
                <a:solidFill>
                  <a:schemeClr val="tx1"/>
                </a:solidFill>
                <a:latin typeface="Calibri" panose="020F0502020204030204" pitchFamily="34" charset="0"/>
                <a:cs typeface="Calibri" panose="020F0502020204030204" pitchFamily="34" charset="0"/>
              </a:rPr>
              <a:t>with </a:t>
            </a:r>
            <a:r>
              <a:rPr sz="2000" spc="-25" dirty="0">
                <a:solidFill>
                  <a:schemeClr val="tx1"/>
                </a:solidFill>
                <a:latin typeface="Calibri" panose="020F0502020204030204" pitchFamily="34" charset="0"/>
                <a:cs typeface="Calibri" panose="020F0502020204030204" pitchFamily="34" charset="0"/>
              </a:rPr>
              <a:t>the </a:t>
            </a:r>
            <a:r>
              <a:rPr sz="2000" spc="-20" dirty="0">
                <a:solidFill>
                  <a:schemeClr val="tx1"/>
                </a:solidFill>
                <a:latin typeface="Calibri" panose="020F0502020204030204" pitchFamily="34" charset="0"/>
                <a:cs typeface="Calibri" panose="020F0502020204030204" pitchFamily="34" charset="0"/>
              </a:rPr>
              <a:t>purpose </a:t>
            </a:r>
            <a:r>
              <a:rPr sz="2000" spc="10" dirty="0">
                <a:solidFill>
                  <a:schemeClr val="tx1"/>
                </a:solidFill>
                <a:latin typeface="Calibri" panose="020F0502020204030204" pitchFamily="34" charset="0"/>
                <a:cs typeface="Calibri" panose="020F0502020204030204" pitchFamily="34" charset="0"/>
              </a:rPr>
              <a:t>of </a:t>
            </a:r>
            <a:r>
              <a:rPr sz="2000" dirty="0">
                <a:solidFill>
                  <a:schemeClr val="tx1"/>
                </a:solidFill>
                <a:latin typeface="Calibri" panose="020F0502020204030204" pitchFamily="34" charset="0"/>
                <a:cs typeface="Calibri" panose="020F0502020204030204" pitchFamily="34" charset="0"/>
              </a:rPr>
              <a:t>gaining  </a:t>
            </a:r>
            <a:r>
              <a:rPr sz="2000" spc="-30" dirty="0">
                <a:solidFill>
                  <a:schemeClr val="tx1"/>
                </a:solidFill>
                <a:latin typeface="Calibri" panose="020F0502020204030204" pitchFamily="34" charset="0"/>
                <a:cs typeface="Calibri" panose="020F0502020204030204" pitchFamily="34" charset="0"/>
              </a:rPr>
              <a:t>understanding </a:t>
            </a:r>
            <a:r>
              <a:rPr sz="2000" spc="65" dirty="0">
                <a:solidFill>
                  <a:schemeClr val="tx1"/>
                </a:solidFill>
                <a:latin typeface="Calibri" panose="020F0502020204030204" pitchFamily="34" charset="0"/>
                <a:cs typeface="Calibri" panose="020F0502020204030204" pitchFamily="34" charset="0"/>
              </a:rPr>
              <a:t>and </a:t>
            </a:r>
            <a:r>
              <a:rPr sz="2000" spc="-45" dirty="0">
                <a:solidFill>
                  <a:schemeClr val="tx1"/>
                </a:solidFill>
                <a:latin typeface="Calibri" panose="020F0502020204030204" pitchFamily="34" charset="0"/>
                <a:cs typeface="Calibri" panose="020F0502020204030204" pitchFamily="34" charset="0"/>
              </a:rPr>
              <a:t>presenting </a:t>
            </a:r>
            <a:r>
              <a:rPr sz="2000" spc="-80" dirty="0">
                <a:solidFill>
                  <a:schemeClr val="tx1"/>
                </a:solidFill>
                <a:latin typeface="Calibri" panose="020F0502020204030204" pitchFamily="34" charset="0"/>
                <a:cs typeface="Calibri" panose="020F0502020204030204" pitchFamily="34" charset="0"/>
              </a:rPr>
              <a:t>your</a:t>
            </a:r>
            <a:r>
              <a:rPr sz="2000" spc="-484" dirty="0">
                <a:solidFill>
                  <a:schemeClr val="tx1"/>
                </a:solidFill>
                <a:latin typeface="Calibri" panose="020F0502020204030204" pitchFamily="34" charset="0"/>
                <a:cs typeface="Calibri" panose="020F0502020204030204" pitchFamily="34" charset="0"/>
              </a:rPr>
              <a:t> </a:t>
            </a:r>
            <a:r>
              <a:rPr sz="2000" spc="-45" dirty="0">
                <a:solidFill>
                  <a:schemeClr val="tx1"/>
                </a:solidFill>
                <a:latin typeface="Calibri" panose="020F0502020204030204" pitchFamily="34" charset="0"/>
                <a:cs typeface="Calibri" panose="020F0502020204030204" pitchFamily="34" charset="0"/>
              </a:rPr>
              <a:t>interpretation</a:t>
            </a:r>
            <a:r>
              <a:rPr sz="2000" spc="-145" dirty="0">
                <a:solidFill>
                  <a:schemeClr val="tx1"/>
                </a:solidFill>
                <a:latin typeface="Calibri" panose="020F0502020204030204" pitchFamily="34" charset="0"/>
                <a:cs typeface="Calibri" panose="020F0502020204030204" pitchFamily="34" charset="0"/>
              </a:rPr>
              <a:t>(</a:t>
            </a:r>
            <a:r>
              <a:rPr lang="en-US" sz="2000" spc="-145" dirty="0" err="1">
                <a:solidFill>
                  <a:schemeClr val="tx1"/>
                </a:solidFill>
                <a:latin typeface="Calibri" panose="020F0502020204030204" pitchFamily="34" charset="0"/>
                <a:cs typeface="Calibri" panose="020F0502020204030204" pitchFamily="34" charset="0"/>
              </a:rPr>
              <a:t>Adu</a:t>
            </a:r>
            <a:r>
              <a:rPr lang="en-US" sz="2000" spc="-145" dirty="0">
                <a:solidFill>
                  <a:schemeClr val="tx1"/>
                </a:solidFill>
                <a:latin typeface="Calibri" panose="020F0502020204030204" pitchFamily="34" charset="0"/>
                <a:cs typeface="Calibri" panose="020F0502020204030204" pitchFamily="34" charset="0"/>
              </a:rPr>
              <a:t> 2021; </a:t>
            </a:r>
            <a:r>
              <a:rPr sz="2000" spc="-145" dirty="0">
                <a:solidFill>
                  <a:schemeClr val="tx1"/>
                </a:solidFill>
                <a:latin typeface="Calibri" panose="020F0502020204030204" pitchFamily="34" charset="0"/>
                <a:cs typeface="Calibri" panose="020F0502020204030204" pitchFamily="34" charset="0"/>
              </a:rPr>
              <a:t>Smith, </a:t>
            </a:r>
            <a:r>
              <a:rPr sz="2000" spc="-85" dirty="0">
                <a:solidFill>
                  <a:schemeClr val="tx1"/>
                </a:solidFill>
                <a:latin typeface="Calibri" panose="020F0502020204030204" pitchFamily="34" charset="0"/>
                <a:cs typeface="Calibri" panose="020F0502020204030204" pitchFamily="34" charset="0"/>
              </a:rPr>
              <a:t>Flowers </a:t>
            </a:r>
            <a:r>
              <a:rPr sz="2000" spc="50" dirty="0">
                <a:solidFill>
                  <a:schemeClr val="tx1"/>
                </a:solidFill>
                <a:latin typeface="Calibri" panose="020F0502020204030204" pitchFamily="34" charset="0"/>
                <a:cs typeface="Calibri" panose="020F0502020204030204" pitchFamily="34" charset="0"/>
              </a:rPr>
              <a:t>&amp; </a:t>
            </a:r>
            <a:r>
              <a:rPr sz="2000" spc="-110" dirty="0">
                <a:solidFill>
                  <a:schemeClr val="tx1"/>
                </a:solidFill>
                <a:latin typeface="Calibri" panose="020F0502020204030204" pitchFamily="34" charset="0"/>
                <a:cs typeface="Calibri" panose="020F0502020204030204" pitchFamily="34" charset="0"/>
              </a:rPr>
              <a:t>Larkin, </a:t>
            </a:r>
            <a:r>
              <a:rPr sz="2000" spc="-155" dirty="0">
                <a:solidFill>
                  <a:schemeClr val="tx1"/>
                </a:solidFill>
                <a:latin typeface="Calibri" panose="020F0502020204030204" pitchFamily="34" charset="0"/>
                <a:cs typeface="Calibri" panose="020F0502020204030204" pitchFamily="34" charset="0"/>
              </a:rPr>
              <a:t>2012</a:t>
            </a:r>
            <a:r>
              <a:rPr sz="2000" spc="-330" dirty="0">
                <a:solidFill>
                  <a:schemeClr val="tx1"/>
                </a:solidFill>
                <a:latin typeface="Calibri" panose="020F0502020204030204" pitchFamily="34" charset="0"/>
                <a:cs typeface="Calibri" panose="020F0502020204030204" pitchFamily="34" charset="0"/>
              </a:rPr>
              <a:t> </a:t>
            </a:r>
            <a:r>
              <a:rPr sz="2000" spc="-155" dirty="0">
                <a:solidFill>
                  <a:schemeClr val="tx1"/>
                </a:solidFill>
                <a:latin typeface="Calibri" panose="020F0502020204030204" pitchFamily="34" charset="0"/>
                <a:cs typeface="Calibri" panose="020F0502020204030204" pitchFamily="34" charset="0"/>
              </a:rPr>
              <a:t>)</a:t>
            </a:r>
            <a:endParaRPr sz="2000" dirty="0">
              <a:solidFill>
                <a:schemeClr val="tx1"/>
              </a:solidFill>
              <a:latin typeface="Calibri" panose="020F0502020204030204" pitchFamily="34" charset="0"/>
              <a:cs typeface="Calibri" panose="020F0502020204030204" pitchFamily="34" charset="0"/>
            </a:endParaRPr>
          </a:p>
        </p:txBody>
      </p:sp>
      <p:pic>
        <p:nvPicPr>
          <p:cNvPr id="5122" name="Picture 2" descr="Workshops】[Classical Instrument Experience Course] Single-Piano, String  Music, Chinese Music, Wind Music Experience Course - Shop Being Music  Taipei - Pinkoi">
            <a:extLst>
              <a:ext uri="{FF2B5EF4-FFF2-40B4-BE49-F238E27FC236}">
                <a16:creationId xmlns:a16="http://schemas.microsoft.com/office/drawing/2014/main" xmlns="" id="{42F0C796-394C-D649-B1E6-E726FF149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1898027"/>
            <a:ext cx="5080000" cy="42886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xmlns="" id="{535EEF08-2BB0-E546-9989-CD9269034A65}"/>
              </a:ext>
            </a:extLst>
          </p:cNvPr>
          <p:cNvPicPr>
            <a:picLocks noGrp="1" noChangeAspect="1"/>
          </p:cNvPicPr>
          <p:nvPr>
            <p:ph idx="1"/>
          </p:nvPr>
        </p:nvPicPr>
        <p:blipFill>
          <a:blip r:embed="rId3"/>
          <a:stretch>
            <a:fillRect/>
          </a:stretch>
        </p:blipFill>
        <p:spPr>
          <a:xfrm>
            <a:off x="0" y="0"/>
            <a:ext cx="12192000" cy="6824909"/>
          </a:xfrm>
        </p:spPr>
      </p:pic>
      <p:sp>
        <p:nvSpPr>
          <p:cNvPr id="4" name="Slide Number Placeholder 3">
            <a:extLst>
              <a:ext uri="{FF2B5EF4-FFF2-40B4-BE49-F238E27FC236}">
                <a16:creationId xmlns:a16="http://schemas.microsoft.com/office/drawing/2014/main" xmlns="" id="{BA4D2072-C105-C84E-9DA0-F59C958EB1DF}"/>
              </a:ext>
            </a:extLst>
          </p:cNvPr>
          <p:cNvSpPr>
            <a:spLocks noGrp="1"/>
          </p:cNvSpPr>
          <p:nvPr>
            <p:ph type="sldNum" sz="quarter" idx="12"/>
          </p:nvPr>
        </p:nvSpPr>
        <p:spPr/>
        <p:txBody>
          <a:bodyPr/>
          <a:lstStyle/>
          <a:p>
            <a:fld id="{FD3BAFDA-1215-2D48-B753-022AECB13F4F}" type="slidenum">
              <a:rPr lang="en-US" altLang="x-none" smtClean="0"/>
              <a:pPr/>
              <a:t>35</a:t>
            </a:fld>
            <a:endParaRPr lang="en-US" altLang="x-none"/>
          </a:p>
        </p:txBody>
      </p:sp>
    </p:spTree>
    <p:extLst>
      <p:ext uri="{BB962C8B-B14F-4D97-AF65-F5344CB8AC3E}">
        <p14:creationId xmlns:p14="http://schemas.microsoft.com/office/powerpoint/2010/main" val="33741759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7D619F-EE74-9F4D-9A65-86BE1399DB63}"/>
              </a:ext>
            </a:extLst>
          </p:cNvPr>
          <p:cNvSpPr>
            <a:spLocks noGrp="1"/>
          </p:cNvSpPr>
          <p:nvPr>
            <p:ph type="title"/>
          </p:nvPr>
        </p:nvSpPr>
        <p:spPr/>
        <p:txBody>
          <a:bodyPr/>
          <a:lstStyle/>
          <a:p>
            <a:endParaRPr lang="x-none"/>
          </a:p>
        </p:txBody>
      </p:sp>
      <p:pic>
        <p:nvPicPr>
          <p:cNvPr id="6" name="Content Placeholder 5" descr="Diagram&#10;&#10;Description automatically generated">
            <a:extLst>
              <a:ext uri="{FF2B5EF4-FFF2-40B4-BE49-F238E27FC236}">
                <a16:creationId xmlns:a16="http://schemas.microsoft.com/office/drawing/2014/main" xmlns="" id="{E3DE5D7A-8D7F-CC47-ACA3-2EB97DF4899F}"/>
              </a:ext>
            </a:extLst>
          </p:cNvPr>
          <p:cNvPicPr>
            <a:picLocks noGrp="1" noChangeAspect="1"/>
          </p:cNvPicPr>
          <p:nvPr>
            <p:ph idx="1"/>
          </p:nvPr>
        </p:nvPicPr>
        <p:blipFill>
          <a:blip r:embed="rId2"/>
          <a:stretch>
            <a:fillRect/>
          </a:stretch>
        </p:blipFill>
        <p:spPr>
          <a:xfrm>
            <a:off x="0" y="0"/>
            <a:ext cx="12192000" cy="6959599"/>
          </a:xfrm>
        </p:spPr>
      </p:pic>
      <p:sp>
        <p:nvSpPr>
          <p:cNvPr id="4" name="Slide Number Placeholder 3">
            <a:extLst>
              <a:ext uri="{FF2B5EF4-FFF2-40B4-BE49-F238E27FC236}">
                <a16:creationId xmlns:a16="http://schemas.microsoft.com/office/drawing/2014/main" xmlns="" id="{0AA8A044-7F35-AE42-ACE8-381CA41774FA}"/>
              </a:ext>
            </a:extLst>
          </p:cNvPr>
          <p:cNvSpPr>
            <a:spLocks noGrp="1"/>
          </p:cNvSpPr>
          <p:nvPr>
            <p:ph type="sldNum" sz="quarter" idx="12"/>
          </p:nvPr>
        </p:nvSpPr>
        <p:spPr/>
        <p:txBody>
          <a:bodyPr/>
          <a:lstStyle/>
          <a:p>
            <a:fld id="{FD3BAFDA-1215-2D48-B753-022AECB13F4F}" type="slidenum">
              <a:rPr lang="en-US" altLang="x-none" smtClean="0"/>
              <a:pPr/>
              <a:t>36</a:t>
            </a:fld>
            <a:endParaRPr lang="en-US" altLang="x-none"/>
          </a:p>
        </p:txBody>
      </p:sp>
    </p:spTree>
    <p:extLst>
      <p:ext uri="{BB962C8B-B14F-4D97-AF65-F5344CB8AC3E}">
        <p14:creationId xmlns:p14="http://schemas.microsoft.com/office/powerpoint/2010/main" val="5124768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9B41D-DE17-894C-9A91-7E75E8EA52F0}"/>
              </a:ext>
            </a:extLst>
          </p:cNvPr>
          <p:cNvSpPr>
            <a:spLocks noGrp="1"/>
          </p:cNvSpPr>
          <p:nvPr>
            <p:ph type="title"/>
          </p:nvPr>
        </p:nvSpPr>
        <p:spPr>
          <a:xfrm>
            <a:off x="467107" y="48781"/>
            <a:ext cx="10058400" cy="1450757"/>
          </a:xfrm>
        </p:spPr>
        <p:txBody>
          <a:bodyPr/>
          <a:lstStyle/>
          <a:p>
            <a:r>
              <a:rPr lang="en-US" dirty="0"/>
              <a:t>Phenomenological Methodology</a:t>
            </a:r>
            <a:endParaRPr lang="x-none" dirty="0"/>
          </a:p>
        </p:txBody>
      </p:sp>
      <p:sp>
        <p:nvSpPr>
          <p:cNvPr id="3" name="Slide Number Placeholder 2">
            <a:extLst>
              <a:ext uri="{FF2B5EF4-FFF2-40B4-BE49-F238E27FC236}">
                <a16:creationId xmlns:a16="http://schemas.microsoft.com/office/drawing/2014/main" xmlns="" id="{88A484CA-9008-9A4F-B57E-EBE6EE4710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37</a:t>
            </a:fld>
            <a:endParaRPr lang="ru-RU"/>
          </a:p>
        </p:txBody>
      </p:sp>
      <p:sp>
        <p:nvSpPr>
          <p:cNvPr id="4" name="Rectangle 3">
            <a:extLst>
              <a:ext uri="{FF2B5EF4-FFF2-40B4-BE49-F238E27FC236}">
                <a16:creationId xmlns:a16="http://schemas.microsoft.com/office/drawing/2014/main" xmlns="" id="{9C3AD217-BDB1-4748-9894-40D9D993496E}"/>
              </a:ext>
            </a:extLst>
          </p:cNvPr>
          <p:cNvSpPr/>
          <p:nvPr/>
        </p:nvSpPr>
        <p:spPr>
          <a:xfrm>
            <a:off x="194750" y="1827953"/>
            <a:ext cx="10842217" cy="4065857"/>
          </a:xfrm>
          <a:prstGeom prst="rect">
            <a:avLst/>
          </a:prstGeom>
        </p:spPr>
        <p:txBody>
          <a:bodyPr wrap="square">
            <a:spAutoFit/>
          </a:bodyPr>
          <a:lstStyle/>
          <a:p>
            <a:pPr marL="12065">
              <a:spcBef>
                <a:spcPts val="555"/>
              </a:spcBef>
              <a:buClr>
                <a:srgbClr val="FFFFFF"/>
              </a:buClr>
              <a:buSzPct val="96000"/>
              <a:tabLst>
                <a:tab pos="391795" algn="l"/>
                <a:tab pos="393065" algn="l"/>
              </a:tabLst>
            </a:pPr>
            <a:r>
              <a:rPr lang="en-US" sz="2500" u="heavy" spc="-20" dirty="0">
                <a:solidFill>
                  <a:srgbClr val="C00000"/>
                </a:solidFill>
                <a:uFill>
                  <a:solidFill>
                    <a:srgbClr val="FFFF00"/>
                  </a:solidFill>
                </a:uFill>
                <a:latin typeface="Calibri"/>
                <a:cs typeface="Calibri"/>
              </a:rPr>
              <a:t>1</a:t>
            </a:r>
            <a:r>
              <a:rPr lang="en-US" sz="2500" u="sng" spc="-20" dirty="0">
                <a:solidFill>
                  <a:srgbClr val="C00000"/>
                </a:solidFill>
                <a:uFill>
                  <a:solidFill>
                    <a:srgbClr val="FFFF00"/>
                  </a:solidFill>
                </a:uFill>
                <a:latin typeface="Calibri"/>
                <a:cs typeface="Calibri"/>
              </a:rPr>
              <a:t>. Identify</a:t>
            </a:r>
            <a:r>
              <a:rPr lang="en-US" sz="2500" u="sng" spc="5" dirty="0">
                <a:solidFill>
                  <a:srgbClr val="C00000"/>
                </a:solidFill>
                <a:uFill>
                  <a:solidFill>
                    <a:srgbClr val="FFFF00"/>
                  </a:solidFill>
                </a:uFill>
                <a:latin typeface="Calibri"/>
                <a:cs typeface="Calibri"/>
              </a:rPr>
              <a:t> </a:t>
            </a:r>
            <a:r>
              <a:rPr lang="en-US" sz="2400" spc="-25" dirty="0">
                <a:solidFill>
                  <a:schemeClr val="tx1"/>
                </a:solidFill>
                <a:latin typeface="Calibri"/>
                <a:cs typeface="Calibri"/>
              </a:rPr>
              <a:t>phenomena</a:t>
            </a:r>
            <a:r>
              <a:rPr lang="en-US" sz="2400" spc="40" dirty="0">
                <a:solidFill>
                  <a:schemeClr val="tx1"/>
                </a:solidFill>
                <a:latin typeface="Calibri"/>
                <a:cs typeface="Calibri"/>
              </a:rPr>
              <a:t> </a:t>
            </a:r>
            <a:r>
              <a:rPr lang="en-US" sz="2400" spc="-120" dirty="0">
                <a:solidFill>
                  <a:schemeClr val="tx1"/>
                </a:solidFill>
                <a:latin typeface="Calibri"/>
                <a:cs typeface="Calibri"/>
              </a:rPr>
              <a:t>.</a:t>
            </a:r>
          </a:p>
          <a:p>
            <a:pPr marL="12065">
              <a:spcBef>
                <a:spcPts val="555"/>
              </a:spcBef>
              <a:buClr>
                <a:srgbClr val="FFFFFF"/>
              </a:buClr>
              <a:buSzPct val="96000"/>
              <a:tabLst>
                <a:tab pos="391795" algn="l"/>
                <a:tab pos="393065" algn="l"/>
              </a:tabLst>
            </a:pPr>
            <a:r>
              <a:rPr lang="en-US" sz="2400" spc="-120" dirty="0">
                <a:solidFill>
                  <a:schemeClr val="tx1"/>
                </a:solidFill>
                <a:latin typeface="Calibri"/>
                <a:cs typeface="Calibri"/>
              </a:rPr>
              <a:t>2. </a:t>
            </a:r>
            <a:r>
              <a:rPr lang="en-US" sz="2400" dirty="0">
                <a:solidFill>
                  <a:schemeClr val="tx1"/>
                </a:solidFill>
                <a:latin typeface="Calibri"/>
                <a:cs typeface="Calibri"/>
              </a:rPr>
              <a:t>Bracket</a:t>
            </a:r>
            <a:r>
              <a:rPr lang="en-US" sz="2400" spc="35" dirty="0">
                <a:solidFill>
                  <a:schemeClr val="tx1"/>
                </a:solidFill>
                <a:latin typeface="Calibri"/>
                <a:cs typeface="Calibri"/>
              </a:rPr>
              <a:t> </a:t>
            </a:r>
            <a:r>
              <a:rPr lang="en-US" sz="2400" spc="5" dirty="0">
                <a:solidFill>
                  <a:schemeClr val="tx1"/>
                </a:solidFill>
                <a:latin typeface="Calibri"/>
                <a:cs typeface="Calibri"/>
              </a:rPr>
              <a:t>and</a:t>
            </a:r>
            <a:r>
              <a:rPr lang="en-US" sz="2400" spc="15" dirty="0">
                <a:solidFill>
                  <a:schemeClr val="tx1"/>
                </a:solidFill>
                <a:latin typeface="Calibri"/>
                <a:cs typeface="Calibri"/>
              </a:rPr>
              <a:t> </a:t>
            </a:r>
            <a:r>
              <a:rPr lang="en-US" sz="2500" u="heavy" spc="-30" dirty="0">
                <a:solidFill>
                  <a:srgbClr val="C00000"/>
                </a:solidFill>
                <a:uFill>
                  <a:solidFill>
                    <a:srgbClr val="FFFF00"/>
                  </a:solidFill>
                </a:uFill>
                <a:latin typeface="Calibri"/>
                <a:cs typeface="Calibri"/>
              </a:rPr>
              <a:t>interpret</a:t>
            </a:r>
            <a:r>
              <a:rPr lang="en-US" sz="2500" u="heavy" dirty="0">
                <a:solidFill>
                  <a:srgbClr val="C00000"/>
                </a:solidFill>
                <a:uFill>
                  <a:solidFill>
                    <a:srgbClr val="FFFF00"/>
                  </a:solidFill>
                </a:uFill>
                <a:latin typeface="Calibri"/>
                <a:cs typeface="Calibri"/>
              </a:rPr>
              <a:t> </a:t>
            </a:r>
            <a:r>
              <a:rPr lang="en-US" sz="2400" spc="-5" dirty="0">
                <a:solidFill>
                  <a:schemeClr val="tx1"/>
                </a:solidFill>
                <a:latin typeface="Calibri"/>
                <a:cs typeface="Calibri"/>
              </a:rPr>
              <a:t>researcher</a:t>
            </a:r>
            <a:r>
              <a:rPr lang="en-US" sz="2400" spc="15" dirty="0">
                <a:solidFill>
                  <a:schemeClr val="tx1"/>
                </a:solidFill>
                <a:latin typeface="Calibri"/>
                <a:cs typeface="Calibri"/>
              </a:rPr>
              <a:t> </a:t>
            </a:r>
            <a:r>
              <a:rPr lang="en-US" sz="2400" spc="-10" dirty="0">
                <a:solidFill>
                  <a:schemeClr val="tx1"/>
                </a:solidFill>
                <a:latin typeface="Calibri"/>
                <a:cs typeface="Calibri"/>
              </a:rPr>
              <a:t>bias</a:t>
            </a:r>
            <a:r>
              <a:rPr lang="en-US" sz="2400" spc="35" dirty="0">
                <a:solidFill>
                  <a:schemeClr val="tx1"/>
                </a:solidFill>
                <a:latin typeface="Calibri"/>
                <a:cs typeface="Calibri"/>
              </a:rPr>
              <a:t> </a:t>
            </a:r>
            <a:r>
              <a:rPr lang="en-US" sz="2400" spc="5" dirty="0">
                <a:solidFill>
                  <a:schemeClr val="tx1"/>
                </a:solidFill>
                <a:latin typeface="Calibri"/>
                <a:cs typeface="Calibri"/>
              </a:rPr>
              <a:t>and</a:t>
            </a:r>
            <a:r>
              <a:rPr lang="en-US" sz="2400" spc="30" dirty="0">
                <a:solidFill>
                  <a:schemeClr val="tx1"/>
                </a:solidFill>
                <a:latin typeface="Calibri"/>
                <a:cs typeface="Calibri"/>
              </a:rPr>
              <a:t> </a:t>
            </a:r>
            <a:r>
              <a:rPr lang="en-US" sz="2400" spc="-25" dirty="0">
                <a:solidFill>
                  <a:schemeClr val="tx1"/>
                </a:solidFill>
                <a:latin typeface="Calibri"/>
                <a:cs typeface="Calibri"/>
              </a:rPr>
              <a:t>expectation.</a:t>
            </a:r>
            <a:endParaRPr lang="en-US" sz="2400" dirty="0">
              <a:solidFill>
                <a:schemeClr val="tx1"/>
              </a:solidFill>
              <a:latin typeface="Calibri"/>
              <a:cs typeface="Calibri"/>
            </a:endParaRPr>
          </a:p>
          <a:p>
            <a:pPr marL="12065">
              <a:spcBef>
                <a:spcPts val="455"/>
              </a:spcBef>
              <a:buClr>
                <a:srgbClr val="FFFFFF"/>
              </a:buClr>
              <a:buSzPct val="96000"/>
              <a:tabLst>
                <a:tab pos="391795" algn="l"/>
                <a:tab pos="393065" algn="l"/>
              </a:tabLst>
            </a:pPr>
            <a:r>
              <a:rPr lang="en-US" sz="2500" u="heavy" spc="-80" dirty="0">
                <a:solidFill>
                  <a:srgbClr val="C00000"/>
                </a:solidFill>
                <a:uFill>
                  <a:solidFill>
                    <a:srgbClr val="FFFF00"/>
                  </a:solidFill>
                </a:uFill>
                <a:latin typeface="Calibri"/>
                <a:cs typeface="Calibri"/>
              </a:rPr>
              <a:t>Data</a:t>
            </a:r>
            <a:r>
              <a:rPr lang="en-US" sz="2500" u="heavy" spc="-15" dirty="0">
                <a:solidFill>
                  <a:srgbClr val="C00000"/>
                </a:solidFill>
                <a:uFill>
                  <a:solidFill>
                    <a:srgbClr val="FFFF00"/>
                  </a:solidFill>
                </a:uFill>
                <a:latin typeface="Calibri"/>
                <a:cs typeface="Calibri"/>
              </a:rPr>
              <a:t> Collection</a:t>
            </a:r>
            <a:r>
              <a:rPr lang="en-US" sz="2400" spc="-15" dirty="0">
                <a:solidFill>
                  <a:srgbClr val="C00000"/>
                </a:solidFill>
                <a:latin typeface="Calibri"/>
                <a:cs typeface="Calibri"/>
              </a:rPr>
              <a:t>.</a:t>
            </a:r>
            <a:endParaRPr lang="en-US" sz="2400" dirty="0">
              <a:solidFill>
                <a:srgbClr val="C00000"/>
              </a:solidFill>
              <a:latin typeface="Calibri"/>
              <a:cs typeface="Calibri"/>
            </a:endParaRPr>
          </a:p>
          <a:p>
            <a:pPr marL="12700" marR="487680">
              <a:lnSpc>
                <a:spcPts val="3460"/>
              </a:lnSpc>
              <a:spcBef>
                <a:spcPts val="185"/>
              </a:spcBef>
              <a:buClr>
                <a:srgbClr val="FFFFFF"/>
              </a:buClr>
              <a:buSzPct val="96000"/>
              <a:buFont typeface="Calibri"/>
              <a:buAutoNum type="arabicPeriod"/>
              <a:tabLst>
                <a:tab pos="391795" algn="l"/>
                <a:tab pos="393065" algn="l"/>
              </a:tabLst>
            </a:pPr>
            <a:r>
              <a:rPr lang="en-US" sz="2500" u="heavy" spc="-50" dirty="0">
                <a:solidFill>
                  <a:srgbClr val="C00000"/>
                </a:solidFill>
                <a:uFill>
                  <a:solidFill>
                    <a:srgbClr val="FFFF00"/>
                  </a:solidFill>
                </a:uFill>
                <a:latin typeface="Calibri"/>
                <a:cs typeface="Calibri"/>
              </a:rPr>
              <a:t>Reduction:</a:t>
            </a:r>
            <a:r>
              <a:rPr lang="en-US" sz="2500" spc="20" dirty="0">
                <a:solidFill>
                  <a:srgbClr val="C00000"/>
                </a:solidFill>
                <a:latin typeface="Calibri"/>
                <a:cs typeface="Calibri"/>
              </a:rPr>
              <a:t> </a:t>
            </a:r>
            <a:r>
              <a:rPr lang="en-US" sz="2400" spc="5" dirty="0">
                <a:solidFill>
                  <a:schemeClr val="tx1"/>
                </a:solidFill>
                <a:latin typeface="Calibri"/>
                <a:cs typeface="Calibri"/>
              </a:rPr>
              <a:t>(identification</a:t>
            </a:r>
            <a:r>
              <a:rPr lang="en-US" sz="2400" spc="40" dirty="0">
                <a:solidFill>
                  <a:schemeClr val="tx1"/>
                </a:solidFill>
                <a:latin typeface="Calibri"/>
                <a:cs typeface="Calibri"/>
              </a:rPr>
              <a:t> </a:t>
            </a:r>
            <a:r>
              <a:rPr lang="en-US" sz="2400" spc="-40" dirty="0">
                <a:solidFill>
                  <a:schemeClr val="tx1"/>
                </a:solidFill>
                <a:latin typeface="Calibri"/>
                <a:cs typeface="Calibri"/>
              </a:rPr>
              <a:t>of</a:t>
            </a:r>
            <a:r>
              <a:rPr lang="en-US" sz="2400" spc="40" dirty="0">
                <a:solidFill>
                  <a:schemeClr val="tx1"/>
                </a:solidFill>
                <a:latin typeface="Calibri"/>
                <a:cs typeface="Calibri"/>
              </a:rPr>
              <a:t> </a:t>
            </a:r>
            <a:r>
              <a:rPr lang="en-US" sz="2400" spc="-10" dirty="0">
                <a:solidFill>
                  <a:schemeClr val="tx1"/>
                </a:solidFill>
                <a:latin typeface="Calibri"/>
                <a:cs typeface="Calibri"/>
              </a:rPr>
              <a:t>salient</a:t>
            </a:r>
            <a:r>
              <a:rPr lang="en-US" sz="2400" spc="30" dirty="0">
                <a:solidFill>
                  <a:schemeClr val="tx1"/>
                </a:solidFill>
                <a:latin typeface="Calibri"/>
                <a:cs typeface="Calibri"/>
              </a:rPr>
              <a:t> </a:t>
            </a:r>
            <a:r>
              <a:rPr lang="en-US" sz="2400" spc="10" dirty="0">
                <a:solidFill>
                  <a:schemeClr val="tx1"/>
                </a:solidFill>
                <a:latin typeface="Calibri"/>
                <a:cs typeface="Calibri"/>
              </a:rPr>
              <a:t>or</a:t>
            </a:r>
            <a:r>
              <a:rPr lang="en-US" sz="2400" spc="40" dirty="0">
                <a:solidFill>
                  <a:schemeClr val="tx1"/>
                </a:solidFill>
                <a:latin typeface="Calibri"/>
                <a:cs typeface="Calibri"/>
              </a:rPr>
              <a:t> </a:t>
            </a:r>
            <a:r>
              <a:rPr lang="en-US" sz="2400" spc="5" dirty="0">
                <a:solidFill>
                  <a:schemeClr val="tx1"/>
                </a:solidFill>
                <a:latin typeface="Calibri"/>
                <a:cs typeface="Calibri"/>
              </a:rPr>
              <a:t>seminal</a:t>
            </a:r>
            <a:r>
              <a:rPr lang="en-US" sz="2400" spc="40" dirty="0">
                <a:solidFill>
                  <a:schemeClr val="tx1"/>
                </a:solidFill>
                <a:latin typeface="Calibri"/>
                <a:cs typeface="Calibri"/>
              </a:rPr>
              <a:t> </a:t>
            </a:r>
            <a:r>
              <a:rPr lang="en-US" sz="2400" spc="-20" dirty="0">
                <a:solidFill>
                  <a:schemeClr val="tx1"/>
                </a:solidFill>
                <a:latin typeface="Calibri"/>
                <a:cs typeface="Calibri"/>
              </a:rPr>
              <a:t>points</a:t>
            </a:r>
            <a:r>
              <a:rPr lang="en-US" sz="2400" spc="55" dirty="0">
                <a:solidFill>
                  <a:schemeClr val="tx1"/>
                </a:solidFill>
                <a:latin typeface="Calibri"/>
                <a:cs typeface="Calibri"/>
              </a:rPr>
              <a:t> </a:t>
            </a:r>
            <a:r>
              <a:rPr lang="en-US" sz="2400" spc="-40" dirty="0">
                <a:solidFill>
                  <a:schemeClr val="tx1"/>
                </a:solidFill>
                <a:latin typeface="Calibri"/>
                <a:cs typeface="Calibri"/>
              </a:rPr>
              <a:t>of </a:t>
            </a:r>
            <a:r>
              <a:rPr lang="en-US" sz="2400" spc="-530" dirty="0">
                <a:solidFill>
                  <a:schemeClr val="tx1"/>
                </a:solidFill>
                <a:latin typeface="Calibri"/>
                <a:cs typeface="Calibri"/>
              </a:rPr>
              <a:t> </a:t>
            </a:r>
            <a:r>
              <a:rPr lang="en-US" sz="2400" spc="-20" dirty="0">
                <a:solidFill>
                  <a:schemeClr val="tx1"/>
                </a:solidFill>
                <a:latin typeface="Calibri"/>
                <a:cs typeface="Calibri"/>
              </a:rPr>
              <a:t>interpretation/description).</a:t>
            </a:r>
            <a:endParaRPr lang="en-US" sz="2400" dirty="0">
              <a:solidFill>
                <a:schemeClr val="tx1"/>
              </a:solidFill>
              <a:latin typeface="Calibri"/>
              <a:cs typeface="Calibri"/>
            </a:endParaRPr>
          </a:p>
          <a:p>
            <a:pPr marL="392430" indent="-380365">
              <a:spcBef>
                <a:spcPts val="265"/>
              </a:spcBef>
              <a:buClr>
                <a:srgbClr val="FFFFFF"/>
              </a:buClr>
              <a:buSzPct val="96000"/>
              <a:buFont typeface="Calibri"/>
              <a:buAutoNum type="arabicPeriod"/>
              <a:tabLst>
                <a:tab pos="391795" algn="l"/>
                <a:tab pos="393065" algn="l"/>
              </a:tabLst>
            </a:pPr>
            <a:r>
              <a:rPr lang="en-US" sz="2500" u="heavy" spc="-5" dirty="0">
                <a:solidFill>
                  <a:srgbClr val="C00000"/>
                </a:solidFill>
                <a:uFill>
                  <a:solidFill>
                    <a:srgbClr val="FFFF00"/>
                  </a:solidFill>
                </a:uFill>
                <a:latin typeface="Calibri"/>
                <a:cs typeface="Calibri"/>
              </a:rPr>
              <a:t>Description</a:t>
            </a:r>
            <a:r>
              <a:rPr lang="en-US" sz="2500" dirty="0">
                <a:solidFill>
                  <a:schemeClr val="tx1"/>
                </a:solidFill>
                <a:latin typeface="Calibri"/>
                <a:cs typeface="Calibri"/>
              </a:rPr>
              <a:t> </a:t>
            </a:r>
            <a:r>
              <a:rPr lang="en-US" sz="2400" spc="-40" dirty="0">
                <a:solidFill>
                  <a:schemeClr val="tx1"/>
                </a:solidFill>
                <a:latin typeface="Calibri"/>
                <a:cs typeface="Calibri"/>
              </a:rPr>
              <a:t>of</a:t>
            </a:r>
            <a:r>
              <a:rPr lang="en-US" sz="2400" spc="30" dirty="0">
                <a:solidFill>
                  <a:schemeClr val="tx1"/>
                </a:solidFill>
                <a:latin typeface="Calibri"/>
                <a:cs typeface="Calibri"/>
              </a:rPr>
              <a:t> </a:t>
            </a:r>
            <a:r>
              <a:rPr lang="en-US" sz="2400" spc="-80" dirty="0">
                <a:solidFill>
                  <a:schemeClr val="tx1"/>
                </a:solidFill>
                <a:latin typeface="Calibri"/>
                <a:cs typeface="Calibri"/>
              </a:rPr>
              <a:t>themes:</a:t>
            </a:r>
            <a:endParaRPr lang="en-US" sz="2400" dirty="0">
              <a:solidFill>
                <a:schemeClr val="tx1"/>
              </a:solidFill>
              <a:latin typeface="Calibri"/>
              <a:cs typeface="Calibri"/>
            </a:endParaRPr>
          </a:p>
          <a:p>
            <a:pPr marL="365125" lvl="1" indent="-353060">
              <a:spcBef>
                <a:spcPts val="455"/>
              </a:spcBef>
              <a:buAutoNum type="alphaLcPeriod"/>
              <a:tabLst>
                <a:tab pos="365125" algn="l"/>
                <a:tab pos="365760" algn="l"/>
              </a:tabLst>
            </a:pPr>
            <a:r>
              <a:rPr lang="en-US" sz="2400" spc="35" dirty="0">
                <a:solidFill>
                  <a:schemeClr val="tx1"/>
                </a:solidFill>
                <a:latin typeface="Calibri"/>
                <a:cs typeface="Calibri"/>
              </a:rPr>
              <a:t>Textural</a:t>
            </a:r>
            <a:r>
              <a:rPr lang="en-US" sz="2400" spc="50" dirty="0">
                <a:solidFill>
                  <a:schemeClr val="tx1"/>
                </a:solidFill>
                <a:latin typeface="Calibri"/>
                <a:cs typeface="Calibri"/>
              </a:rPr>
              <a:t> </a:t>
            </a:r>
            <a:r>
              <a:rPr lang="en-US" sz="2400" spc="-15" dirty="0">
                <a:solidFill>
                  <a:schemeClr val="tx1"/>
                </a:solidFill>
                <a:latin typeface="Calibri"/>
                <a:cs typeface="Calibri"/>
              </a:rPr>
              <a:t>description:</a:t>
            </a:r>
            <a:r>
              <a:rPr lang="en-US" sz="2400" spc="65" dirty="0">
                <a:solidFill>
                  <a:schemeClr val="tx1"/>
                </a:solidFill>
                <a:latin typeface="Calibri"/>
                <a:cs typeface="Calibri"/>
              </a:rPr>
              <a:t> </a:t>
            </a:r>
            <a:r>
              <a:rPr lang="en-US" sz="2500" u="heavy" spc="-65" dirty="0">
                <a:solidFill>
                  <a:srgbClr val="C00000"/>
                </a:solidFill>
                <a:uFill>
                  <a:solidFill>
                    <a:srgbClr val="FFFF00"/>
                  </a:solidFill>
                </a:uFill>
                <a:latin typeface="Calibri"/>
                <a:cs typeface="Calibri"/>
              </a:rPr>
              <a:t>What</a:t>
            </a:r>
            <a:r>
              <a:rPr lang="en-US" sz="2500" u="heavy" spc="20" dirty="0">
                <a:solidFill>
                  <a:srgbClr val="C00000"/>
                </a:solidFill>
                <a:uFill>
                  <a:solidFill>
                    <a:srgbClr val="FFFF00"/>
                  </a:solidFill>
                </a:uFill>
                <a:latin typeface="Calibri"/>
                <a:cs typeface="Calibri"/>
              </a:rPr>
              <a:t> </a:t>
            </a:r>
            <a:r>
              <a:rPr lang="en-US" sz="2400" spc="10" dirty="0">
                <a:solidFill>
                  <a:schemeClr val="tx1"/>
                </a:solidFill>
                <a:latin typeface="Calibri"/>
                <a:cs typeface="Calibri"/>
              </a:rPr>
              <a:t>participants</a:t>
            </a:r>
            <a:r>
              <a:rPr lang="en-US" sz="2400" spc="55" dirty="0">
                <a:solidFill>
                  <a:schemeClr val="tx1"/>
                </a:solidFill>
                <a:latin typeface="Calibri"/>
                <a:cs typeface="Calibri"/>
              </a:rPr>
              <a:t> </a:t>
            </a:r>
            <a:r>
              <a:rPr lang="en-US" sz="2400" spc="-15" dirty="0">
                <a:solidFill>
                  <a:schemeClr val="tx1"/>
                </a:solidFill>
                <a:latin typeface="Calibri"/>
                <a:cs typeface="Calibri"/>
              </a:rPr>
              <a:t>experienced.</a:t>
            </a:r>
            <a:endParaRPr lang="en-US" sz="2400" dirty="0">
              <a:solidFill>
                <a:schemeClr val="tx1"/>
              </a:solidFill>
              <a:latin typeface="Calibri"/>
              <a:cs typeface="Calibri"/>
            </a:endParaRPr>
          </a:p>
          <a:p>
            <a:pPr marL="378460" lvl="1" indent="-366395">
              <a:spcBef>
                <a:spcPts val="455"/>
              </a:spcBef>
              <a:buAutoNum type="alphaLcPeriod"/>
              <a:tabLst>
                <a:tab pos="378460" algn="l"/>
                <a:tab pos="379095" algn="l"/>
              </a:tabLst>
            </a:pPr>
            <a:r>
              <a:rPr lang="en-US" sz="2400" spc="20" dirty="0">
                <a:solidFill>
                  <a:schemeClr val="tx1"/>
                </a:solidFill>
                <a:latin typeface="Calibri"/>
                <a:cs typeface="Calibri"/>
              </a:rPr>
              <a:t>Structural</a:t>
            </a:r>
            <a:r>
              <a:rPr lang="en-US" sz="2400" spc="55" dirty="0">
                <a:solidFill>
                  <a:schemeClr val="tx1"/>
                </a:solidFill>
                <a:latin typeface="Calibri"/>
                <a:cs typeface="Calibri"/>
              </a:rPr>
              <a:t> </a:t>
            </a:r>
            <a:r>
              <a:rPr lang="en-US" sz="2400" spc="5" dirty="0">
                <a:solidFill>
                  <a:schemeClr val="tx1"/>
                </a:solidFill>
                <a:latin typeface="Calibri"/>
                <a:cs typeface="Calibri"/>
              </a:rPr>
              <a:t>Description:</a:t>
            </a:r>
            <a:r>
              <a:rPr lang="en-US" sz="2400" spc="65" dirty="0">
                <a:solidFill>
                  <a:schemeClr val="tx1"/>
                </a:solidFill>
                <a:latin typeface="Calibri"/>
                <a:cs typeface="Calibri"/>
              </a:rPr>
              <a:t> </a:t>
            </a:r>
            <a:r>
              <a:rPr lang="en-US" sz="2500" u="heavy" spc="-25" dirty="0">
                <a:solidFill>
                  <a:srgbClr val="C00000"/>
                </a:solidFill>
                <a:uFill>
                  <a:solidFill>
                    <a:srgbClr val="FFFF00"/>
                  </a:solidFill>
                </a:uFill>
                <a:latin typeface="Calibri"/>
                <a:cs typeface="Calibri"/>
              </a:rPr>
              <a:t>How</a:t>
            </a:r>
            <a:r>
              <a:rPr lang="en-US" sz="2500" u="heavy" spc="25" dirty="0">
                <a:solidFill>
                  <a:schemeClr val="tx1"/>
                </a:solidFill>
                <a:uFill>
                  <a:solidFill>
                    <a:srgbClr val="FFFF00"/>
                  </a:solidFill>
                </a:uFill>
                <a:latin typeface="Calibri"/>
                <a:cs typeface="Calibri"/>
              </a:rPr>
              <a:t> </a:t>
            </a:r>
            <a:r>
              <a:rPr lang="en-US" sz="2400" spc="5" dirty="0">
                <a:solidFill>
                  <a:schemeClr val="tx1"/>
                </a:solidFill>
                <a:latin typeface="Calibri"/>
                <a:cs typeface="Calibri"/>
              </a:rPr>
              <a:t>participants</a:t>
            </a:r>
            <a:r>
              <a:rPr lang="en-US" sz="2400" spc="70" dirty="0">
                <a:solidFill>
                  <a:schemeClr val="tx1"/>
                </a:solidFill>
                <a:latin typeface="Calibri"/>
                <a:cs typeface="Calibri"/>
              </a:rPr>
              <a:t> </a:t>
            </a:r>
            <a:r>
              <a:rPr lang="en-US" sz="2400" spc="-15" dirty="0">
                <a:solidFill>
                  <a:schemeClr val="tx1"/>
                </a:solidFill>
                <a:latin typeface="Calibri"/>
                <a:cs typeface="Calibri"/>
              </a:rPr>
              <a:t>experienced.</a:t>
            </a:r>
            <a:endParaRPr lang="en-US" sz="2400" dirty="0">
              <a:solidFill>
                <a:schemeClr val="tx1"/>
              </a:solidFill>
              <a:latin typeface="Calibri"/>
              <a:cs typeface="Calibri"/>
            </a:endParaRPr>
          </a:p>
          <a:p>
            <a:pPr marL="12700" marR="5080" lvl="1">
              <a:lnSpc>
                <a:spcPts val="3460"/>
              </a:lnSpc>
              <a:spcBef>
                <a:spcPts val="75"/>
              </a:spcBef>
              <a:buClr>
                <a:srgbClr val="FFFFFF"/>
              </a:buClr>
              <a:buSzPct val="96000"/>
              <a:buFont typeface="Calibri"/>
              <a:buAutoNum type="alphaLcPeriod"/>
              <a:tabLst>
                <a:tab pos="286385" algn="l"/>
              </a:tabLst>
            </a:pPr>
            <a:r>
              <a:rPr lang="en-US" sz="2500" u="heavy" spc="-70" dirty="0">
                <a:solidFill>
                  <a:srgbClr val="C00000"/>
                </a:solidFill>
                <a:uFill>
                  <a:solidFill>
                    <a:srgbClr val="FFFF00"/>
                  </a:solidFill>
                </a:uFill>
                <a:latin typeface="Calibri"/>
                <a:cs typeface="Calibri"/>
              </a:rPr>
              <a:t>Essence</a:t>
            </a:r>
            <a:r>
              <a:rPr lang="en-US" sz="2500" u="heavy" spc="20" dirty="0">
                <a:solidFill>
                  <a:schemeClr val="tx1"/>
                </a:solidFill>
                <a:uFill>
                  <a:solidFill>
                    <a:srgbClr val="FFFF00"/>
                  </a:solidFill>
                </a:uFill>
                <a:latin typeface="Calibri"/>
                <a:cs typeface="Calibri"/>
              </a:rPr>
              <a:t> </a:t>
            </a:r>
            <a:r>
              <a:rPr lang="en-US" sz="2400" spc="-40" dirty="0">
                <a:solidFill>
                  <a:schemeClr val="tx1"/>
                </a:solidFill>
                <a:latin typeface="Calibri"/>
                <a:cs typeface="Calibri"/>
              </a:rPr>
              <a:t>of</a:t>
            </a:r>
            <a:r>
              <a:rPr lang="en-US" sz="2400" spc="40" dirty="0">
                <a:solidFill>
                  <a:schemeClr val="tx1"/>
                </a:solidFill>
                <a:latin typeface="Calibri"/>
                <a:cs typeface="Calibri"/>
              </a:rPr>
              <a:t> </a:t>
            </a:r>
            <a:r>
              <a:rPr lang="en-US" sz="2400" spc="-70" dirty="0">
                <a:solidFill>
                  <a:schemeClr val="tx1"/>
                </a:solidFill>
                <a:latin typeface="Calibri"/>
                <a:cs typeface="Calibri"/>
              </a:rPr>
              <a:t>the</a:t>
            </a:r>
            <a:r>
              <a:rPr lang="en-US" sz="2400" spc="40" dirty="0">
                <a:solidFill>
                  <a:schemeClr val="tx1"/>
                </a:solidFill>
                <a:latin typeface="Calibri"/>
                <a:cs typeface="Calibri"/>
              </a:rPr>
              <a:t> </a:t>
            </a:r>
            <a:r>
              <a:rPr lang="en-US" sz="2400" spc="-15" dirty="0">
                <a:solidFill>
                  <a:schemeClr val="tx1"/>
                </a:solidFill>
                <a:latin typeface="Calibri"/>
                <a:cs typeface="Calibri"/>
              </a:rPr>
              <a:t>experience:</a:t>
            </a:r>
            <a:r>
              <a:rPr lang="en-US" sz="2400" spc="45" dirty="0">
                <a:solidFill>
                  <a:schemeClr val="tx1"/>
                </a:solidFill>
                <a:latin typeface="Calibri"/>
                <a:cs typeface="Calibri"/>
              </a:rPr>
              <a:t> </a:t>
            </a:r>
            <a:r>
              <a:rPr lang="en-US" sz="2400" spc="10" dirty="0">
                <a:solidFill>
                  <a:schemeClr val="tx1"/>
                </a:solidFill>
                <a:latin typeface="Calibri"/>
                <a:cs typeface="Calibri"/>
              </a:rPr>
              <a:t>Combination</a:t>
            </a:r>
            <a:r>
              <a:rPr lang="en-US" sz="2400" spc="45" dirty="0">
                <a:solidFill>
                  <a:schemeClr val="tx1"/>
                </a:solidFill>
                <a:latin typeface="Calibri"/>
                <a:cs typeface="Calibri"/>
              </a:rPr>
              <a:t> </a:t>
            </a:r>
            <a:r>
              <a:rPr lang="en-US" sz="2400" spc="-40" dirty="0">
                <a:solidFill>
                  <a:schemeClr val="tx1"/>
                </a:solidFill>
                <a:latin typeface="Calibri"/>
                <a:cs typeface="Calibri"/>
              </a:rPr>
              <a:t>of</a:t>
            </a:r>
            <a:r>
              <a:rPr lang="en-US" sz="2400" spc="70" dirty="0">
                <a:solidFill>
                  <a:schemeClr val="tx1"/>
                </a:solidFill>
                <a:latin typeface="Calibri"/>
                <a:cs typeface="Calibri"/>
              </a:rPr>
              <a:t> </a:t>
            </a:r>
            <a:r>
              <a:rPr lang="en-US" sz="2500" u="heavy" spc="-75" dirty="0">
                <a:solidFill>
                  <a:srgbClr val="C00000"/>
                </a:solidFill>
                <a:uFill>
                  <a:solidFill>
                    <a:srgbClr val="FFFF00"/>
                  </a:solidFill>
                </a:uFill>
                <a:latin typeface="Calibri"/>
                <a:cs typeface="Calibri"/>
              </a:rPr>
              <a:t>both</a:t>
            </a:r>
            <a:r>
              <a:rPr lang="en-US" sz="2500" spc="20" dirty="0">
                <a:solidFill>
                  <a:schemeClr val="tx1"/>
                </a:solidFill>
                <a:latin typeface="Calibri"/>
                <a:cs typeface="Calibri"/>
              </a:rPr>
              <a:t> </a:t>
            </a:r>
            <a:r>
              <a:rPr lang="en-US" sz="2400" spc="10" dirty="0">
                <a:solidFill>
                  <a:schemeClr val="tx1"/>
                </a:solidFill>
                <a:latin typeface="Calibri"/>
                <a:cs typeface="Calibri"/>
              </a:rPr>
              <a:t>textural</a:t>
            </a:r>
            <a:r>
              <a:rPr lang="en-US" sz="2400" spc="45" dirty="0">
                <a:solidFill>
                  <a:schemeClr val="tx1"/>
                </a:solidFill>
                <a:latin typeface="Calibri"/>
                <a:cs typeface="Calibri"/>
              </a:rPr>
              <a:t> </a:t>
            </a:r>
            <a:r>
              <a:rPr lang="en-US" sz="2400" spc="5" dirty="0">
                <a:solidFill>
                  <a:schemeClr val="tx1"/>
                </a:solidFill>
                <a:latin typeface="Calibri"/>
                <a:cs typeface="Calibri"/>
              </a:rPr>
              <a:t>and </a:t>
            </a:r>
            <a:r>
              <a:rPr lang="en-US" sz="2400" spc="-530" dirty="0">
                <a:solidFill>
                  <a:schemeClr val="tx1"/>
                </a:solidFill>
                <a:latin typeface="Calibri"/>
                <a:cs typeface="Calibri"/>
              </a:rPr>
              <a:t> </a:t>
            </a:r>
            <a:r>
              <a:rPr lang="en-US" sz="2400" spc="15" dirty="0">
                <a:solidFill>
                  <a:schemeClr val="tx1"/>
                </a:solidFill>
                <a:latin typeface="Calibri"/>
                <a:cs typeface="Calibri"/>
              </a:rPr>
              <a:t>structural</a:t>
            </a:r>
            <a:r>
              <a:rPr lang="en-US" sz="2400" spc="45" dirty="0">
                <a:solidFill>
                  <a:schemeClr val="tx1"/>
                </a:solidFill>
                <a:latin typeface="Calibri"/>
                <a:cs typeface="Calibri"/>
              </a:rPr>
              <a:t> </a:t>
            </a:r>
            <a:r>
              <a:rPr lang="en-US" sz="2400" spc="-15" dirty="0">
                <a:solidFill>
                  <a:schemeClr val="tx1"/>
                </a:solidFill>
                <a:latin typeface="Calibri"/>
                <a:cs typeface="Calibri"/>
              </a:rPr>
              <a:t>descriptions.</a:t>
            </a:r>
            <a:endParaRPr lang="en-US" sz="2400" dirty="0">
              <a:solidFill>
                <a:schemeClr val="tx1"/>
              </a:solidFill>
              <a:latin typeface="Calibri"/>
              <a:cs typeface="Calibri"/>
            </a:endParaRPr>
          </a:p>
        </p:txBody>
      </p:sp>
    </p:spTree>
    <p:extLst>
      <p:ext uri="{BB962C8B-B14F-4D97-AF65-F5344CB8AC3E}">
        <p14:creationId xmlns:p14="http://schemas.microsoft.com/office/powerpoint/2010/main" val="22957917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B9E38D-0925-DA47-91BA-5E2196E6F52E}"/>
              </a:ext>
            </a:extLst>
          </p:cNvPr>
          <p:cNvSpPr>
            <a:spLocks noGrp="1"/>
          </p:cNvSpPr>
          <p:nvPr>
            <p:ph type="title"/>
          </p:nvPr>
        </p:nvSpPr>
        <p:spPr/>
        <p:txBody>
          <a:bodyPr>
            <a:normAutofit fontScale="90000"/>
          </a:bodyPr>
          <a:lstStyle/>
          <a:p>
            <a:r>
              <a:rPr lang="en-US" dirty="0"/>
              <a:t>Methods and Procedures for Conducting Phenomenological Researches</a:t>
            </a:r>
            <a:endParaRPr lang="x-none" dirty="0"/>
          </a:p>
        </p:txBody>
      </p:sp>
      <p:sp>
        <p:nvSpPr>
          <p:cNvPr id="3" name="Slide Number Placeholder 2">
            <a:extLst>
              <a:ext uri="{FF2B5EF4-FFF2-40B4-BE49-F238E27FC236}">
                <a16:creationId xmlns:a16="http://schemas.microsoft.com/office/drawing/2014/main" xmlns="" id="{2E51EE3E-B514-684E-BADF-FFF681705DF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38</a:t>
            </a:fld>
            <a:endParaRPr lang="ru-RU"/>
          </a:p>
        </p:txBody>
      </p:sp>
      <p:sp>
        <p:nvSpPr>
          <p:cNvPr id="4" name="Rectangle 3">
            <a:extLst>
              <a:ext uri="{FF2B5EF4-FFF2-40B4-BE49-F238E27FC236}">
                <a16:creationId xmlns:a16="http://schemas.microsoft.com/office/drawing/2014/main" xmlns="" id="{B4F1AEC5-D793-954A-8AC4-5529DBFFD3F0}"/>
              </a:ext>
            </a:extLst>
          </p:cNvPr>
          <p:cNvSpPr/>
          <p:nvPr/>
        </p:nvSpPr>
        <p:spPr>
          <a:xfrm>
            <a:off x="1097280" y="2049790"/>
            <a:ext cx="10058400" cy="4093428"/>
          </a:xfrm>
          <a:prstGeom prst="rect">
            <a:avLst/>
          </a:prstGeom>
        </p:spPr>
        <p:txBody>
          <a:bodyPr wrap="square">
            <a:spAutoFit/>
          </a:bodyPr>
          <a:lstStyle/>
          <a:p>
            <a:endParaRPr lang="en-US" sz="2800" b="1" dirty="0">
              <a:latin typeface="Calibri" panose="020F0502020204030204" pitchFamily="34" charset="0"/>
              <a:cs typeface="Calibri" panose="020F0502020204030204" pitchFamily="34" charset="0"/>
            </a:endParaRPr>
          </a:p>
          <a:p>
            <a:r>
              <a:rPr lang="en-US" sz="3200" b="1" dirty="0">
                <a:latin typeface="Calibri" panose="020F0502020204030204" pitchFamily="34" charset="0"/>
                <a:cs typeface="Calibri" panose="020F0502020204030204" pitchFamily="34" charset="0"/>
              </a:rPr>
              <a:t>THE RESEARCH APPROACH INCLUDES THESE PRINCIPLES:</a:t>
            </a:r>
            <a:endParaRPr lang="en-US" sz="3200" dirty="0">
              <a:latin typeface="Calibri" panose="020F0502020204030204" pitchFamily="34" charset="0"/>
              <a:cs typeface="Calibri" panose="020F0502020204030204" pitchFamily="34" charset="0"/>
            </a:endParaRPr>
          </a:p>
          <a:p>
            <a:r>
              <a:rPr lang="en-US" sz="3600" dirty="0">
                <a:latin typeface="Calibri" panose="020F0502020204030204" pitchFamily="34" charset="0"/>
                <a:cs typeface="Calibri" panose="020F0502020204030204" pitchFamily="34" charset="0"/>
              </a:rPr>
              <a:t>Don't test hypotheses</a:t>
            </a:r>
          </a:p>
          <a:p>
            <a:r>
              <a:rPr lang="en-US" sz="3600" dirty="0">
                <a:latin typeface="Calibri" panose="020F0502020204030204" pitchFamily="34" charset="0"/>
                <a:cs typeface="Calibri" panose="020F0502020204030204" pitchFamily="34" charset="0"/>
              </a:rPr>
              <a:t>Don't use a theoretical model to determine the question. </a:t>
            </a:r>
          </a:p>
          <a:p>
            <a:endParaRPr lang="en-US" sz="3600"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x-none"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xmlns="" id="{25CC5567-6F0C-7048-B0D9-AB55E19213DF}"/>
              </a:ext>
            </a:extLst>
          </p:cNvPr>
          <p:cNvSpPr/>
          <p:nvPr/>
        </p:nvSpPr>
        <p:spPr>
          <a:xfrm>
            <a:off x="6096000" y="6459785"/>
            <a:ext cx="4791696" cy="307777"/>
          </a:xfrm>
          <a:prstGeom prst="rect">
            <a:avLst/>
          </a:prstGeom>
        </p:spPr>
        <p:txBody>
          <a:bodyPr wrap="none">
            <a:spAutoFit/>
          </a:bodyPr>
          <a:lstStyle/>
          <a:p>
            <a:r>
              <a:rPr lang="en-US" u="sng" dirty="0">
                <a:solidFill>
                  <a:srgbClr val="1A0DAB"/>
                </a:solidFill>
                <a:latin typeface="arial" panose="020B0604020202020204" pitchFamily="34" charset="0"/>
                <a:hlinkClick r:id="rId3"/>
              </a:rPr>
              <a:t>From:Phenomenology glossary - Sonoma State University</a:t>
            </a:r>
          </a:p>
        </p:txBody>
      </p:sp>
    </p:spTree>
    <p:extLst>
      <p:ext uri="{BB962C8B-B14F-4D97-AF65-F5344CB8AC3E}">
        <p14:creationId xmlns:p14="http://schemas.microsoft.com/office/powerpoint/2010/main" val="39836330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445492" y="941266"/>
            <a:ext cx="9527308" cy="529632"/>
          </a:xfrm>
          <a:prstGeom prst="rect">
            <a:avLst/>
          </a:prstGeom>
        </p:spPr>
        <p:txBody>
          <a:bodyPr vert="horz" wrap="square" lIns="0" tIns="97790" rIns="0" bIns="0" rtlCol="0">
            <a:spAutoFit/>
          </a:bodyPr>
          <a:lstStyle/>
          <a:p>
            <a:pPr marL="12700">
              <a:spcBef>
                <a:spcPts val="770"/>
              </a:spcBef>
            </a:pPr>
            <a:r>
              <a:rPr lang="en-US" sz="2800" spc="-5" dirty="0">
                <a:solidFill>
                  <a:schemeClr val="tx1"/>
                </a:solidFill>
                <a:latin typeface="Calibri" panose="020F0502020204030204" pitchFamily="34" charset="0"/>
                <a:cs typeface="Calibri" panose="020F0502020204030204" pitchFamily="34" charset="0"/>
              </a:rPr>
              <a:t>Similar with other qualitative methods Phenomenology have:</a:t>
            </a:r>
            <a:endParaRPr sz="2800" dirty="0">
              <a:solidFill>
                <a:schemeClr val="tx1"/>
              </a:solidFill>
              <a:latin typeface="Calibri" panose="020F0502020204030204" pitchFamily="34" charset="0"/>
              <a:cs typeface="Calibri" panose="020F0502020204030204" pitchFamily="34" charset="0"/>
            </a:endParaRPr>
          </a:p>
        </p:txBody>
      </p:sp>
      <p:pic>
        <p:nvPicPr>
          <p:cNvPr id="1026" name="Picture 2" descr="METHODS USED FOR QUALITATIVE DATA COLLECTION – Statswork">
            <a:extLst>
              <a:ext uri="{FF2B5EF4-FFF2-40B4-BE49-F238E27FC236}">
                <a16:creationId xmlns:a16="http://schemas.microsoft.com/office/drawing/2014/main" xmlns="" id="{C4A928C3-336D-0446-9DEF-27906166FF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1739900"/>
            <a:ext cx="8102600" cy="4451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618926E7-B8F9-5147-BAEF-93F8BCFEFB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4</a:t>
            </a:fld>
            <a:endParaRPr lang="ru-RU"/>
          </a:p>
        </p:txBody>
      </p:sp>
      <p:sp>
        <p:nvSpPr>
          <p:cNvPr id="4" name="Rectangle 3">
            <a:extLst>
              <a:ext uri="{FF2B5EF4-FFF2-40B4-BE49-F238E27FC236}">
                <a16:creationId xmlns:a16="http://schemas.microsoft.com/office/drawing/2014/main" xmlns="" id="{7E31E01B-53EA-F044-9566-8C79B87F3A24}"/>
              </a:ext>
            </a:extLst>
          </p:cNvPr>
          <p:cNvSpPr/>
          <p:nvPr/>
        </p:nvSpPr>
        <p:spPr>
          <a:xfrm>
            <a:off x="927100" y="660400"/>
            <a:ext cx="10515600" cy="5786199"/>
          </a:xfrm>
          <a:prstGeom prst="rect">
            <a:avLst/>
          </a:prstGeom>
        </p:spPr>
        <p:txBody>
          <a:bodyPr wrap="square">
            <a:spAutoFit/>
          </a:bodyPr>
          <a:lstStyle/>
          <a:p>
            <a:pPr>
              <a:buFont typeface="Arial" panose="020B0604020202020204" pitchFamily="34" charset="0"/>
              <a:buChar char="•"/>
            </a:pPr>
            <a:endParaRPr lang="en-US" sz="1800" b="1" dirty="0">
              <a:latin typeface="Times" pitchFamily="2" charset="0"/>
            </a:endParaRPr>
          </a:p>
          <a:p>
            <a:pPr>
              <a:buFont typeface="Arial" panose="020B0604020202020204" pitchFamily="34" charset="0"/>
              <a:buChar char="•"/>
            </a:pPr>
            <a:endParaRPr lang="en-US" sz="1800" b="1" dirty="0">
              <a:latin typeface="Times" pitchFamily="2" charset="0"/>
            </a:endParaRPr>
          </a:p>
          <a:p>
            <a:pPr algn="ctr"/>
            <a:r>
              <a:rPr lang="en-US" sz="2800" b="1" dirty="0">
                <a:solidFill>
                  <a:srgbClr val="FF0000"/>
                </a:solidFill>
                <a:latin typeface="Calibri" panose="020F0502020204030204" pitchFamily="34" charset="0"/>
                <a:cs typeface="Calibri" panose="020F0502020204030204" pitchFamily="34" charset="0"/>
              </a:rPr>
              <a:t>Terminologies:</a:t>
            </a:r>
          </a:p>
          <a:p>
            <a:pPr algn="ctr"/>
            <a:endParaRPr lang="en-US" sz="1800" b="1" dirty="0">
              <a:latin typeface="Times" pitchFamily="2" charset="0"/>
            </a:endParaRPr>
          </a:p>
          <a:p>
            <a:pPr>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Meaning:</a:t>
            </a:r>
            <a:r>
              <a:rPr lang="en-US" sz="2400" dirty="0">
                <a:solidFill>
                  <a:srgbClr val="FF0000"/>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Lies in the relationship between a person and his or her world of objects.</a:t>
            </a:r>
          </a:p>
          <a:p>
            <a:pPr>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Noema:</a:t>
            </a:r>
            <a:r>
              <a:rPr lang="en-US" sz="2400" dirty="0">
                <a:solidFill>
                  <a:srgbClr val="FF0000"/>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the appearance of an object or or item as the perceiving subject apprehends it.</a:t>
            </a:r>
          </a:p>
          <a:p>
            <a:pPr>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Noetic:</a:t>
            </a:r>
            <a:r>
              <a:rPr lang="en-US" sz="2400" dirty="0">
                <a:solidFill>
                  <a:srgbClr val="FF0000"/>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harboring a meaning or meanings of some sort.</a:t>
            </a:r>
          </a:p>
          <a:p>
            <a:pPr>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Noesis:</a:t>
            </a:r>
            <a:r>
              <a:rPr lang="en-US" sz="2400" dirty="0">
                <a:solidFill>
                  <a:srgbClr val="FF0000"/>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How beliefs are acquired; how it is that we are experiencing what we are experiencing.</a:t>
            </a:r>
          </a:p>
          <a:p>
            <a:pPr>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Ontology: </a:t>
            </a:r>
            <a:r>
              <a:rPr lang="en-US" sz="2400" dirty="0">
                <a:latin typeface="Calibri" panose="020F0502020204030204" pitchFamily="34" charset="0"/>
                <a:cs typeface="Calibri" panose="020F0502020204030204" pitchFamily="34" charset="0"/>
              </a:rPr>
              <a:t>the study of our mode and process of being and existing in the world</a:t>
            </a:r>
          </a:p>
          <a:p>
            <a:pPr>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Intentionality:</a:t>
            </a:r>
            <a:r>
              <a:rPr lang="en-US" sz="2400" dirty="0">
                <a:solidFill>
                  <a:srgbClr val="FF0000"/>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consciousness actively reaches out toward the object in a directed way.</a:t>
            </a:r>
          </a:p>
          <a:p>
            <a:pPr>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World-design</a:t>
            </a:r>
            <a:r>
              <a:rPr lang="en-US" sz="2400" dirty="0">
                <a:solidFill>
                  <a:srgbClr val="FF0000"/>
                </a:solidFill>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 the all-encompassing pattern of a person's mode of being in the world.</a:t>
            </a:r>
          </a:p>
        </p:txBody>
      </p:sp>
      <p:sp>
        <p:nvSpPr>
          <p:cNvPr id="2" name="Rectangle 1">
            <a:extLst>
              <a:ext uri="{FF2B5EF4-FFF2-40B4-BE49-F238E27FC236}">
                <a16:creationId xmlns:a16="http://schemas.microsoft.com/office/drawing/2014/main" xmlns="" id="{0EB298D4-80E9-0744-8C45-41B45A550757}"/>
              </a:ext>
            </a:extLst>
          </p:cNvPr>
          <p:cNvSpPr/>
          <p:nvPr/>
        </p:nvSpPr>
        <p:spPr>
          <a:xfrm>
            <a:off x="6096000" y="6459785"/>
            <a:ext cx="4791696" cy="307777"/>
          </a:xfrm>
          <a:prstGeom prst="rect">
            <a:avLst/>
          </a:prstGeom>
        </p:spPr>
        <p:txBody>
          <a:bodyPr wrap="none">
            <a:spAutoFit/>
          </a:bodyPr>
          <a:lstStyle/>
          <a:p>
            <a:r>
              <a:rPr lang="en-US" u="sng" dirty="0">
                <a:solidFill>
                  <a:srgbClr val="1A0DAB"/>
                </a:solidFill>
                <a:latin typeface="arial" panose="020B0604020202020204" pitchFamily="34" charset="0"/>
                <a:hlinkClick r:id="rId3"/>
              </a:rPr>
              <a:t>From:Phenomenology glossary - Sonoma State University</a:t>
            </a:r>
          </a:p>
        </p:txBody>
      </p:sp>
    </p:spTree>
    <p:extLst>
      <p:ext uri="{BB962C8B-B14F-4D97-AF65-F5344CB8AC3E}">
        <p14:creationId xmlns:p14="http://schemas.microsoft.com/office/powerpoint/2010/main" val="6485789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1721" y="1420084"/>
            <a:ext cx="6584208" cy="4483279"/>
          </a:xfrm>
          <a:prstGeom prst="rect">
            <a:avLst/>
          </a:prstGeom>
        </p:spPr>
        <p:txBody>
          <a:bodyPr vert="horz" wrap="square" lIns="0" tIns="12700" rIns="0" bIns="0" rtlCol="0">
            <a:spAutoFit/>
          </a:bodyPr>
          <a:lstStyle/>
          <a:p>
            <a:pPr marL="12700" marR="96520">
              <a:spcBef>
                <a:spcPts val="100"/>
              </a:spcBef>
            </a:pPr>
            <a:endParaRPr lang="en-US" sz="2400" spc="-5" dirty="0">
              <a:latin typeface="Calibri" panose="020F0502020204030204" pitchFamily="34" charset="0"/>
              <a:cs typeface="Calibri" panose="020F0502020204030204" pitchFamily="34" charset="0"/>
            </a:endParaRPr>
          </a:p>
          <a:p>
            <a:pPr marL="12700" marR="96520">
              <a:spcBef>
                <a:spcPts val="100"/>
              </a:spcBef>
            </a:pPr>
            <a:endParaRPr lang="x-none" sz="2400" spc="-5" dirty="0">
              <a:latin typeface="Calibri" panose="020F0502020204030204" pitchFamily="34" charset="0"/>
              <a:cs typeface="Calibri" panose="020F0502020204030204" pitchFamily="34" charset="0"/>
            </a:endParaRPr>
          </a:p>
          <a:p>
            <a:pPr marL="12700" marR="96520">
              <a:spcBef>
                <a:spcPts val="100"/>
              </a:spcBef>
            </a:pPr>
            <a:endParaRPr lang="x-none" sz="2400" spc="-5" dirty="0">
              <a:latin typeface="Calibri" panose="020F0502020204030204" pitchFamily="34" charset="0"/>
              <a:cs typeface="Calibri" panose="020F0502020204030204" pitchFamily="34" charset="0"/>
            </a:endParaRPr>
          </a:p>
          <a:p>
            <a:pPr marL="12700" marR="96520">
              <a:spcBef>
                <a:spcPts val="100"/>
              </a:spcBef>
            </a:pPr>
            <a:r>
              <a:rPr lang="en-US" sz="2400" spc="-5" dirty="0">
                <a:latin typeface="Calibri" panose="020F0502020204030204" pitchFamily="34" charset="0"/>
                <a:cs typeface="Calibri" panose="020F0502020204030204" pitchFamily="34" charset="0"/>
              </a:rPr>
              <a:t>T</a:t>
            </a:r>
            <a:r>
              <a:rPr sz="2400" spc="-5" dirty="0">
                <a:latin typeface="Calibri" panose="020F0502020204030204" pitchFamily="34" charset="0"/>
                <a:cs typeface="Calibri" panose="020F0502020204030204" pitchFamily="34" charset="0"/>
              </a:rPr>
              <a:t>he interviewee sets the </a:t>
            </a:r>
            <a:r>
              <a:rPr sz="2400" spc="-10" dirty="0">
                <a:latin typeface="Calibri" panose="020F0502020204030204" pitchFamily="34" charset="0"/>
                <a:cs typeface="Calibri" panose="020F0502020204030204" pitchFamily="34" charset="0"/>
              </a:rPr>
              <a:t>rules </a:t>
            </a:r>
            <a:r>
              <a:rPr sz="2400" dirty="0">
                <a:latin typeface="Calibri" panose="020F0502020204030204" pitchFamily="34" charset="0"/>
                <a:cs typeface="Calibri" panose="020F0502020204030204" pitchFamily="34" charset="0"/>
              </a:rPr>
              <a:t>and </a:t>
            </a:r>
            <a:r>
              <a:rPr sz="2400" spc="-5" dirty="0">
                <a:latin typeface="Calibri" panose="020F0502020204030204" pitchFamily="34" charset="0"/>
                <a:cs typeface="Calibri" panose="020F0502020204030204" pitchFamily="34" charset="0"/>
              </a:rPr>
              <a:t>the  times </a:t>
            </a:r>
            <a:r>
              <a:rPr sz="2400" spc="5" dirty="0">
                <a:latin typeface="Calibri" panose="020F0502020204030204" pitchFamily="34" charset="0"/>
                <a:cs typeface="Calibri" panose="020F0502020204030204" pitchFamily="34" charset="0"/>
              </a:rPr>
              <a:t>of </a:t>
            </a:r>
            <a:r>
              <a:rPr sz="2400" spc="-5" dirty="0">
                <a:latin typeface="Calibri" panose="020F0502020204030204" pitchFamily="34" charset="0"/>
                <a:cs typeface="Calibri" panose="020F0502020204030204" pitchFamily="34" charset="0"/>
              </a:rPr>
              <a:t>the </a:t>
            </a:r>
            <a:r>
              <a:rPr sz="2400" spc="-10" dirty="0">
                <a:latin typeface="Calibri" panose="020F0502020204030204" pitchFamily="34" charset="0"/>
                <a:cs typeface="Calibri" panose="020F0502020204030204" pitchFamily="34" charset="0"/>
              </a:rPr>
              <a:t>interview </a:t>
            </a:r>
            <a:r>
              <a:rPr sz="2400" dirty="0">
                <a:latin typeface="Calibri" panose="020F0502020204030204" pitchFamily="34" charset="0"/>
                <a:cs typeface="Calibri" panose="020F0502020204030204" pitchFamily="34" charset="0"/>
              </a:rPr>
              <a:t>as </a:t>
            </a:r>
            <a:r>
              <a:rPr sz="2400" spc="-5" dirty="0">
                <a:latin typeface="Calibri" panose="020F0502020204030204" pitchFamily="34" charset="0"/>
                <a:cs typeface="Calibri" panose="020F0502020204030204" pitchFamily="34" charset="0"/>
              </a:rPr>
              <a:t>he weaves the narrative nets </a:t>
            </a:r>
            <a:r>
              <a:rPr sz="2400" spc="5" dirty="0">
                <a:latin typeface="Calibri" panose="020F0502020204030204" pitchFamily="34" charset="0"/>
                <a:cs typeface="Calibri" panose="020F0502020204030204" pitchFamily="34" charset="0"/>
              </a:rPr>
              <a:t>of </a:t>
            </a:r>
            <a:r>
              <a:rPr sz="2400" spc="-10" dirty="0">
                <a:latin typeface="Calibri" panose="020F0502020204030204" pitchFamily="34" charset="0"/>
                <a:cs typeface="Calibri" panose="020F0502020204030204" pitchFamily="34" charset="0"/>
              </a:rPr>
              <a:t>his</a:t>
            </a:r>
            <a:r>
              <a:rPr sz="2400" spc="200" dirty="0">
                <a:latin typeface="Calibri" panose="020F0502020204030204" pitchFamily="34" charset="0"/>
                <a:cs typeface="Calibri" panose="020F0502020204030204" pitchFamily="34" charset="0"/>
              </a:rPr>
              <a:t> </a:t>
            </a:r>
            <a:r>
              <a:rPr sz="2400" spc="-10" dirty="0">
                <a:latin typeface="Calibri" panose="020F0502020204030204" pitchFamily="34" charset="0"/>
                <a:cs typeface="Calibri" panose="020F0502020204030204" pitchFamily="34" charset="0"/>
              </a:rPr>
              <a:t>experiences.</a:t>
            </a:r>
            <a:endParaRPr sz="2400" dirty="0">
              <a:latin typeface="Calibri" panose="020F0502020204030204" pitchFamily="34" charset="0"/>
              <a:cs typeface="Calibri" panose="020F0502020204030204" pitchFamily="34" charset="0"/>
            </a:endParaRPr>
          </a:p>
          <a:p>
            <a:pPr marL="12700" marR="411480"/>
            <a:r>
              <a:rPr sz="2400" spc="-5" dirty="0">
                <a:latin typeface="Calibri" panose="020F0502020204030204" pitchFamily="34" charset="0"/>
                <a:cs typeface="Calibri" panose="020F0502020204030204" pitchFamily="34" charset="0"/>
              </a:rPr>
              <a:t>Interviewee </a:t>
            </a:r>
            <a:r>
              <a:rPr sz="2400" dirty="0">
                <a:latin typeface="Calibri" panose="020F0502020204030204" pitchFamily="34" charset="0"/>
                <a:cs typeface="Calibri" panose="020F0502020204030204" pitchFamily="34" charset="0"/>
              </a:rPr>
              <a:t>could </a:t>
            </a:r>
            <a:r>
              <a:rPr sz="2400" spc="-5" dirty="0">
                <a:latin typeface="Calibri" panose="020F0502020204030204" pitchFamily="34" charset="0"/>
                <a:cs typeface="Calibri" panose="020F0502020204030204" pitchFamily="34" charset="0"/>
              </a:rPr>
              <a:t>activate </a:t>
            </a:r>
            <a:r>
              <a:rPr sz="2400" dirty="0">
                <a:latin typeface="Calibri" panose="020F0502020204030204" pitchFamily="34" charset="0"/>
                <a:cs typeface="Calibri" panose="020F0502020204030204" pitchFamily="34" charset="0"/>
              </a:rPr>
              <a:t>a </a:t>
            </a:r>
            <a:r>
              <a:rPr sz="2400" spc="-5" dirty="0">
                <a:latin typeface="Calibri" panose="020F0502020204030204" pitchFamily="34" charset="0"/>
                <a:cs typeface="Calibri" panose="020F0502020204030204" pitchFamily="34" charset="0"/>
              </a:rPr>
              <a:t>biographical reconstruction process </a:t>
            </a:r>
            <a:r>
              <a:rPr sz="2400" spc="5" dirty="0">
                <a:latin typeface="Calibri" panose="020F0502020204030204" pitchFamily="34" charset="0"/>
                <a:cs typeface="Calibri" panose="020F0502020204030204" pitchFamily="34" charset="0"/>
              </a:rPr>
              <a:t>of </a:t>
            </a:r>
            <a:r>
              <a:rPr sz="2400" spc="-5" dirty="0">
                <a:latin typeface="Calibri" panose="020F0502020204030204" pitchFamily="34" charset="0"/>
                <a:cs typeface="Calibri" panose="020F0502020204030204" pitchFamily="34" charset="0"/>
              </a:rPr>
              <a:t>his identity: he  narrates </a:t>
            </a:r>
            <a:r>
              <a:rPr sz="2400" spc="-10" dirty="0">
                <a:latin typeface="Calibri" panose="020F0502020204030204" pitchFamily="34" charset="0"/>
                <a:cs typeface="Calibri" panose="020F0502020204030204" pitchFamily="34" charset="0"/>
              </a:rPr>
              <a:t>himself, </a:t>
            </a:r>
            <a:r>
              <a:rPr sz="2400" spc="-5" dirty="0">
                <a:latin typeface="Calibri" panose="020F0502020204030204" pitchFamily="34" charset="0"/>
                <a:cs typeface="Calibri" panose="020F0502020204030204" pitchFamily="34" charset="0"/>
              </a:rPr>
              <a:t>he reflects </a:t>
            </a:r>
            <a:r>
              <a:rPr sz="2400" spc="5" dirty="0">
                <a:latin typeface="Calibri" panose="020F0502020204030204" pitchFamily="34" charset="0"/>
                <a:cs typeface="Calibri" panose="020F0502020204030204" pitchFamily="34" charset="0"/>
              </a:rPr>
              <a:t>on </a:t>
            </a:r>
            <a:r>
              <a:rPr sz="2400" spc="-10" dirty="0">
                <a:latin typeface="Calibri" panose="020F0502020204030204" pitchFamily="34" charset="0"/>
                <a:cs typeface="Calibri" panose="020F0502020204030204" pitchFamily="34" charset="0"/>
              </a:rPr>
              <a:t>his existence </a:t>
            </a:r>
            <a:r>
              <a:rPr sz="2400" spc="-5" dirty="0">
                <a:latin typeface="Calibri" panose="020F0502020204030204" pitchFamily="34" charset="0"/>
                <a:cs typeface="Calibri" panose="020F0502020204030204" pitchFamily="34" charset="0"/>
              </a:rPr>
              <a:t>and he is </a:t>
            </a:r>
            <a:r>
              <a:rPr sz="2400" spc="-10" dirty="0">
                <a:latin typeface="Calibri" panose="020F0502020204030204" pitchFamily="34" charset="0"/>
                <a:cs typeface="Calibri" panose="020F0502020204030204" pitchFamily="34" charset="0"/>
              </a:rPr>
              <a:t>finally </a:t>
            </a:r>
            <a:r>
              <a:rPr sz="2400" spc="-5" dirty="0">
                <a:latin typeface="Calibri" panose="020F0502020204030204" pitchFamily="34" charset="0"/>
                <a:cs typeface="Calibri" panose="020F0502020204030204" pitchFamily="34" charset="0"/>
              </a:rPr>
              <a:t>able </a:t>
            </a:r>
            <a:r>
              <a:rPr sz="2400" dirty="0">
                <a:latin typeface="Calibri" panose="020F0502020204030204" pitchFamily="34" charset="0"/>
                <a:cs typeface="Calibri" panose="020F0502020204030204" pitchFamily="34" charset="0"/>
              </a:rPr>
              <a:t>to </a:t>
            </a:r>
            <a:r>
              <a:rPr sz="2400" spc="-5" dirty="0">
                <a:latin typeface="Calibri" panose="020F0502020204030204" pitchFamily="34" charset="0"/>
                <a:cs typeface="Calibri" panose="020F0502020204030204" pitchFamily="34" charset="0"/>
              </a:rPr>
              <a:t>place it in </a:t>
            </a:r>
            <a:r>
              <a:rPr sz="2400" dirty="0">
                <a:latin typeface="Calibri" panose="020F0502020204030204" pitchFamily="34" charset="0"/>
                <a:cs typeface="Calibri" panose="020F0502020204030204" pitchFamily="34" charset="0"/>
              </a:rPr>
              <a:t>a </a:t>
            </a:r>
            <a:r>
              <a:rPr sz="2400" spc="-5" dirty="0">
                <a:latin typeface="Calibri" panose="020F0502020204030204" pitchFamily="34" charset="0"/>
                <a:cs typeface="Calibri" panose="020F0502020204030204" pitchFamily="34" charset="0"/>
              </a:rPr>
              <a:t>wider  context in which </a:t>
            </a:r>
            <a:r>
              <a:rPr sz="2400" spc="-10" dirty="0">
                <a:latin typeface="Calibri" panose="020F0502020204030204" pitchFamily="34" charset="0"/>
                <a:cs typeface="Calibri" panose="020F0502020204030204" pitchFamily="34" charset="0"/>
              </a:rPr>
              <a:t>suspensions </a:t>
            </a:r>
            <a:r>
              <a:rPr sz="2400" spc="5" dirty="0">
                <a:latin typeface="Calibri" panose="020F0502020204030204" pitchFamily="34" charset="0"/>
                <a:cs typeface="Calibri" panose="020F0502020204030204" pitchFamily="34" charset="0"/>
              </a:rPr>
              <a:t>of </a:t>
            </a:r>
            <a:r>
              <a:rPr sz="2400" spc="-5" dirty="0">
                <a:latin typeface="Calibri" panose="020F0502020204030204" pitchFamily="34" charset="0"/>
                <a:cs typeface="Calibri" panose="020F0502020204030204" pitchFamily="34" charset="0"/>
              </a:rPr>
              <a:t>doubt mechanisms </a:t>
            </a:r>
            <a:r>
              <a:rPr sz="2400" dirty="0">
                <a:latin typeface="Calibri" panose="020F0502020204030204" pitchFamily="34" charset="0"/>
                <a:cs typeface="Calibri" panose="020F0502020204030204" pitchFamily="34" charset="0"/>
              </a:rPr>
              <a:t>are</a:t>
            </a:r>
            <a:r>
              <a:rPr sz="2400" spc="210" dirty="0">
                <a:latin typeface="Calibri" panose="020F0502020204030204" pitchFamily="34" charset="0"/>
                <a:cs typeface="Calibri" panose="020F0502020204030204" pitchFamily="34" charset="0"/>
              </a:rPr>
              <a:t> </a:t>
            </a:r>
            <a:r>
              <a:rPr sz="2400" spc="-10" dirty="0">
                <a:latin typeface="Calibri" panose="020F0502020204030204" pitchFamily="34" charset="0"/>
                <a:cs typeface="Calibri" panose="020F0502020204030204" pitchFamily="34" charset="0"/>
              </a:rPr>
              <a:t>unveiled.</a:t>
            </a:r>
            <a:endParaRPr sz="2400" dirty="0">
              <a:latin typeface="Calibri" panose="020F0502020204030204" pitchFamily="34" charset="0"/>
              <a:cs typeface="Calibri" panose="020F0502020204030204" pitchFamily="34" charset="0"/>
            </a:endParaRPr>
          </a:p>
        </p:txBody>
      </p:sp>
      <p:sp>
        <p:nvSpPr>
          <p:cNvPr id="3" name="object 3"/>
          <p:cNvSpPr txBox="1">
            <a:spLocks noGrp="1"/>
          </p:cNvSpPr>
          <p:nvPr>
            <p:ph type="title"/>
          </p:nvPr>
        </p:nvSpPr>
        <p:spPr>
          <a:xfrm>
            <a:off x="2284355" y="840438"/>
            <a:ext cx="7886340" cy="579646"/>
          </a:xfrm>
          <a:prstGeom prst="rect">
            <a:avLst/>
          </a:prstGeom>
        </p:spPr>
        <p:txBody>
          <a:bodyPr spcFirstLastPara="1" vert="horz" wrap="square" lIns="0" tIns="12700" rIns="0" bIns="0" rtlCol="0" anchor="b" anchorCtr="0">
            <a:spAutoFit/>
          </a:bodyPr>
          <a:lstStyle/>
          <a:p>
            <a:pPr marL="12700">
              <a:lnSpc>
                <a:spcPct val="100000"/>
              </a:lnSpc>
              <a:spcBef>
                <a:spcPts val="100"/>
              </a:spcBef>
            </a:pPr>
            <a:r>
              <a:rPr sz="3600" b="1" spc="-20" dirty="0"/>
              <a:t>Central </a:t>
            </a:r>
            <a:r>
              <a:rPr sz="3600" b="1" spc="-25" dirty="0"/>
              <a:t>role </a:t>
            </a:r>
            <a:r>
              <a:rPr sz="3600" b="1" spc="-5" dirty="0"/>
              <a:t>of </a:t>
            </a:r>
            <a:r>
              <a:rPr sz="3600" b="1" dirty="0"/>
              <a:t>the</a:t>
            </a:r>
            <a:r>
              <a:rPr sz="3600" b="1" spc="-45" dirty="0"/>
              <a:t> </a:t>
            </a:r>
            <a:r>
              <a:rPr sz="3600" b="1" spc="-10" dirty="0"/>
              <a:t>Interviewee</a:t>
            </a:r>
            <a:endParaRPr sz="3600" b="1" dirty="0"/>
          </a:p>
        </p:txBody>
      </p:sp>
      <p:pic>
        <p:nvPicPr>
          <p:cNvPr id="4098" name="Picture 2" descr="LRNG | Google Your Interviewee, Part 1">
            <a:extLst>
              <a:ext uri="{FF2B5EF4-FFF2-40B4-BE49-F238E27FC236}">
                <a16:creationId xmlns:a16="http://schemas.microsoft.com/office/drawing/2014/main" xmlns="" id="{139D7120-35D5-B44E-80AD-C1A8F15B2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6306" y="1968968"/>
            <a:ext cx="4038600" cy="42232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E53121F6-F9E0-3C4C-99D9-C58C8287A366}"/>
              </a:ext>
            </a:extLst>
          </p:cNvPr>
          <p:cNvSpPr/>
          <p:nvPr/>
        </p:nvSpPr>
        <p:spPr>
          <a:xfrm>
            <a:off x="0" y="5992535"/>
            <a:ext cx="6096000" cy="523220"/>
          </a:xfrm>
          <a:prstGeom prst="rect">
            <a:avLst/>
          </a:prstGeom>
        </p:spPr>
        <p:txBody>
          <a:bodyPr>
            <a:spAutoFit/>
          </a:bodyPr>
          <a:lstStyle/>
          <a:p>
            <a:r>
              <a:rPr lang="en-US" dirty="0">
                <a:solidFill>
                  <a:srgbClr val="C00000"/>
                </a:solidFill>
                <a:latin typeface="Calibri" panose="020F0502020204030204" pitchFamily="34" charset="0"/>
                <a:cs typeface="Calibri" panose="020F0502020204030204" pitchFamily="34" charset="0"/>
              </a:rPr>
              <a:t>Adopted: </a:t>
            </a:r>
            <a:r>
              <a:rPr lang="en-US" dirty="0" err="1">
                <a:solidFill>
                  <a:srgbClr val="C00000"/>
                </a:solidFill>
                <a:latin typeface="Calibri" panose="020F0502020204030204" pitchFamily="34" charset="0"/>
                <a:cs typeface="Calibri" panose="020F0502020204030204" pitchFamily="34" charset="0"/>
              </a:rPr>
              <a:t>Addeo</a:t>
            </a:r>
            <a:r>
              <a:rPr lang="en-US" dirty="0">
                <a:solidFill>
                  <a:srgbClr val="C00000"/>
                </a:solidFill>
                <a:latin typeface="Calibri" panose="020F0502020204030204" pitchFamily="34" charset="0"/>
                <a:cs typeface="Calibri" panose="020F0502020204030204" pitchFamily="34" charset="0"/>
              </a:rPr>
              <a:t>  (2013) </a:t>
            </a:r>
          </a:p>
          <a:p>
            <a:r>
              <a:rPr lang="en-US"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704161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8990" y="528507"/>
            <a:ext cx="9354020" cy="642484"/>
          </a:xfrm>
          <a:prstGeom prst="rect">
            <a:avLst/>
          </a:prstGeom>
        </p:spPr>
        <p:txBody>
          <a:bodyPr spcFirstLastPara="1" vert="horz" wrap="square" lIns="0" tIns="13970" rIns="0" bIns="0" rtlCol="0" anchor="b" anchorCtr="0">
            <a:spAutoFit/>
          </a:bodyPr>
          <a:lstStyle/>
          <a:p>
            <a:pPr marL="12700">
              <a:lnSpc>
                <a:spcPct val="100000"/>
              </a:lnSpc>
              <a:spcBef>
                <a:spcPts val="110"/>
              </a:spcBef>
            </a:pPr>
            <a:r>
              <a:rPr sz="4000" b="1" spc="-10" dirty="0"/>
              <a:t>Interviewer </a:t>
            </a:r>
            <a:r>
              <a:rPr sz="4000" b="1" spc="-15" dirty="0"/>
              <a:t>Role</a:t>
            </a:r>
            <a:endParaRPr sz="4000" b="1" dirty="0"/>
          </a:p>
        </p:txBody>
      </p:sp>
      <p:sp>
        <p:nvSpPr>
          <p:cNvPr id="3" name="object 3"/>
          <p:cNvSpPr txBox="1"/>
          <p:nvPr/>
        </p:nvSpPr>
        <p:spPr>
          <a:xfrm>
            <a:off x="320842" y="2200157"/>
            <a:ext cx="6657473" cy="4444807"/>
          </a:xfrm>
          <a:prstGeom prst="rect">
            <a:avLst/>
          </a:prstGeom>
        </p:spPr>
        <p:txBody>
          <a:bodyPr vert="horz" wrap="square" lIns="0" tIns="12700" rIns="0" bIns="0" rtlCol="0">
            <a:spAutoFit/>
          </a:bodyPr>
          <a:lstStyle/>
          <a:p>
            <a:pPr marL="12700">
              <a:spcBef>
                <a:spcPts val="100"/>
              </a:spcBef>
              <a:tabLst>
                <a:tab pos="299085" algn="l"/>
              </a:tabLst>
            </a:pPr>
            <a:r>
              <a:rPr sz="2400" dirty="0">
                <a:latin typeface="Calibri" panose="020F0502020204030204" pitchFamily="34" charset="0"/>
                <a:cs typeface="Calibri" panose="020F0502020204030204" pitchFamily="34" charset="0"/>
              </a:rPr>
              <a:t>⁻	</a:t>
            </a:r>
            <a:r>
              <a:rPr lang="en-US" sz="2400" spc="-15" dirty="0">
                <a:latin typeface="Calibri" panose="020F0502020204030204" pitchFamily="34" charset="0"/>
                <a:cs typeface="Calibri" panose="020F0502020204030204" pitchFamily="34" charset="0"/>
              </a:rPr>
              <a:t>P</a:t>
            </a:r>
            <a:r>
              <a:rPr sz="2400" spc="-15" dirty="0">
                <a:latin typeface="Calibri" panose="020F0502020204030204" pitchFamily="34" charset="0"/>
                <a:cs typeface="Calibri" panose="020F0502020204030204" pitchFamily="34" charset="0"/>
              </a:rPr>
              <a:t>lays </a:t>
            </a:r>
            <a:r>
              <a:rPr sz="2400" dirty="0">
                <a:latin typeface="Calibri" panose="020F0502020204030204" pitchFamily="34" charset="0"/>
                <a:cs typeface="Calibri" panose="020F0502020204030204" pitchFamily="34" charset="0"/>
              </a:rPr>
              <a:t>a </a:t>
            </a:r>
            <a:r>
              <a:rPr sz="2400" spc="-5" dirty="0">
                <a:latin typeface="Calibri" panose="020F0502020204030204" pitchFamily="34" charset="0"/>
                <a:cs typeface="Calibri" panose="020F0502020204030204" pitchFamily="34" charset="0"/>
              </a:rPr>
              <a:t>maieutic </a:t>
            </a:r>
            <a:r>
              <a:rPr sz="2400" spc="-10" dirty="0">
                <a:latin typeface="Calibri" panose="020F0502020204030204" pitchFamily="34" charset="0"/>
                <a:cs typeface="Calibri" panose="020F0502020204030204" pitchFamily="34" charset="0"/>
              </a:rPr>
              <a:t>role, </a:t>
            </a:r>
            <a:r>
              <a:rPr sz="2400" spc="-5" dirty="0">
                <a:latin typeface="Calibri" panose="020F0502020204030204" pitchFamily="34" charset="0"/>
                <a:cs typeface="Calibri" panose="020F0502020204030204" pitchFamily="34" charset="0"/>
              </a:rPr>
              <a:t>so the </a:t>
            </a:r>
            <a:r>
              <a:rPr sz="2400" spc="-10" dirty="0">
                <a:latin typeface="Calibri" panose="020F0502020204030204" pitchFamily="34" charset="0"/>
                <a:cs typeface="Calibri" panose="020F0502020204030204" pitchFamily="34" charset="0"/>
              </a:rPr>
              <a:t>interviewer </a:t>
            </a:r>
            <a:r>
              <a:rPr sz="2400" spc="-5" dirty="0">
                <a:latin typeface="Calibri" panose="020F0502020204030204" pitchFamily="34" charset="0"/>
                <a:cs typeface="Calibri" panose="020F0502020204030204" pitchFamily="34" charset="0"/>
              </a:rPr>
              <a:t>should </a:t>
            </a:r>
            <a:r>
              <a:rPr sz="2400" spc="-10" dirty="0">
                <a:latin typeface="Calibri" panose="020F0502020204030204" pitchFamily="34" charset="0"/>
                <a:cs typeface="Calibri" panose="020F0502020204030204" pitchFamily="34" charset="0"/>
              </a:rPr>
              <a:t>minimize interruptions </a:t>
            </a:r>
            <a:r>
              <a:rPr sz="2400" dirty="0">
                <a:latin typeface="Calibri" panose="020F0502020204030204" pitchFamily="34" charset="0"/>
                <a:cs typeface="Calibri" panose="020F0502020204030204" pitchFamily="34" charset="0"/>
              </a:rPr>
              <a:t>and </a:t>
            </a:r>
            <a:r>
              <a:rPr sz="2400" spc="5" dirty="0">
                <a:latin typeface="Calibri" panose="020F0502020204030204" pitchFamily="34" charset="0"/>
                <a:cs typeface="Calibri" panose="020F0502020204030204" pitchFamily="34" charset="0"/>
              </a:rPr>
              <a:t>od </a:t>
            </a:r>
            <a:r>
              <a:rPr sz="2400" spc="-20" dirty="0">
                <a:latin typeface="Calibri" panose="020F0502020204030204" pitchFamily="34" charset="0"/>
                <a:cs typeface="Calibri" panose="020F0502020204030204" pitchFamily="34" charset="0"/>
              </a:rPr>
              <a:t>few</a:t>
            </a:r>
            <a:r>
              <a:rPr sz="2400" spc="360" dirty="0">
                <a:latin typeface="Calibri" panose="020F0502020204030204" pitchFamily="34" charset="0"/>
                <a:cs typeface="Calibri" panose="020F0502020204030204" pitchFamily="34" charset="0"/>
              </a:rPr>
              <a:t> </a:t>
            </a:r>
            <a:r>
              <a:rPr sz="2400" spc="-10" dirty="0">
                <a:latin typeface="Calibri" panose="020F0502020204030204" pitchFamily="34" charset="0"/>
                <a:cs typeface="Calibri" panose="020F0502020204030204" pitchFamily="34" charset="0"/>
              </a:rPr>
              <a:t>bu</a:t>
            </a:r>
            <a:r>
              <a:rPr lang="en-US" sz="2400" spc="-10" dirty="0">
                <a:latin typeface="Calibri" panose="020F0502020204030204" pitchFamily="34" charset="0"/>
                <a:cs typeface="Calibri" panose="020F0502020204030204" pitchFamily="34" charset="0"/>
              </a:rPr>
              <a:t>t </a:t>
            </a:r>
            <a:r>
              <a:rPr sz="2400" spc="-20" dirty="0">
                <a:latin typeface="Calibri" panose="020F0502020204030204" pitchFamily="34" charset="0"/>
                <a:cs typeface="Calibri" panose="020F0502020204030204" pitchFamily="34" charset="0"/>
              </a:rPr>
              <a:t>effective</a:t>
            </a:r>
            <a:r>
              <a:rPr sz="2400" spc="30" dirty="0">
                <a:latin typeface="Calibri" panose="020F0502020204030204" pitchFamily="34" charset="0"/>
                <a:cs typeface="Calibri" panose="020F0502020204030204" pitchFamily="34" charset="0"/>
              </a:rPr>
              <a:t> </a:t>
            </a:r>
            <a:r>
              <a:rPr sz="2400" spc="-15" dirty="0">
                <a:latin typeface="Calibri" panose="020F0502020204030204" pitchFamily="34" charset="0"/>
                <a:cs typeface="Calibri" panose="020F0502020204030204" pitchFamily="34" charset="0"/>
              </a:rPr>
              <a:t>interventions</a:t>
            </a:r>
            <a:endParaRPr sz="2400" dirty="0">
              <a:latin typeface="Calibri" panose="020F0502020204030204" pitchFamily="34" charset="0"/>
              <a:cs typeface="Calibri" panose="020F0502020204030204" pitchFamily="34" charset="0"/>
            </a:endParaRPr>
          </a:p>
          <a:p>
            <a:pPr marL="12700">
              <a:tabLst>
                <a:tab pos="299085" algn="l"/>
              </a:tabLst>
            </a:pPr>
            <a:r>
              <a:rPr sz="2400" dirty="0">
                <a:latin typeface="Calibri" panose="020F0502020204030204" pitchFamily="34" charset="0"/>
                <a:cs typeface="Calibri" panose="020F0502020204030204" pitchFamily="34" charset="0"/>
              </a:rPr>
              <a:t>⁻	</a:t>
            </a:r>
            <a:r>
              <a:rPr lang="en-US" sz="2400" spc="-10" dirty="0">
                <a:latin typeface="Calibri" panose="020F0502020204030204" pitchFamily="34" charset="0"/>
                <a:cs typeface="Calibri" panose="020F0502020204030204" pitchFamily="34" charset="0"/>
              </a:rPr>
              <a:t>M</a:t>
            </a:r>
            <a:r>
              <a:rPr sz="2400" spc="-10" dirty="0">
                <a:latin typeface="Calibri" panose="020F0502020204030204" pitchFamily="34" charset="0"/>
                <a:cs typeface="Calibri" panose="020F0502020204030204" pitchFamily="34" charset="0"/>
              </a:rPr>
              <a:t>ust </a:t>
            </a:r>
            <a:r>
              <a:rPr sz="2400" spc="-15" dirty="0">
                <a:latin typeface="Calibri" panose="020F0502020204030204" pitchFamily="34" charset="0"/>
                <a:cs typeface="Calibri" panose="020F0502020204030204" pitchFamily="34" charset="0"/>
              </a:rPr>
              <a:t>make </a:t>
            </a:r>
            <a:r>
              <a:rPr sz="2400" spc="-10" dirty="0">
                <a:latin typeface="Calibri" panose="020F0502020204030204" pitchFamily="34" charset="0"/>
                <a:cs typeface="Calibri" panose="020F0502020204030204" pitchFamily="34" charset="0"/>
              </a:rPr>
              <a:t>interviewer</a:t>
            </a:r>
            <a:r>
              <a:rPr sz="2400" spc="70" dirty="0">
                <a:latin typeface="Calibri" panose="020F0502020204030204" pitchFamily="34" charset="0"/>
                <a:cs typeface="Calibri" panose="020F0502020204030204" pitchFamily="34" charset="0"/>
              </a:rPr>
              <a:t> </a:t>
            </a:r>
            <a:r>
              <a:rPr sz="2400" spc="-10" dirty="0">
                <a:latin typeface="Calibri" panose="020F0502020204030204" pitchFamily="34" charset="0"/>
                <a:cs typeface="Calibri" panose="020F0502020204030204" pitchFamily="34" charset="0"/>
              </a:rPr>
              <a:t>comfortable</a:t>
            </a:r>
            <a:endParaRPr sz="2400" dirty="0">
              <a:latin typeface="Calibri" panose="020F0502020204030204" pitchFamily="34" charset="0"/>
              <a:cs typeface="Calibri" panose="020F0502020204030204" pitchFamily="34" charset="0"/>
            </a:endParaRPr>
          </a:p>
          <a:p>
            <a:pPr marL="12700">
              <a:tabLst>
                <a:tab pos="299085" algn="l"/>
              </a:tabLst>
            </a:pPr>
            <a:r>
              <a:rPr sz="2400" dirty="0">
                <a:latin typeface="Calibri" panose="020F0502020204030204" pitchFamily="34" charset="0"/>
                <a:cs typeface="Calibri" panose="020F0502020204030204" pitchFamily="34" charset="0"/>
              </a:rPr>
              <a:t>⁻	</a:t>
            </a:r>
            <a:r>
              <a:rPr lang="en-US" sz="2400" spc="-5" dirty="0">
                <a:latin typeface="Calibri" panose="020F0502020204030204" pitchFamily="34" charset="0"/>
                <a:cs typeface="Calibri" panose="020F0502020204030204" pitchFamily="34" charset="0"/>
              </a:rPr>
              <a:t>S</a:t>
            </a:r>
            <a:r>
              <a:rPr sz="2400" spc="-5" dirty="0">
                <a:latin typeface="Calibri" panose="020F0502020204030204" pitchFamily="34" charset="0"/>
                <a:cs typeface="Calibri" panose="020F0502020204030204" pitchFamily="34" charset="0"/>
              </a:rPr>
              <a:t>hould be </a:t>
            </a:r>
            <a:r>
              <a:rPr sz="2400" spc="-10" dirty="0">
                <a:latin typeface="Calibri" panose="020F0502020204030204" pitchFamily="34" charset="0"/>
                <a:cs typeface="Calibri" panose="020F0502020204030204" pitchFamily="34" charset="0"/>
              </a:rPr>
              <a:t>skilled, experienced, motivated </a:t>
            </a:r>
            <a:r>
              <a:rPr sz="2400" dirty="0">
                <a:latin typeface="Calibri" panose="020F0502020204030204" pitchFamily="34" charset="0"/>
                <a:cs typeface="Calibri" panose="020F0502020204030204" pitchFamily="34" charset="0"/>
              </a:rPr>
              <a:t>, </a:t>
            </a:r>
            <a:r>
              <a:rPr sz="2400" spc="-15" dirty="0">
                <a:latin typeface="Calibri" panose="020F0502020204030204" pitchFamily="34" charset="0"/>
                <a:cs typeface="Calibri" panose="020F0502020204030204" pitchFamily="34" charset="0"/>
              </a:rPr>
              <a:t>creative </a:t>
            </a:r>
            <a:r>
              <a:rPr sz="2400" dirty="0">
                <a:latin typeface="Calibri" panose="020F0502020204030204" pitchFamily="34" charset="0"/>
                <a:cs typeface="Calibri" panose="020F0502020204030204" pitchFamily="34" charset="0"/>
              </a:rPr>
              <a:t>and </a:t>
            </a:r>
            <a:r>
              <a:rPr sz="2400" spc="-10" dirty="0">
                <a:latin typeface="Calibri" panose="020F0502020204030204" pitchFamily="34" charset="0"/>
                <a:cs typeface="Calibri" panose="020F0502020204030204" pitchFamily="34" charset="0"/>
              </a:rPr>
              <a:t>hermeneutic</a:t>
            </a:r>
            <a:r>
              <a:rPr sz="2400" spc="5" dirty="0">
                <a:latin typeface="Calibri" panose="020F0502020204030204" pitchFamily="34" charset="0"/>
                <a:cs typeface="Calibri" panose="020F0502020204030204" pitchFamily="34" charset="0"/>
              </a:rPr>
              <a:t> </a:t>
            </a:r>
            <a:r>
              <a:rPr sz="2400" spc="-10" dirty="0">
                <a:latin typeface="Calibri" panose="020F0502020204030204" pitchFamily="34" charset="0"/>
                <a:cs typeface="Calibri" panose="020F0502020204030204" pitchFamily="34" charset="0"/>
              </a:rPr>
              <a:t>sensitivity</a:t>
            </a:r>
            <a:endParaRPr sz="2400" dirty="0">
              <a:latin typeface="Calibri" panose="020F0502020204030204" pitchFamily="34" charset="0"/>
              <a:cs typeface="Calibri" panose="020F0502020204030204" pitchFamily="34" charset="0"/>
            </a:endParaRPr>
          </a:p>
          <a:p>
            <a:pPr marL="12700">
              <a:tabLst>
                <a:tab pos="299085" algn="l"/>
              </a:tabLst>
            </a:pPr>
            <a:r>
              <a:rPr sz="2400" dirty="0">
                <a:latin typeface="Calibri" panose="020F0502020204030204" pitchFamily="34" charset="0"/>
                <a:cs typeface="Calibri" panose="020F0502020204030204" pitchFamily="34" charset="0"/>
              </a:rPr>
              <a:t>⁻	</a:t>
            </a:r>
            <a:r>
              <a:rPr lang="en-US" sz="2400" spc="-10" dirty="0">
                <a:latin typeface="Calibri" panose="020F0502020204030204" pitchFamily="34" charset="0"/>
                <a:cs typeface="Calibri" panose="020F0502020204030204" pitchFamily="34" charset="0"/>
              </a:rPr>
              <a:t>M</a:t>
            </a:r>
            <a:r>
              <a:rPr sz="2400" spc="-10" dirty="0">
                <a:latin typeface="Calibri" panose="020F0502020204030204" pitchFamily="34" charset="0"/>
                <a:cs typeface="Calibri" panose="020F0502020204030204" pitchFamily="34" charset="0"/>
              </a:rPr>
              <a:t>ust </a:t>
            </a:r>
            <a:r>
              <a:rPr sz="2400" spc="-25" dirty="0">
                <a:latin typeface="Calibri" panose="020F0502020204030204" pitchFamily="34" charset="0"/>
                <a:cs typeface="Calibri" panose="020F0502020204030204" pitchFamily="34" charset="0"/>
              </a:rPr>
              <a:t>REALLY </a:t>
            </a:r>
            <a:r>
              <a:rPr sz="2400" spc="-15" dirty="0">
                <a:latin typeface="Calibri" panose="020F0502020204030204" pitchFamily="34" charset="0"/>
                <a:cs typeface="Calibri" panose="020F0502020204030204" pitchFamily="34" charset="0"/>
              </a:rPr>
              <a:t>listen: </a:t>
            </a:r>
            <a:r>
              <a:rPr sz="2400" spc="-5" dirty="0">
                <a:latin typeface="Calibri" panose="020F0502020204030204" pitchFamily="34" charset="0"/>
                <a:cs typeface="Calibri" panose="020F0502020204030204" pitchFamily="34" charset="0"/>
              </a:rPr>
              <a:t>“Hearing is </a:t>
            </a:r>
            <a:r>
              <a:rPr sz="2400" spc="-10" dirty="0">
                <a:latin typeface="Calibri" panose="020F0502020204030204" pitchFamily="34" charset="0"/>
                <a:cs typeface="Calibri" panose="020F0502020204030204" pitchFamily="34" charset="0"/>
              </a:rPr>
              <a:t>physiological </a:t>
            </a:r>
            <a:r>
              <a:rPr sz="2400" spc="-5" dirty="0">
                <a:latin typeface="Calibri" panose="020F0502020204030204" pitchFamily="34" charset="0"/>
                <a:cs typeface="Calibri" panose="020F0502020204030204" pitchFamily="34" charset="0"/>
              </a:rPr>
              <a:t>phenomenon, </a:t>
            </a:r>
            <a:r>
              <a:rPr sz="2400" spc="-15" dirty="0">
                <a:latin typeface="Calibri" panose="020F0502020204030204" pitchFamily="34" charset="0"/>
                <a:cs typeface="Calibri" panose="020F0502020204030204" pitchFamily="34" charset="0"/>
              </a:rPr>
              <a:t>listening </a:t>
            </a:r>
            <a:r>
              <a:rPr sz="2400" dirty="0">
                <a:latin typeface="Calibri" panose="020F0502020204030204" pitchFamily="34" charset="0"/>
                <a:cs typeface="Calibri" panose="020F0502020204030204" pitchFamily="34" charset="0"/>
              </a:rPr>
              <a:t>is a </a:t>
            </a:r>
            <a:r>
              <a:rPr sz="2400" spc="-10" dirty="0">
                <a:latin typeface="Calibri" panose="020F0502020204030204" pitchFamily="34" charset="0"/>
                <a:cs typeface="Calibri" panose="020F0502020204030204" pitchFamily="34" charset="0"/>
              </a:rPr>
              <a:t>psychological</a:t>
            </a:r>
            <a:r>
              <a:rPr sz="2400" spc="5" dirty="0">
                <a:latin typeface="Calibri" panose="020F0502020204030204" pitchFamily="34" charset="0"/>
                <a:cs typeface="Calibri" panose="020F0502020204030204" pitchFamily="34" charset="0"/>
              </a:rPr>
              <a:t> </a:t>
            </a:r>
            <a:r>
              <a:rPr sz="2400" spc="15" dirty="0">
                <a:latin typeface="Calibri" panose="020F0502020204030204" pitchFamily="34" charset="0"/>
                <a:cs typeface="Calibri" panose="020F0502020204030204" pitchFamily="34" charset="0"/>
              </a:rPr>
              <a:t>act”</a:t>
            </a:r>
            <a:endParaRPr sz="2400" dirty="0">
              <a:latin typeface="Calibri" panose="020F0502020204030204" pitchFamily="34" charset="0"/>
              <a:cs typeface="Calibri" panose="020F0502020204030204" pitchFamily="34" charset="0"/>
            </a:endParaRPr>
          </a:p>
          <a:p>
            <a:pPr marL="12700">
              <a:tabLst>
                <a:tab pos="299085" algn="l"/>
              </a:tabLst>
            </a:pPr>
            <a:r>
              <a:rPr sz="2400" dirty="0">
                <a:latin typeface="Calibri" panose="020F0502020204030204" pitchFamily="34" charset="0"/>
                <a:cs typeface="Calibri" panose="020F0502020204030204" pitchFamily="34" charset="0"/>
              </a:rPr>
              <a:t>⁻	</a:t>
            </a:r>
            <a:r>
              <a:rPr lang="en-US" sz="2400" spc="-5" dirty="0">
                <a:latin typeface="Calibri" panose="020F0502020204030204" pitchFamily="34" charset="0"/>
                <a:cs typeface="Calibri" panose="020F0502020204030204" pitchFamily="34" charset="0"/>
              </a:rPr>
              <a:t>H</a:t>
            </a:r>
            <a:r>
              <a:rPr sz="2400" spc="-5" dirty="0">
                <a:latin typeface="Calibri" panose="020F0502020204030204" pitchFamily="34" charset="0"/>
                <a:cs typeface="Calibri" panose="020F0502020204030204" pitchFamily="34" charset="0"/>
              </a:rPr>
              <a:t>as </a:t>
            </a:r>
            <a:r>
              <a:rPr sz="2400" spc="-15" dirty="0">
                <a:latin typeface="Calibri" panose="020F0502020204030204" pitchFamily="34" charset="0"/>
                <a:cs typeface="Calibri" panose="020F0502020204030204" pitchFamily="34" charset="0"/>
              </a:rPr>
              <a:t>to </a:t>
            </a:r>
            <a:r>
              <a:rPr sz="2400" dirty="0">
                <a:latin typeface="Calibri" panose="020F0502020204030204" pitchFamily="34" charset="0"/>
                <a:cs typeface="Calibri" panose="020F0502020204030204" pitchFamily="34" charset="0"/>
              </a:rPr>
              <a:t>know </a:t>
            </a:r>
            <a:r>
              <a:rPr sz="2400" spc="-10" dirty="0">
                <a:latin typeface="Calibri" panose="020F0502020204030204" pitchFamily="34" charset="0"/>
                <a:cs typeface="Calibri" panose="020F0502020204030204" pitchFamily="34" charset="0"/>
              </a:rPr>
              <a:t>very well </a:t>
            </a:r>
            <a:r>
              <a:rPr sz="2400" spc="-5" dirty="0">
                <a:latin typeface="Calibri" panose="020F0502020204030204" pitchFamily="34" charset="0"/>
                <a:cs typeface="Calibri" panose="020F0502020204030204" pitchFamily="34" charset="0"/>
              </a:rPr>
              <a:t>the </a:t>
            </a:r>
            <a:r>
              <a:rPr sz="2400" spc="-15" dirty="0">
                <a:latin typeface="Calibri" panose="020F0502020204030204" pitchFamily="34" charset="0"/>
                <a:cs typeface="Calibri" panose="020F0502020204030204" pitchFamily="34" charset="0"/>
              </a:rPr>
              <a:t>research </a:t>
            </a:r>
            <a:r>
              <a:rPr sz="2400" spc="-10" dirty="0">
                <a:latin typeface="Calibri" panose="020F0502020204030204" pitchFamily="34" charset="0"/>
                <a:cs typeface="Calibri" panose="020F0502020204030204" pitchFamily="34" charset="0"/>
              </a:rPr>
              <a:t>goals, </a:t>
            </a:r>
            <a:r>
              <a:rPr sz="2400" spc="-5" dirty="0">
                <a:latin typeface="Calibri" panose="020F0502020204030204" pitchFamily="34" charset="0"/>
                <a:cs typeface="Calibri" panose="020F0502020204030204" pitchFamily="34" charset="0"/>
              </a:rPr>
              <a:t>should </a:t>
            </a:r>
            <a:r>
              <a:rPr sz="2400" spc="-15" dirty="0">
                <a:latin typeface="Calibri" panose="020F0502020204030204" pitchFamily="34" charset="0"/>
                <a:cs typeface="Calibri" panose="020F0502020204030204" pitchFamily="34" charset="0"/>
              </a:rPr>
              <a:t>have </a:t>
            </a:r>
            <a:r>
              <a:rPr sz="2400" dirty="0">
                <a:latin typeface="Calibri" panose="020F0502020204030204" pitchFamily="34" charset="0"/>
                <a:cs typeface="Calibri" panose="020F0502020204030204" pitchFamily="34" charset="0"/>
              </a:rPr>
              <a:t>an </a:t>
            </a:r>
            <a:r>
              <a:rPr sz="2400" spc="-5" dirty="0">
                <a:latin typeface="Calibri" panose="020F0502020204030204" pitchFamily="34" charset="0"/>
                <a:cs typeface="Calibri" panose="020F0502020204030204" pitchFamily="34" charset="0"/>
              </a:rPr>
              <a:t>active </a:t>
            </a:r>
            <a:r>
              <a:rPr sz="2400" spc="-10" dirty="0">
                <a:latin typeface="Calibri" panose="020F0502020204030204" pitchFamily="34" charset="0"/>
                <a:cs typeface="Calibri" panose="020F0502020204030204" pitchFamily="34" charset="0"/>
              </a:rPr>
              <a:t>role </a:t>
            </a:r>
            <a:r>
              <a:rPr sz="2400" dirty="0">
                <a:latin typeface="Calibri" panose="020F0502020204030204" pitchFamily="34" charset="0"/>
                <a:cs typeface="Calibri" panose="020F0502020204030204" pitchFamily="34" charset="0"/>
              </a:rPr>
              <a:t>in </a:t>
            </a:r>
            <a:r>
              <a:rPr sz="2400" spc="-5" dirty="0">
                <a:latin typeface="Calibri" panose="020F0502020204030204" pitchFamily="34" charset="0"/>
                <a:cs typeface="Calibri" panose="020F0502020204030204" pitchFamily="34" charset="0"/>
              </a:rPr>
              <a:t>the </a:t>
            </a:r>
            <a:r>
              <a:rPr sz="2400" spc="-15" dirty="0">
                <a:latin typeface="Calibri" panose="020F0502020204030204" pitchFamily="34" charset="0"/>
                <a:cs typeface="Calibri" panose="020F0502020204030204" pitchFamily="34" charset="0"/>
              </a:rPr>
              <a:t>research </a:t>
            </a:r>
            <a:r>
              <a:rPr sz="2400" spc="10" dirty="0">
                <a:latin typeface="Calibri" panose="020F0502020204030204" pitchFamily="34" charset="0"/>
                <a:cs typeface="Calibri" panose="020F0502020204030204" pitchFamily="34" charset="0"/>
              </a:rPr>
              <a:t> </a:t>
            </a:r>
            <a:r>
              <a:rPr sz="2400" spc="-10" dirty="0">
                <a:latin typeface="Calibri" panose="020F0502020204030204" pitchFamily="34" charset="0"/>
                <a:cs typeface="Calibri" panose="020F0502020204030204" pitchFamily="34" charset="0"/>
              </a:rPr>
              <a:t>group</a:t>
            </a:r>
            <a:endParaRPr sz="2400" dirty="0">
              <a:latin typeface="Calibri" panose="020F0502020204030204" pitchFamily="34" charset="0"/>
              <a:cs typeface="Calibri" panose="020F0502020204030204" pitchFamily="34" charset="0"/>
            </a:endParaRPr>
          </a:p>
          <a:p>
            <a:pPr>
              <a:spcBef>
                <a:spcPts val="25"/>
              </a:spcBef>
            </a:pPr>
            <a:endParaRPr sz="2400" dirty="0">
              <a:latin typeface="Calibri" panose="020F0502020204030204" pitchFamily="34" charset="0"/>
              <a:cs typeface="Calibri" panose="020F0502020204030204" pitchFamily="34" charset="0"/>
            </a:endParaRPr>
          </a:p>
          <a:p>
            <a:pPr marL="12700">
              <a:tabLst>
                <a:tab pos="299085" algn="l"/>
              </a:tabLst>
            </a:pPr>
            <a:endParaRPr sz="2400" dirty="0">
              <a:latin typeface="Calibri" panose="020F0502020204030204" pitchFamily="34" charset="0"/>
              <a:cs typeface="Calibri" panose="020F0502020204030204" pitchFamily="34" charset="0"/>
            </a:endParaRPr>
          </a:p>
        </p:txBody>
      </p:sp>
      <p:pic>
        <p:nvPicPr>
          <p:cNvPr id="1026" name="Picture 2" descr="Weird, Funny and Strange Interview Questions">
            <a:extLst>
              <a:ext uri="{FF2B5EF4-FFF2-40B4-BE49-F238E27FC236}">
                <a16:creationId xmlns:a16="http://schemas.microsoft.com/office/drawing/2014/main" xmlns="" id="{1FBDB68A-BC8B-4447-A811-C95A458D6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3117" y="1923158"/>
            <a:ext cx="4855912" cy="4406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9977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26866" y="383380"/>
            <a:ext cx="8359024" cy="642484"/>
          </a:xfrm>
          <a:prstGeom prst="rect">
            <a:avLst/>
          </a:prstGeom>
        </p:spPr>
        <p:txBody>
          <a:bodyPr spcFirstLastPara="1" vert="horz" wrap="square" lIns="0" tIns="13970" rIns="0" bIns="0" rtlCol="0" anchor="b" anchorCtr="0">
            <a:spAutoFit/>
          </a:bodyPr>
          <a:lstStyle/>
          <a:p>
            <a:pPr marL="12700">
              <a:lnSpc>
                <a:spcPct val="100000"/>
              </a:lnSpc>
              <a:spcBef>
                <a:spcPts val="110"/>
              </a:spcBef>
            </a:pPr>
            <a:r>
              <a:rPr sz="4000" b="1" spc="-5" dirty="0"/>
              <a:t>How </a:t>
            </a:r>
            <a:r>
              <a:rPr sz="4000" b="1" spc="-25" dirty="0"/>
              <a:t>to </a:t>
            </a:r>
            <a:r>
              <a:rPr sz="4000" b="1" spc="-5" dirty="0"/>
              <a:t>select</a:t>
            </a:r>
            <a:r>
              <a:rPr sz="4000" b="1" spc="-25" dirty="0"/>
              <a:t> </a:t>
            </a:r>
            <a:r>
              <a:rPr sz="4000" b="1" spc="-10" dirty="0"/>
              <a:t>Interviewees</a:t>
            </a:r>
            <a:endParaRPr sz="4000" b="1" dirty="0"/>
          </a:p>
        </p:txBody>
      </p:sp>
      <p:pic>
        <p:nvPicPr>
          <p:cNvPr id="5" name="Picture 4" descr="Chart, bubble chart&#10;&#10;Description automatically generated">
            <a:extLst>
              <a:ext uri="{FF2B5EF4-FFF2-40B4-BE49-F238E27FC236}">
                <a16:creationId xmlns:a16="http://schemas.microsoft.com/office/drawing/2014/main" xmlns="" id="{E47FFCD5-7E1A-4843-B166-0FEF1DC80F48}"/>
              </a:ext>
            </a:extLst>
          </p:cNvPr>
          <p:cNvPicPr>
            <a:picLocks noChangeAspect="1"/>
          </p:cNvPicPr>
          <p:nvPr/>
        </p:nvPicPr>
        <p:blipFill>
          <a:blip r:embed="rId3"/>
          <a:stretch>
            <a:fillRect/>
          </a:stretch>
        </p:blipFill>
        <p:spPr>
          <a:xfrm>
            <a:off x="41109" y="1903933"/>
            <a:ext cx="3726113" cy="4445000"/>
          </a:xfrm>
          <a:prstGeom prst="rect">
            <a:avLst/>
          </a:prstGeom>
        </p:spPr>
      </p:pic>
      <p:pic>
        <p:nvPicPr>
          <p:cNvPr id="7" name="Picture 6" descr="Chart&#10;&#10;Description automatically generated">
            <a:extLst>
              <a:ext uri="{FF2B5EF4-FFF2-40B4-BE49-F238E27FC236}">
                <a16:creationId xmlns:a16="http://schemas.microsoft.com/office/drawing/2014/main" xmlns="" id="{30B44A1C-E5E9-DA4C-A864-E59D755706F6}"/>
              </a:ext>
            </a:extLst>
          </p:cNvPr>
          <p:cNvPicPr>
            <a:picLocks noChangeAspect="1"/>
          </p:cNvPicPr>
          <p:nvPr/>
        </p:nvPicPr>
        <p:blipFill>
          <a:blip r:embed="rId4"/>
          <a:stretch>
            <a:fillRect/>
          </a:stretch>
        </p:blipFill>
        <p:spPr>
          <a:xfrm>
            <a:off x="4012424" y="1903933"/>
            <a:ext cx="3667174" cy="4445000"/>
          </a:xfrm>
          <a:prstGeom prst="rect">
            <a:avLst/>
          </a:prstGeom>
        </p:spPr>
      </p:pic>
      <p:pic>
        <p:nvPicPr>
          <p:cNvPr id="9" name="Picture 8" descr="Diagram&#10;&#10;Description automatically generated">
            <a:extLst>
              <a:ext uri="{FF2B5EF4-FFF2-40B4-BE49-F238E27FC236}">
                <a16:creationId xmlns:a16="http://schemas.microsoft.com/office/drawing/2014/main" xmlns="" id="{3821F90D-2375-CA4D-B7F5-4CF9AA77ABBA}"/>
              </a:ext>
            </a:extLst>
          </p:cNvPr>
          <p:cNvPicPr>
            <a:picLocks noChangeAspect="1"/>
          </p:cNvPicPr>
          <p:nvPr/>
        </p:nvPicPr>
        <p:blipFill>
          <a:blip r:embed="rId5"/>
          <a:stretch>
            <a:fillRect/>
          </a:stretch>
        </p:blipFill>
        <p:spPr>
          <a:xfrm>
            <a:off x="7924800" y="1903933"/>
            <a:ext cx="4267200" cy="4445000"/>
          </a:xfrm>
          <a:prstGeom prst="rect">
            <a:avLst/>
          </a:prstGeom>
        </p:spPr>
      </p:pic>
    </p:spTree>
    <p:extLst>
      <p:ext uri="{BB962C8B-B14F-4D97-AF65-F5344CB8AC3E}">
        <p14:creationId xmlns:p14="http://schemas.microsoft.com/office/powerpoint/2010/main" val="33033664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59780DA5-C102-0E4B-A914-C557A87D23E3}"/>
              </a:ext>
            </a:extLst>
          </p:cNvPr>
          <p:cNvSpPr>
            <a:spLocks noGrp="1" noChangeArrowheads="1"/>
          </p:cNvSpPr>
          <p:nvPr>
            <p:ph type="title"/>
          </p:nvPr>
        </p:nvSpPr>
        <p:spPr>
          <a:xfrm>
            <a:off x="2674939" y="304800"/>
            <a:ext cx="7793037" cy="1295400"/>
          </a:xfrm>
        </p:spPr>
        <p:txBody>
          <a:bodyPr>
            <a:normAutofit fontScale="90000"/>
          </a:bodyPr>
          <a:lstStyle/>
          <a:p>
            <a:pPr algn="ctr">
              <a:defRPr/>
            </a:pPr>
            <a:r>
              <a:rPr lang="en-US" dirty="0">
                <a:ea typeface="+mj-ea"/>
              </a:rPr>
              <a:t>Phenomenological Data Collection</a:t>
            </a:r>
          </a:p>
        </p:txBody>
      </p:sp>
      <p:sp>
        <p:nvSpPr>
          <p:cNvPr id="9219" name="Rectangle 3">
            <a:extLst>
              <a:ext uri="{FF2B5EF4-FFF2-40B4-BE49-F238E27FC236}">
                <a16:creationId xmlns:a16="http://schemas.microsoft.com/office/drawing/2014/main" xmlns="" id="{DA3F437C-01D4-9B4F-9967-B1A878C94903}"/>
              </a:ext>
            </a:extLst>
          </p:cNvPr>
          <p:cNvSpPr>
            <a:spLocks noGrp="1" noChangeArrowheads="1"/>
          </p:cNvSpPr>
          <p:nvPr>
            <p:ph idx="1"/>
          </p:nvPr>
        </p:nvSpPr>
        <p:spPr>
          <a:xfrm>
            <a:off x="2396359" y="1600200"/>
            <a:ext cx="8071617" cy="5181600"/>
          </a:xfrm>
        </p:spPr>
        <p:txBody>
          <a:bodyPr/>
          <a:lstStyle/>
          <a:p>
            <a:pPr eaLnBrk="1" fontAlgn="auto" hangingPunct="1">
              <a:lnSpc>
                <a:spcPct val="90000"/>
              </a:lnSpc>
              <a:buFont typeface="Wingdings 2" charset="2"/>
              <a:buChar char=""/>
              <a:defRPr/>
            </a:pPr>
            <a:endParaRPr lang="en-US" sz="2800" dirty="0">
              <a:latin typeface="Rockwell" panose="02060603020205020403" pitchFamily="18" charset="0"/>
            </a:endParaRPr>
          </a:p>
          <a:p>
            <a:pPr eaLnBrk="1" fontAlgn="auto" hangingPunct="1">
              <a:lnSpc>
                <a:spcPct val="90000"/>
              </a:lnSpc>
              <a:buFont typeface="Wingdings 2" charset="2"/>
              <a:buChar char=""/>
              <a:defRPr/>
            </a:pPr>
            <a:r>
              <a:rPr lang="en-US" sz="2800" dirty="0"/>
              <a:t>Interview-In depth interview</a:t>
            </a:r>
          </a:p>
          <a:p>
            <a:pPr eaLnBrk="1" fontAlgn="auto" hangingPunct="1">
              <a:lnSpc>
                <a:spcPct val="90000"/>
              </a:lnSpc>
              <a:buFont typeface="Wingdings 2" charset="2"/>
              <a:buChar char=""/>
              <a:defRPr/>
            </a:pPr>
            <a:r>
              <a:rPr lang="en-US" sz="2800" dirty="0"/>
              <a:t>Participation observation</a:t>
            </a:r>
          </a:p>
          <a:p>
            <a:pPr eaLnBrk="1" fontAlgn="auto" hangingPunct="1">
              <a:lnSpc>
                <a:spcPct val="90000"/>
              </a:lnSpc>
              <a:buFont typeface="Wingdings 2" charset="2"/>
              <a:buChar char=""/>
              <a:defRPr/>
            </a:pPr>
            <a:r>
              <a:rPr lang="en-US" sz="2800" dirty="0"/>
              <a:t>Conversation</a:t>
            </a:r>
          </a:p>
          <a:p>
            <a:pPr eaLnBrk="1" fontAlgn="auto" hangingPunct="1">
              <a:lnSpc>
                <a:spcPct val="90000"/>
              </a:lnSpc>
              <a:buFont typeface="Wingdings 2" charset="2"/>
              <a:buChar char=""/>
              <a:defRPr/>
            </a:pPr>
            <a:r>
              <a:rPr lang="en-US" sz="2800" dirty="0"/>
              <a:t>Action research</a:t>
            </a:r>
          </a:p>
          <a:p>
            <a:pPr eaLnBrk="1" fontAlgn="auto" hangingPunct="1">
              <a:lnSpc>
                <a:spcPct val="90000"/>
              </a:lnSpc>
              <a:buFont typeface="Wingdings 2" charset="2"/>
              <a:buChar char=""/>
              <a:defRPr/>
            </a:pPr>
            <a:r>
              <a:rPr lang="en-US" sz="2800" dirty="0"/>
              <a:t>Focus Meeting</a:t>
            </a:r>
          </a:p>
          <a:p>
            <a:pPr eaLnBrk="1" fontAlgn="auto" hangingPunct="1">
              <a:lnSpc>
                <a:spcPct val="90000"/>
              </a:lnSpc>
              <a:buFont typeface="Wingdings 2" charset="2"/>
              <a:buChar char=""/>
              <a:defRPr/>
            </a:pPr>
            <a:r>
              <a:rPr lang="en-US" sz="2800" dirty="0"/>
              <a:t>Analysis of Personal Texts ( Diary Writing)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3118" y="2470482"/>
            <a:ext cx="6370187" cy="1574790"/>
          </a:xfrm>
          <a:prstGeom prst="rect">
            <a:avLst/>
          </a:prstGeom>
        </p:spPr>
        <p:txBody>
          <a:bodyPr vert="horz" wrap="square" lIns="0" tIns="12700" rIns="0" bIns="0" rtlCol="0">
            <a:spAutoFit/>
          </a:bodyPr>
          <a:lstStyle/>
          <a:p>
            <a:pPr marL="297815" marR="5715" indent="-285750">
              <a:buFont typeface="Arial" panose="020B0604020202020204" pitchFamily="34" charset="0"/>
              <a:buChar char="•"/>
              <a:tabLst>
                <a:tab pos="356870" algn="l"/>
                <a:tab pos="357505" algn="l"/>
              </a:tabLst>
            </a:pPr>
            <a:r>
              <a:rPr lang="en-US" sz="2800" spc="-20" dirty="0">
                <a:latin typeface="Calibri" panose="020F0502020204030204" pitchFamily="34" charset="0"/>
                <a:cs typeface="Calibri" panose="020F0502020204030204" pitchFamily="34" charset="0"/>
              </a:rPr>
              <a:t>D</a:t>
            </a:r>
            <a:r>
              <a:rPr sz="2800" spc="-20" dirty="0">
                <a:latin typeface="Calibri" panose="020F0502020204030204" pitchFamily="34" charset="0"/>
                <a:cs typeface="Calibri" panose="020F0502020204030204" pitchFamily="34" charset="0"/>
              </a:rPr>
              <a:t>ata </a:t>
            </a:r>
            <a:r>
              <a:rPr sz="2800" spc="-5" dirty="0">
                <a:latin typeface="Calibri" panose="020F0502020204030204" pitchFamily="34" charset="0"/>
                <a:cs typeface="Calibri" panose="020F0502020204030204" pitchFamily="34" charset="0"/>
              </a:rPr>
              <a:t>collection technique </a:t>
            </a:r>
            <a:r>
              <a:rPr sz="2800" spc="-10" dirty="0">
                <a:latin typeface="Calibri" panose="020F0502020204030204" pitchFamily="34" charset="0"/>
                <a:cs typeface="Calibri" panose="020F0502020204030204" pitchFamily="34" charset="0"/>
              </a:rPr>
              <a:t>are complex </a:t>
            </a:r>
            <a:r>
              <a:rPr sz="2800" dirty="0">
                <a:latin typeface="Calibri" panose="020F0502020204030204" pitchFamily="34" charset="0"/>
                <a:cs typeface="Calibri" panose="020F0502020204030204" pitchFamily="34" charset="0"/>
              </a:rPr>
              <a:t>and </a:t>
            </a:r>
            <a:r>
              <a:rPr sz="2800" spc="-5" dirty="0">
                <a:latin typeface="Calibri" panose="020F0502020204030204" pitchFamily="34" charset="0"/>
                <a:cs typeface="Calibri" panose="020F0502020204030204" pitchFamily="34" charset="0"/>
              </a:rPr>
              <a:t>time- </a:t>
            </a:r>
            <a:r>
              <a:rPr sz="2800" dirty="0">
                <a:latin typeface="Calibri" panose="020F0502020204030204" pitchFamily="34" charset="0"/>
                <a:cs typeface="Calibri" panose="020F0502020204030204" pitchFamily="34" charset="0"/>
              </a:rPr>
              <a:t>and </a:t>
            </a:r>
            <a:r>
              <a:rPr sz="2800" spc="-10" dirty="0">
                <a:latin typeface="Calibri" panose="020F0502020204030204" pitchFamily="34" charset="0"/>
                <a:cs typeface="Calibri" panose="020F0502020204030204" pitchFamily="34" charset="0"/>
              </a:rPr>
              <a:t>resource- </a:t>
            </a:r>
            <a:r>
              <a:rPr sz="2800" spc="-5" dirty="0">
                <a:latin typeface="Calibri" panose="020F0502020204030204" pitchFamily="34" charset="0"/>
                <a:cs typeface="Calibri" panose="020F0502020204030204" pitchFamily="34" charset="0"/>
              </a:rPr>
              <a:t>consuming </a:t>
            </a:r>
            <a:r>
              <a:rPr sz="2800" dirty="0">
                <a:latin typeface="Calibri" panose="020F0502020204030204" pitchFamily="34" charset="0"/>
                <a:cs typeface="Calibri" panose="020F0502020204030204" pitchFamily="34" charset="0"/>
              </a:rPr>
              <a:t>, </a:t>
            </a:r>
            <a:r>
              <a:rPr sz="2800" spc="-5" dirty="0">
                <a:latin typeface="Calibri" panose="020F0502020204030204" pitchFamily="34" charset="0"/>
                <a:cs typeface="Calibri" panose="020F0502020204030204" pitchFamily="34" charset="0"/>
              </a:rPr>
              <a:t>so is it not  </a:t>
            </a:r>
            <a:r>
              <a:rPr sz="2800" spc="-10" dirty="0">
                <a:latin typeface="Calibri" panose="020F0502020204030204" pitchFamily="34" charset="0"/>
                <a:cs typeface="Calibri" panose="020F0502020204030204" pitchFamily="34" charset="0"/>
              </a:rPr>
              <a:t>possible </a:t>
            </a:r>
            <a:r>
              <a:rPr sz="2800" spc="-15" dirty="0">
                <a:latin typeface="Calibri" panose="020F0502020204030204" pitchFamily="34" charset="0"/>
                <a:cs typeface="Calibri" panose="020F0502020204030204" pitchFamily="34" charset="0"/>
              </a:rPr>
              <a:t>to have huge</a:t>
            </a:r>
            <a:r>
              <a:rPr sz="2800" spc="165" dirty="0">
                <a:latin typeface="Calibri" panose="020F0502020204030204" pitchFamily="34" charset="0"/>
                <a:cs typeface="Calibri" panose="020F0502020204030204" pitchFamily="34" charset="0"/>
              </a:rPr>
              <a:t> </a:t>
            </a:r>
            <a:r>
              <a:rPr sz="2800" spc="-5" dirty="0">
                <a:latin typeface="Calibri" panose="020F0502020204030204" pitchFamily="34" charset="0"/>
                <a:cs typeface="Calibri" panose="020F0502020204030204" pitchFamily="34" charset="0"/>
              </a:rPr>
              <a:t>sample</a:t>
            </a:r>
            <a:r>
              <a:rPr lang="en-US" sz="2800" spc="-5"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a:spcBef>
                <a:spcPts val="25"/>
              </a:spcBef>
            </a:pPr>
            <a:endParaRPr sz="1750" dirty="0">
              <a:latin typeface="Carlito"/>
              <a:cs typeface="Carlito"/>
            </a:endParaRPr>
          </a:p>
        </p:txBody>
      </p:sp>
      <p:sp>
        <p:nvSpPr>
          <p:cNvPr id="3" name="object 3"/>
          <p:cNvSpPr txBox="1">
            <a:spLocks noGrp="1"/>
          </p:cNvSpPr>
          <p:nvPr>
            <p:ph type="title"/>
          </p:nvPr>
        </p:nvSpPr>
        <p:spPr>
          <a:xfrm>
            <a:off x="2892168" y="796528"/>
            <a:ext cx="7513073" cy="642484"/>
          </a:xfrm>
          <a:prstGeom prst="rect">
            <a:avLst/>
          </a:prstGeom>
        </p:spPr>
        <p:txBody>
          <a:bodyPr spcFirstLastPara="1" vert="horz" wrap="square" lIns="0" tIns="13970" rIns="0" bIns="0" rtlCol="0" anchor="b" anchorCtr="0">
            <a:spAutoFit/>
          </a:bodyPr>
          <a:lstStyle/>
          <a:p>
            <a:pPr marL="12700">
              <a:lnSpc>
                <a:spcPct val="100000"/>
              </a:lnSpc>
              <a:spcBef>
                <a:spcPts val="110"/>
              </a:spcBef>
            </a:pPr>
            <a:r>
              <a:rPr lang="en-US" sz="4000" spc="-20" dirty="0">
                <a:latin typeface="Calibri" panose="020F0502020204030204" pitchFamily="34" charset="0"/>
                <a:cs typeface="Calibri" panose="020F0502020204030204" pitchFamily="34" charset="0"/>
              </a:rPr>
              <a:t>Data </a:t>
            </a:r>
            <a:r>
              <a:rPr lang="en-US" sz="4000" spc="-5" dirty="0">
                <a:latin typeface="Calibri" panose="020F0502020204030204" pitchFamily="34" charset="0"/>
                <a:cs typeface="Calibri" panose="020F0502020204030204" pitchFamily="34" charset="0"/>
              </a:rPr>
              <a:t>collection technique</a:t>
            </a:r>
            <a:endParaRPr sz="4000" b="1" dirty="0"/>
          </a:p>
        </p:txBody>
      </p:sp>
      <p:pic>
        <p:nvPicPr>
          <p:cNvPr id="3074" name="Picture 2" descr="Closing That Interview and Landing That Job - Aspire Cambridge Ltd">
            <a:extLst>
              <a:ext uri="{FF2B5EF4-FFF2-40B4-BE49-F238E27FC236}">
                <a16:creationId xmlns:a16="http://schemas.microsoft.com/office/drawing/2014/main" xmlns="" id="{9C5C8216-0207-584F-8B1A-173A2C591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8309" y="2149640"/>
            <a:ext cx="4250573" cy="3906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696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46697F-62E4-F647-B827-264A026C3AAF}"/>
              </a:ext>
            </a:extLst>
          </p:cNvPr>
          <p:cNvSpPr>
            <a:spLocks noGrp="1"/>
          </p:cNvSpPr>
          <p:nvPr>
            <p:ph type="title"/>
          </p:nvPr>
        </p:nvSpPr>
        <p:spPr/>
        <p:txBody>
          <a:bodyPr/>
          <a:lstStyle/>
          <a:p>
            <a:pPr algn="ctr">
              <a:defRPr/>
            </a:pPr>
            <a:r>
              <a:rPr lang="en-US" dirty="0">
                <a:ea typeface="+mj-ea"/>
              </a:rPr>
              <a:t>Analyzing the Data </a:t>
            </a:r>
          </a:p>
        </p:txBody>
      </p:sp>
      <p:sp>
        <p:nvSpPr>
          <p:cNvPr id="5" name="Content Placeholder 4">
            <a:extLst>
              <a:ext uri="{FF2B5EF4-FFF2-40B4-BE49-F238E27FC236}">
                <a16:creationId xmlns:a16="http://schemas.microsoft.com/office/drawing/2014/main" xmlns="" id="{40913F43-3837-4F49-B358-DF199D9A050B}"/>
              </a:ext>
            </a:extLst>
          </p:cNvPr>
          <p:cNvSpPr>
            <a:spLocks noGrp="1"/>
          </p:cNvSpPr>
          <p:nvPr>
            <p:ph idx="1"/>
          </p:nvPr>
        </p:nvSpPr>
        <p:spPr>
          <a:xfrm>
            <a:off x="1036320" y="1549400"/>
            <a:ext cx="9063355" cy="4635500"/>
          </a:xfrm>
        </p:spPr>
        <p:txBody>
          <a:bodyPr>
            <a:normAutofit fontScale="70000" lnSpcReduction="20000"/>
          </a:bodyPr>
          <a:lstStyle/>
          <a:p>
            <a:pPr eaLnBrk="1" fontAlgn="auto" hangingPunct="1">
              <a:lnSpc>
                <a:spcPct val="90000"/>
              </a:lnSpc>
              <a:buFont typeface="Wingdings 2" charset="2"/>
              <a:buChar char=""/>
              <a:defRPr/>
            </a:pPr>
            <a:endParaRPr lang="en-US" sz="1400" dirty="0"/>
          </a:p>
          <a:p>
            <a:pPr eaLnBrk="1" fontAlgn="auto" hangingPunct="1">
              <a:lnSpc>
                <a:spcPct val="90000"/>
              </a:lnSpc>
              <a:buFont typeface="Wingdings 2" charset="2"/>
              <a:buChar char=""/>
              <a:defRPr/>
            </a:pPr>
            <a:endParaRPr lang="en-US" sz="1400" dirty="0"/>
          </a:p>
          <a:p>
            <a:pPr eaLnBrk="1" fontAlgn="auto" hangingPunct="1">
              <a:lnSpc>
                <a:spcPct val="90000"/>
              </a:lnSpc>
              <a:buFont typeface="Wingdings 2" charset="2"/>
              <a:buChar char=""/>
              <a:defRPr/>
            </a:pPr>
            <a:endParaRPr lang="en-US" sz="1400" dirty="0"/>
          </a:p>
          <a:p>
            <a:pPr eaLnBrk="1" fontAlgn="auto" hangingPunct="1">
              <a:lnSpc>
                <a:spcPct val="90000"/>
              </a:lnSpc>
              <a:buFont typeface="Wingdings 2" charset="2"/>
              <a:buChar char=""/>
              <a:defRPr/>
            </a:pPr>
            <a:r>
              <a:rPr lang="en-US" sz="3400" dirty="0"/>
              <a:t>Two key questions are foundation for building and organizing data (What, How)</a:t>
            </a:r>
          </a:p>
          <a:p>
            <a:pPr eaLnBrk="1" fontAlgn="auto" hangingPunct="1">
              <a:lnSpc>
                <a:spcPct val="90000"/>
              </a:lnSpc>
              <a:buFont typeface="Wingdings 2" charset="2"/>
              <a:buChar char=""/>
              <a:defRPr/>
            </a:pPr>
            <a:r>
              <a:rPr lang="en-US" sz="3400" dirty="0"/>
              <a:t>Highlight significant statements</a:t>
            </a:r>
          </a:p>
          <a:p>
            <a:pPr eaLnBrk="1" fontAlgn="auto" hangingPunct="1">
              <a:lnSpc>
                <a:spcPct val="90000"/>
              </a:lnSpc>
              <a:buFont typeface="Wingdings 2" charset="2"/>
              <a:buChar char=""/>
              <a:defRPr/>
            </a:pPr>
            <a:r>
              <a:rPr lang="en-US" sz="3400" dirty="0"/>
              <a:t>Develop </a:t>
            </a:r>
            <a:r>
              <a:rPr lang="en-US" sz="3400" i="1" dirty="0"/>
              <a:t>clusters of meaning</a:t>
            </a:r>
            <a:r>
              <a:rPr lang="en-US" sz="3400" dirty="0"/>
              <a:t> into themes</a:t>
            </a:r>
          </a:p>
          <a:p>
            <a:pPr eaLnBrk="1" fontAlgn="auto" hangingPunct="1">
              <a:lnSpc>
                <a:spcPct val="90000"/>
              </a:lnSpc>
              <a:buFont typeface="Wingdings 2" charset="2"/>
              <a:buChar char=""/>
              <a:defRPr/>
            </a:pPr>
            <a:r>
              <a:rPr lang="en-US" sz="3400" dirty="0"/>
              <a:t>Use themes to develop descriptions </a:t>
            </a:r>
          </a:p>
          <a:p>
            <a:pPr lvl="1" eaLnBrk="1" fontAlgn="auto" hangingPunct="1">
              <a:lnSpc>
                <a:spcPct val="90000"/>
              </a:lnSpc>
              <a:buFont typeface="Wingdings 2" charset="2"/>
              <a:buChar char=""/>
              <a:defRPr/>
            </a:pPr>
            <a:r>
              <a:rPr lang="en-US" sz="3400" dirty="0"/>
              <a:t>Textural description includes what the participant experienced</a:t>
            </a:r>
          </a:p>
          <a:p>
            <a:pPr lvl="1" eaLnBrk="1" fontAlgn="auto" hangingPunct="1">
              <a:lnSpc>
                <a:spcPct val="90000"/>
              </a:lnSpc>
              <a:buFont typeface="Wingdings 2" charset="2"/>
              <a:buChar char=""/>
              <a:defRPr/>
            </a:pPr>
            <a:r>
              <a:rPr lang="en-US" sz="3400" dirty="0"/>
              <a:t>Imaginative variation/structural description includes  how the context or setting influenced the experience of the phenomenon</a:t>
            </a:r>
          </a:p>
          <a:p>
            <a:pPr eaLnBrk="1" fontAlgn="auto" hangingPunct="1">
              <a:lnSpc>
                <a:spcPct val="90000"/>
              </a:lnSpc>
              <a:buFont typeface="Wingdings 2" charset="2"/>
              <a:buChar char=""/>
              <a:defRPr/>
            </a:pPr>
            <a:r>
              <a:rPr lang="en-US" sz="3400" dirty="0"/>
              <a:t>Composite description written based on data represents the “essence” of the phenomenon called the “essential invariant structure”</a:t>
            </a:r>
          </a:p>
          <a:p>
            <a:pPr lvl="1" eaLnBrk="1" fontAlgn="auto" hangingPunct="1">
              <a:lnSpc>
                <a:spcPct val="90000"/>
              </a:lnSpc>
              <a:buFont typeface="Wingdings 2" charset="2"/>
              <a:buChar char=""/>
              <a:defRPr/>
            </a:pPr>
            <a:endParaRPr lang="en-US" sz="1000" dirty="0"/>
          </a:p>
          <a:p>
            <a:pPr eaLnBrk="1" hangingPunct="1">
              <a:buFont typeface="Wingdings 2" pitchFamily="18" charset="2"/>
              <a:buNone/>
              <a:defRPr/>
            </a:pPr>
            <a:endParaRPr lang="en-US" dirty="0"/>
          </a:p>
          <a:p>
            <a:pPr lvl="1" eaLnBrk="1" fontAlgn="auto" hangingPunct="1">
              <a:lnSpc>
                <a:spcPct val="90000"/>
              </a:lnSpc>
              <a:buFont typeface="Wingdings 2" charset="2"/>
              <a:buChar char=""/>
              <a:defRPr/>
            </a:pPr>
            <a:endParaRPr lang="en-US" sz="1200" dirty="0"/>
          </a:p>
          <a:p>
            <a:pPr marL="0" indent="0">
              <a:buNone/>
              <a:defRPr/>
            </a:pP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2D4114-CCBD-5042-B5AC-F3F2E85B4BCD}"/>
              </a:ext>
            </a:extLst>
          </p:cNvPr>
          <p:cNvSpPr>
            <a:spLocks noGrp="1"/>
          </p:cNvSpPr>
          <p:nvPr>
            <p:ph type="title"/>
          </p:nvPr>
        </p:nvSpPr>
        <p:spPr/>
        <p:txBody>
          <a:bodyPr/>
          <a:lstStyle/>
          <a:p>
            <a:r>
              <a:rPr lang="en-US" dirty="0"/>
              <a:t>Phenomenological analysis and representation</a:t>
            </a:r>
            <a:endParaRPr lang="x-none" dirty="0"/>
          </a:p>
        </p:txBody>
      </p:sp>
      <p:pic>
        <p:nvPicPr>
          <p:cNvPr id="6" name="Content Placeholder 5" descr="Diagram&#10;&#10;Description automatically generated">
            <a:extLst>
              <a:ext uri="{FF2B5EF4-FFF2-40B4-BE49-F238E27FC236}">
                <a16:creationId xmlns:a16="http://schemas.microsoft.com/office/drawing/2014/main" xmlns="" id="{F1A02FEB-F27F-F74E-A8D2-FF58EDCB0A2D}"/>
              </a:ext>
            </a:extLst>
          </p:cNvPr>
          <p:cNvPicPr>
            <a:picLocks noGrp="1" noChangeAspect="1"/>
          </p:cNvPicPr>
          <p:nvPr>
            <p:ph idx="1"/>
          </p:nvPr>
        </p:nvPicPr>
        <p:blipFill>
          <a:blip r:embed="rId3"/>
          <a:stretch>
            <a:fillRect/>
          </a:stretch>
        </p:blipFill>
        <p:spPr>
          <a:xfrm>
            <a:off x="1097280" y="1943100"/>
            <a:ext cx="9075420" cy="4249882"/>
          </a:xfrm>
        </p:spPr>
      </p:pic>
      <p:sp>
        <p:nvSpPr>
          <p:cNvPr id="4" name="Slide Number Placeholder 3">
            <a:extLst>
              <a:ext uri="{FF2B5EF4-FFF2-40B4-BE49-F238E27FC236}">
                <a16:creationId xmlns:a16="http://schemas.microsoft.com/office/drawing/2014/main" xmlns="" id="{4388F7AC-DB7B-C74E-B294-DF35E938AABC}"/>
              </a:ext>
            </a:extLst>
          </p:cNvPr>
          <p:cNvSpPr>
            <a:spLocks noGrp="1"/>
          </p:cNvSpPr>
          <p:nvPr>
            <p:ph type="sldNum" sz="quarter" idx="12"/>
          </p:nvPr>
        </p:nvSpPr>
        <p:spPr/>
        <p:txBody>
          <a:bodyPr/>
          <a:lstStyle/>
          <a:p>
            <a:fld id="{FD3BAFDA-1215-2D48-B753-022AECB13F4F}" type="slidenum">
              <a:rPr lang="en-US" altLang="x-none" smtClean="0"/>
              <a:pPr/>
              <a:t>46</a:t>
            </a:fld>
            <a:endParaRPr lang="en-US" altLang="x-none"/>
          </a:p>
        </p:txBody>
      </p:sp>
      <p:sp>
        <p:nvSpPr>
          <p:cNvPr id="3" name="Rectangle 2">
            <a:extLst>
              <a:ext uri="{FF2B5EF4-FFF2-40B4-BE49-F238E27FC236}">
                <a16:creationId xmlns:a16="http://schemas.microsoft.com/office/drawing/2014/main" xmlns="" id="{5D2C0463-CD64-404A-B313-A258B5DE6460}"/>
              </a:ext>
            </a:extLst>
          </p:cNvPr>
          <p:cNvSpPr/>
          <p:nvPr/>
        </p:nvSpPr>
        <p:spPr>
          <a:xfrm>
            <a:off x="9169712" y="5885205"/>
            <a:ext cx="2773516" cy="307777"/>
          </a:xfrm>
          <a:prstGeom prst="rect">
            <a:avLst/>
          </a:prstGeom>
        </p:spPr>
        <p:txBody>
          <a:bodyPr wrap="none">
            <a:spAutoFit/>
          </a:bodyPr>
          <a:lstStyle/>
          <a:p>
            <a:r>
              <a:rPr lang="x-none" dirty="0">
                <a:solidFill>
                  <a:srgbClr val="FF0000"/>
                </a:solidFill>
                <a:latin typeface="Calibri" panose="020F0502020204030204" pitchFamily="34" charset="0"/>
                <a:ea typeface="Calibri" panose="020F0502020204030204" pitchFamily="34" charset="0"/>
                <a:cs typeface="Times New Roman" panose="02020603050405020304" pitchFamily="18" charset="0"/>
              </a:rPr>
              <a:t>Adopted:Ortamlarında et al(2015)</a:t>
            </a:r>
            <a:r>
              <a:rPr lang="x-none" dirty="0">
                <a:solidFill>
                  <a:srgbClr val="FF0000"/>
                </a:solidFill>
              </a:rPr>
              <a:t> </a:t>
            </a:r>
          </a:p>
        </p:txBody>
      </p:sp>
    </p:spTree>
    <p:extLst>
      <p:ext uri="{BB962C8B-B14F-4D97-AF65-F5344CB8AC3E}">
        <p14:creationId xmlns:p14="http://schemas.microsoft.com/office/powerpoint/2010/main" val="29359122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6F92AA-FD1D-E846-9972-76CB9F127A19}"/>
              </a:ext>
            </a:extLst>
          </p:cNvPr>
          <p:cNvSpPr>
            <a:spLocks noGrp="1"/>
          </p:cNvSpPr>
          <p:nvPr>
            <p:ph type="title"/>
          </p:nvPr>
        </p:nvSpPr>
        <p:spPr/>
        <p:txBody>
          <a:bodyPr/>
          <a:lstStyle/>
          <a:p>
            <a:r>
              <a:rPr lang="en-US" dirty="0">
                <a:solidFill>
                  <a:srgbClr val="002060"/>
                </a:solidFill>
                <a:latin typeface="Calibri" panose="020F0502020204030204" pitchFamily="34" charset="0"/>
                <a:cs typeface="Calibri" panose="020F0502020204030204" pitchFamily="34" charset="0"/>
              </a:rPr>
              <a:t>Conclusion/Key messages</a:t>
            </a:r>
            <a:br>
              <a:rPr lang="en-US" dirty="0">
                <a:solidFill>
                  <a:srgbClr val="002060"/>
                </a:solidFill>
                <a:latin typeface="Calibri" panose="020F0502020204030204" pitchFamily="34" charset="0"/>
                <a:cs typeface="Calibri" panose="020F0502020204030204" pitchFamily="34" charset="0"/>
              </a:rPr>
            </a:br>
            <a:endParaRPr lang="x-none" dirty="0"/>
          </a:p>
        </p:txBody>
      </p:sp>
      <p:sp>
        <p:nvSpPr>
          <p:cNvPr id="3" name="Slide Number Placeholder 2">
            <a:extLst>
              <a:ext uri="{FF2B5EF4-FFF2-40B4-BE49-F238E27FC236}">
                <a16:creationId xmlns:a16="http://schemas.microsoft.com/office/drawing/2014/main" xmlns="" id="{01BC32F1-579B-9440-9023-53CF5BC218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47</a:t>
            </a:fld>
            <a:endParaRPr lang="ru-RU"/>
          </a:p>
        </p:txBody>
      </p:sp>
      <p:sp>
        <p:nvSpPr>
          <p:cNvPr id="4" name="Rectangle 3">
            <a:extLst>
              <a:ext uri="{FF2B5EF4-FFF2-40B4-BE49-F238E27FC236}">
                <a16:creationId xmlns:a16="http://schemas.microsoft.com/office/drawing/2014/main" xmlns="" id="{11D0BA44-28BC-5248-B8C5-A7A7236D92AA}"/>
              </a:ext>
            </a:extLst>
          </p:cNvPr>
          <p:cNvSpPr/>
          <p:nvPr/>
        </p:nvSpPr>
        <p:spPr>
          <a:xfrm>
            <a:off x="914399" y="1819560"/>
            <a:ext cx="7141779" cy="4893647"/>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     Phenomenology seeks to understand how individuals construct meaning and how they experience the  phenomenon. Specifically, a researcher must understand:</a:t>
            </a:r>
          </a:p>
          <a:p>
            <a:pPr eaLnBrk="1" hangingPunct="1">
              <a:buFont typeface="Wingdings 2" pitchFamily="18" charset="2"/>
              <a:buChar char=""/>
              <a:defRPr/>
            </a:pPr>
            <a:r>
              <a:rPr lang="en-US" sz="2400" dirty="0">
                <a:latin typeface="Calibri" panose="020F0502020204030204" pitchFamily="34" charset="0"/>
                <a:cs typeface="Calibri" panose="020F0502020204030204" pitchFamily="34" charset="0"/>
              </a:rPr>
              <a:t>Researcher may </a:t>
            </a:r>
            <a:r>
              <a:rPr lang="en-US" sz="2400" i="1" dirty="0">
                <a:latin typeface="Calibri" panose="020F0502020204030204" pitchFamily="34" charset="0"/>
                <a:cs typeface="Calibri" panose="020F0502020204030204" pitchFamily="34" charset="0"/>
              </a:rPr>
              <a:t>bracket </a:t>
            </a:r>
            <a:r>
              <a:rPr lang="en-US" sz="2400" dirty="0">
                <a:latin typeface="Calibri" panose="020F0502020204030204" pitchFamily="34" charset="0"/>
                <a:cs typeface="Calibri" panose="020F0502020204030204" pitchFamily="34" charset="0"/>
              </a:rPr>
              <a:t>self out of study by discussing personal experience of phenomenon (this does not necessarily exclude researcher from study)</a:t>
            </a:r>
          </a:p>
          <a:p>
            <a:pPr eaLnBrk="1" hangingPunct="1">
              <a:buFont typeface="Wingdings 2" pitchFamily="18" charset="2"/>
              <a:buChar char=""/>
              <a:defRPr/>
            </a:pPr>
            <a:r>
              <a:rPr lang="en-US" sz="2400" dirty="0">
                <a:latin typeface="Calibri" panose="020F0502020204030204" pitchFamily="34" charset="0"/>
                <a:cs typeface="Calibri" panose="020F0502020204030204" pitchFamily="34" charset="0"/>
              </a:rPr>
              <a:t>Data collection through interview (or poems, observations and documents)</a:t>
            </a:r>
          </a:p>
          <a:p>
            <a:pPr eaLnBrk="1" hangingPunct="1">
              <a:buFont typeface="Wingdings 2" pitchFamily="18" charset="2"/>
              <a:buChar char=""/>
              <a:defRPr/>
            </a:pPr>
            <a:r>
              <a:rPr lang="en-US" sz="2400" dirty="0">
                <a:latin typeface="Calibri" panose="020F0502020204030204" pitchFamily="34" charset="0"/>
                <a:cs typeface="Calibri" panose="020F0502020204030204" pitchFamily="34" charset="0"/>
              </a:rPr>
              <a:t>Data analysis through systematic procedures looking at narrow units (significant statements) and then broader units (meaning units).</a:t>
            </a:r>
          </a:p>
          <a:p>
            <a:pPr eaLnBrk="1" hangingPunct="1">
              <a:defRPr/>
            </a:pPr>
            <a:endParaRPr lang="x-none" sz="2400" dirty="0">
              <a:latin typeface="Calibri" panose="020F0502020204030204" pitchFamily="34" charset="0"/>
              <a:cs typeface="Calibri" panose="020F0502020204030204" pitchFamily="34" charset="0"/>
            </a:endParaRPr>
          </a:p>
        </p:txBody>
      </p:sp>
      <p:pic>
        <p:nvPicPr>
          <p:cNvPr id="2050" name="Picture 2" descr="Success: Know Who You Are, What You Want and Do Your Homework | Insightful  Communications Publishing">
            <a:extLst>
              <a:ext uri="{FF2B5EF4-FFF2-40B4-BE49-F238E27FC236}">
                <a16:creationId xmlns:a16="http://schemas.microsoft.com/office/drawing/2014/main" xmlns="" id="{5C82860A-31D6-8343-8A54-2803A1765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9308" y="1914172"/>
            <a:ext cx="3721100" cy="218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co-anxiety: Symptoms, Causes, and How to Cope">
            <a:extLst>
              <a:ext uri="{FF2B5EF4-FFF2-40B4-BE49-F238E27FC236}">
                <a16:creationId xmlns:a16="http://schemas.microsoft.com/office/drawing/2014/main" xmlns="" id="{5FD3BFD3-42D8-554A-9911-F82EB2EE2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9308" y="4066329"/>
            <a:ext cx="3721100" cy="224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1950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60A695-EC7C-564B-AA30-8C766BA82FBC}"/>
              </a:ext>
            </a:extLst>
          </p:cNvPr>
          <p:cNvSpPr>
            <a:spLocks noGrp="1"/>
          </p:cNvSpPr>
          <p:nvPr>
            <p:ph type="title"/>
          </p:nvPr>
        </p:nvSpPr>
        <p:spPr/>
        <p:txBody>
          <a:bodyPr/>
          <a:lstStyle/>
          <a:p>
            <a:r>
              <a:rPr lang="en-US" dirty="0">
                <a:solidFill>
                  <a:srgbClr val="002060"/>
                </a:solidFill>
                <a:latin typeface="Calibri" panose="020F0502020204030204" pitchFamily="34" charset="0"/>
                <a:cs typeface="Calibri" panose="020F0502020204030204" pitchFamily="34" charset="0"/>
              </a:rPr>
              <a:t>Assignment/individual work</a:t>
            </a:r>
            <a:br>
              <a:rPr lang="en-US" dirty="0">
                <a:solidFill>
                  <a:srgbClr val="002060"/>
                </a:solidFill>
                <a:latin typeface="Calibri" panose="020F0502020204030204" pitchFamily="34" charset="0"/>
                <a:cs typeface="Calibri" panose="020F0502020204030204" pitchFamily="34" charset="0"/>
              </a:rPr>
            </a:br>
            <a:endParaRPr lang="x-none" dirty="0"/>
          </a:p>
        </p:txBody>
      </p:sp>
      <p:sp>
        <p:nvSpPr>
          <p:cNvPr id="3" name="Slide Number Placeholder 2">
            <a:extLst>
              <a:ext uri="{FF2B5EF4-FFF2-40B4-BE49-F238E27FC236}">
                <a16:creationId xmlns:a16="http://schemas.microsoft.com/office/drawing/2014/main" xmlns="" id="{8E2997E6-685E-2D4C-B170-50DB1C848E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48</a:t>
            </a:fld>
            <a:endParaRPr lang="ru-RU"/>
          </a:p>
        </p:txBody>
      </p:sp>
      <p:sp>
        <p:nvSpPr>
          <p:cNvPr id="4" name="Rectangle 3">
            <a:extLst>
              <a:ext uri="{FF2B5EF4-FFF2-40B4-BE49-F238E27FC236}">
                <a16:creationId xmlns:a16="http://schemas.microsoft.com/office/drawing/2014/main" xmlns="" id="{2B3779BD-C245-E44C-B970-27FA7D7DB7C7}"/>
              </a:ext>
            </a:extLst>
          </p:cNvPr>
          <p:cNvSpPr/>
          <p:nvPr/>
        </p:nvSpPr>
        <p:spPr>
          <a:xfrm>
            <a:off x="1097280" y="1953260"/>
            <a:ext cx="8503920" cy="3539430"/>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Activity . </a:t>
            </a:r>
            <a:r>
              <a:rPr lang="en-US" sz="2400" dirty="0">
                <a:latin typeface="Calibri" panose="020F0502020204030204" pitchFamily="34" charset="0"/>
                <a:cs typeface="Calibri" panose="020F0502020204030204" pitchFamily="34" charset="0"/>
              </a:rPr>
              <a:t>Students may choose phenomenology article in their field. Structure your presentation in the following way:</a:t>
            </a:r>
          </a:p>
          <a:p>
            <a:endParaRPr lang="en-US" sz="2400" dirty="0">
              <a:latin typeface="Calibri" panose="020F0502020204030204" pitchFamily="34" charset="0"/>
              <a:cs typeface="Calibri" panose="020F0502020204030204" pitchFamily="34" charset="0"/>
            </a:endParaRPr>
          </a:p>
          <a:p>
            <a:pPr marL="342900" indent="-342900">
              <a:buAutoNum type="arabicPeriod"/>
            </a:pPr>
            <a:r>
              <a:rPr lang="en-US" sz="2400" dirty="0">
                <a:latin typeface="Calibri" panose="020F0502020204030204" pitchFamily="34" charset="0"/>
                <a:cs typeface="Calibri" panose="020F0502020204030204" pitchFamily="34" charset="0"/>
              </a:rPr>
              <a:t>What is the research question?</a:t>
            </a:r>
          </a:p>
          <a:p>
            <a:pPr marL="342900" indent="-342900">
              <a:buFont typeface="Arial"/>
              <a:buAutoNum type="arabicPeriod"/>
            </a:pPr>
            <a:r>
              <a:rPr lang="en-US" sz="2400" dirty="0">
                <a:latin typeface="Calibri" panose="020F0502020204030204" pitchFamily="34" charset="0"/>
                <a:cs typeface="Calibri" panose="020F0502020204030204" pitchFamily="34" charset="0"/>
              </a:rPr>
              <a:t>What did they do to find out an answer?</a:t>
            </a:r>
          </a:p>
          <a:p>
            <a:pPr marL="342900" indent="-342900">
              <a:buFont typeface="Arial"/>
              <a:buAutoNum type="arabicPeriod"/>
            </a:pPr>
            <a:r>
              <a:rPr lang="en-US" sz="2400" dirty="0">
                <a:latin typeface="Calibri" panose="020F0502020204030204" pitchFamily="34" charset="0"/>
                <a:cs typeface="Calibri" panose="020F0502020204030204" pitchFamily="34" charset="0"/>
              </a:rPr>
              <a:t> Who did they ask to participate? </a:t>
            </a:r>
          </a:p>
          <a:p>
            <a:pPr marL="342900" indent="-342900">
              <a:buFont typeface="Arial"/>
              <a:buAutoNum type="arabicPeriod"/>
            </a:pPr>
            <a:r>
              <a:rPr lang="en-US" sz="2400" dirty="0">
                <a:latin typeface="Calibri" panose="020F0502020204030204" pitchFamily="34" charset="0"/>
                <a:cs typeface="Calibri" panose="020F0502020204030204" pitchFamily="34" charset="0"/>
              </a:rPr>
              <a:t>How did the authors interpret the data? </a:t>
            </a:r>
          </a:p>
          <a:p>
            <a:pPr marL="342900" indent="-342900">
              <a:buAutoNum type="arabicPeriod"/>
            </a:pPr>
            <a:r>
              <a:rPr lang="en-US" sz="2400" dirty="0">
                <a:latin typeface="Calibri" panose="020F0502020204030204" pitchFamily="34" charset="0"/>
                <a:cs typeface="Calibri" panose="020F0502020204030204" pitchFamily="34" charset="0"/>
              </a:rPr>
              <a:t>1-paragraph statement about the results</a:t>
            </a:r>
          </a:p>
          <a:p>
            <a:endParaRPr lang="x-none" sz="1800" dirty="0">
              <a:latin typeface="Times" pitchFamily="2" charset="0"/>
            </a:endParaRPr>
          </a:p>
          <a:p>
            <a:endParaRPr lang="x-none" dirty="0"/>
          </a:p>
        </p:txBody>
      </p:sp>
    </p:spTree>
    <p:extLst>
      <p:ext uri="{BB962C8B-B14F-4D97-AF65-F5344CB8AC3E}">
        <p14:creationId xmlns:p14="http://schemas.microsoft.com/office/powerpoint/2010/main" val="34539161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428D84-1D3C-014B-9CF2-87E62442D2A2}"/>
              </a:ext>
            </a:extLst>
          </p:cNvPr>
          <p:cNvSpPr>
            <a:spLocks noGrp="1"/>
          </p:cNvSpPr>
          <p:nvPr>
            <p:ph type="title"/>
          </p:nvPr>
        </p:nvSpPr>
        <p:spPr/>
        <p:txBody>
          <a:bodyPr/>
          <a:lstStyle/>
          <a:p>
            <a:pPr algn="ctr" eaLnBrk="1" hangingPunct="1">
              <a:defRPr/>
            </a:pPr>
            <a:r>
              <a:rPr lang="en-US" dirty="0"/>
              <a:t>Resources</a:t>
            </a:r>
          </a:p>
        </p:txBody>
      </p:sp>
      <p:sp>
        <p:nvSpPr>
          <p:cNvPr id="3" name="Content Placeholder 2">
            <a:extLst>
              <a:ext uri="{FF2B5EF4-FFF2-40B4-BE49-F238E27FC236}">
                <a16:creationId xmlns:a16="http://schemas.microsoft.com/office/drawing/2014/main" xmlns="" id="{26DBE43A-EB80-5549-8498-589988802CDF}"/>
              </a:ext>
            </a:extLst>
          </p:cNvPr>
          <p:cNvSpPr>
            <a:spLocks noGrp="1"/>
          </p:cNvSpPr>
          <p:nvPr>
            <p:ph idx="1"/>
          </p:nvPr>
        </p:nvSpPr>
        <p:spPr>
          <a:xfrm>
            <a:off x="0" y="2096376"/>
            <a:ext cx="11417300" cy="4330700"/>
          </a:xfrm>
        </p:spPr>
        <p:txBody>
          <a:bodyPr>
            <a:normAutofit fontScale="92500" lnSpcReduction="10000"/>
          </a:bodyPr>
          <a:lstStyle/>
          <a:p>
            <a:r>
              <a:rPr lang="x-none" dirty="0"/>
              <a:t>Addeo, F. (2013). Hermeneutic as a Research Method. Retrieved October 31, 2021, from Slideshare.net website: https://www.slideshare.net/FeliceAddeo/hermeneutic-as-aresearchmethoddraft</a:t>
            </a:r>
          </a:p>
          <a:p>
            <a:r>
              <a:rPr lang="x-none" dirty="0"/>
              <a:t>Adu, P.(2021). Phenomenological approaches: Four main phenomenological methods and their characteristics. https://www.slideshare.net/kontorphilip/phenomenological-approaches-four-main-phenomenological-methods-and-their-characteristics</a:t>
            </a:r>
          </a:p>
          <a:p>
            <a:r>
              <a:rPr lang="x-none" dirty="0"/>
              <a:t>Arthurton,N. &amp; Gavritsas,M.(2021).Phenomenology Research: “The Lived. (2016, February 4). Retrieved October 31, 2021, from studylib.net website: https://studylib.net/doc/5485224/phenomenology-research--%E2%80%9Cthe-lived</a:t>
            </a:r>
          </a:p>
          <a:p>
            <a:r>
              <a:rPr lang="x-none" dirty="0"/>
              <a:t>Clarke, V. (2010) Review of the book ”Interpretative Phenomenological Analysis: Theory, Method and Research”. Psychology Learning &amp; Teaching, 9 (1).</a:t>
            </a:r>
          </a:p>
          <a:p>
            <a:r>
              <a:rPr lang="x-none" dirty="0"/>
              <a:t>Creswell, John. (1998). Qualitative Inquiry and Research Design: Choosing Among Five Approaches (p. 52). Los Angeles, CA: Sage Publications.</a:t>
            </a:r>
          </a:p>
          <a:p>
            <a:r>
              <a:rPr lang="x-none" dirty="0"/>
              <a:t>Creswell, John. (2013). Qualitative Inquiry and Research Design: Choosing Among Five Approaches (p. 76-82). Los Angeles, CA: Sage Publications.</a:t>
            </a:r>
          </a:p>
          <a:p>
            <a:pPr>
              <a:buNone/>
              <a:defRPr/>
            </a:pPr>
            <a:endParaRPr lang="en-US" dirty="0"/>
          </a:p>
          <a:p>
            <a:pPr>
              <a:buNone/>
              <a:defRPr/>
            </a:pPr>
            <a:endParaRPr lang="en-US" dirty="0"/>
          </a:p>
          <a:p>
            <a:pPr eaLnBrk="1" hangingPunct="1">
              <a:buFont typeface="Wingdings 2" pitchFamily="18" charset="2"/>
              <a:buNone/>
              <a:defRPr/>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3413D52-EBFE-4E4D-98D7-9B0D0A1DFD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5</a:t>
            </a:fld>
            <a:endParaRPr lang="ru-RU"/>
          </a:p>
        </p:txBody>
      </p:sp>
      <p:sp>
        <p:nvSpPr>
          <p:cNvPr id="4" name="Rectangle 3">
            <a:extLst>
              <a:ext uri="{FF2B5EF4-FFF2-40B4-BE49-F238E27FC236}">
                <a16:creationId xmlns:a16="http://schemas.microsoft.com/office/drawing/2014/main" xmlns="" id="{8EADA578-490E-404E-A1B8-B0ED4D8CF219}"/>
              </a:ext>
            </a:extLst>
          </p:cNvPr>
          <p:cNvSpPr/>
          <p:nvPr/>
        </p:nvSpPr>
        <p:spPr>
          <a:xfrm>
            <a:off x="1097279" y="2020094"/>
            <a:ext cx="10115203" cy="4154984"/>
          </a:xfrm>
          <a:prstGeom prst="rect">
            <a:avLst/>
          </a:prstGeom>
        </p:spPr>
        <p:txBody>
          <a:bodyPr wrap="square">
            <a:spAutoFit/>
          </a:bodyPr>
          <a:lstStyle/>
          <a:p>
            <a:pPr>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Verstehen</a:t>
            </a:r>
            <a:r>
              <a:rPr lang="en-US" sz="2400" dirty="0">
                <a:latin typeface="Calibri" panose="020F0502020204030204" pitchFamily="34" charset="0"/>
                <a:cs typeface="Calibri" panose="020F0502020204030204" pitchFamily="34" charset="0"/>
              </a:rPr>
              <a:t> (German for "to understand"). Through influence and empathy people can understand each other. Experience is not just hidden inside the person, but appears in the words, on our faces, and in our language.</a:t>
            </a:r>
          </a:p>
          <a:p>
            <a:pPr>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Umwelt, </a:t>
            </a:r>
            <a:r>
              <a:rPr lang="en-US" sz="2400" b="1" dirty="0" err="1">
                <a:solidFill>
                  <a:srgbClr val="FF0000"/>
                </a:solidFill>
                <a:latin typeface="Calibri" panose="020F0502020204030204" pitchFamily="34" charset="0"/>
                <a:cs typeface="Calibri" panose="020F0502020204030204" pitchFamily="34" charset="0"/>
              </a:rPr>
              <a:t>mitwelt</a:t>
            </a:r>
            <a:r>
              <a:rPr lang="en-US" sz="2400" b="1" dirty="0">
                <a:solidFill>
                  <a:srgbClr val="FF0000"/>
                </a:solidFill>
                <a:latin typeface="Calibri" panose="020F0502020204030204" pitchFamily="34" charset="0"/>
                <a:cs typeface="Calibri" panose="020F0502020204030204" pitchFamily="34" charset="0"/>
              </a:rPr>
              <a:t>, and </a:t>
            </a:r>
            <a:r>
              <a:rPr lang="en-US" sz="2400" b="1" dirty="0" err="1">
                <a:solidFill>
                  <a:srgbClr val="FF0000"/>
                </a:solidFill>
                <a:latin typeface="Calibri" panose="020F0502020204030204" pitchFamily="34" charset="0"/>
                <a:cs typeface="Calibri" panose="020F0502020204030204" pitchFamily="34" charset="0"/>
              </a:rPr>
              <a:t>eigenwelt</a:t>
            </a:r>
            <a:r>
              <a:rPr lang="en-US" sz="2400" b="1" dirty="0">
                <a:solidFill>
                  <a:srgbClr val="FF0000"/>
                </a:solidFill>
                <a:latin typeface="Calibri" panose="020F0502020204030204" pitchFamily="34" charset="0"/>
                <a:cs typeface="Calibri" panose="020F0502020204030204" pitchFamily="34" charset="0"/>
              </a:rPr>
              <a:t>:</a:t>
            </a:r>
            <a:r>
              <a:rPr lang="en-US" sz="2400" dirty="0">
                <a:solidFill>
                  <a:srgbClr val="FF0000"/>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Umwelt: biological or physical surroundings or landscape. </a:t>
            </a:r>
            <a:r>
              <a:rPr lang="en-US" sz="2400" dirty="0" err="1">
                <a:latin typeface="Calibri" panose="020F0502020204030204" pitchFamily="34" charset="0"/>
                <a:cs typeface="Calibri" panose="020F0502020204030204" pitchFamily="34" charset="0"/>
              </a:rPr>
              <a:t>Mitwelt</a:t>
            </a:r>
            <a:r>
              <a:rPr lang="en-US" sz="2400" dirty="0">
                <a:latin typeface="Calibri" panose="020F0502020204030204" pitchFamily="34" charset="0"/>
                <a:cs typeface="Calibri" panose="020F0502020204030204" pitchFamily="34" charset="0"/>
              </a:rPr>
              <a:t>: the human environment; </a:t>
            </a:r>
            <a:r>
              <a:rPr lang="en-US" sz="2400" dirty="0" err="1">
                <a:latin typeface="Calibri" panose="020F0502020204030204" pitchFamily="34" charset="0"/>
                <a:cs typeface="Calibri" panose="020F0502020204030204" pitchFamily="34" charset="0"/>
              </a:rPr>
              <a:t>Eigenwelt</a:t>
            </a:r>
            <a:r>
              <a:rPr lang="en-US" sz="2400" dirty="0">
                <a:latin typeface="Calibri" panose="020F0502020204030204" pitchFamily="34" charset="0"/>
                <a:cs typeface="Calibri" panose="020F0502020204030204" pitchFamily="34" charset="0"/>
              </a:rPr>
              <a:t>: the person himself or herself, including the body and inner psychological reality.</a:t>
            </a:r>
          </a:p>
          <a:p>
            <a:pPr>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Intersubjectivity: </a:t>
            </a:r>
            <a:r>
              <a:rPr lang="en-US" sz="2400" dirty="0">
                <a:latin typeface="Calibri" panose="020F0502020204030204" pitchFamily="34" charset="0"/>
                <a:cs typeface="Calibri" panose="020F0502020204030204" pitchFamily="34" charset="0"/>
              </a:rPr>
              <a:t>The process of several, or many people, coming to know a common phenomenon, each through his or her subjective experience, and relating their experiences to each other.</a:t>
            </a:r>
          </a:p>
          <a:p>
            <a:pPr>
              <a:buFont typeface="Arial" panose="020B0604020202020204" pitchFamily="34" charset="0"/>
              <a:buChar char="•"/>
            </a:pPr>
            <a:r>
              <a:rPr lang="en-US" sz="2400" b="1" dirty="0">
                <a:solidFill>
                  <a:srgbClr val="FF0000"/>
                </a:solidFill>
                <a:latin typeface="Calibri" panose="020F0502020204030204" pitchFamily="34" charset="0"/>
                <a:cs typeface="Calibri" panose="020F0502020204030204" pitchFamily="34" charset="0"/>
              </a:rPr>
              <a:t>Objectivism</a:t>
            </a:r>
            <a:r>
              <a:rPr lang="en-US" sz="2400" dirty="0">
                <a:solidFill>
                  <a:srgbClr val="FF0000"/>
                </a:solidFill>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positing the procedures of the natural sciences as THE procedures for establishing objectivity and conducting science.</a:t>
            </a:r>
          </a:p>
        </p:txBody>
      </p:sp>
      <p:sp>
        <p:nvSpPr>
          <p:cNvPr id="2" name="Rectangle 1">
            <a:extLst>
              <a:ext uri="{FF2B5EF4-FFF2-40B4-BE49-F238E27FC236}">
                <a16:creationId xmlns:a16="http://schemas.microsoft.com/office/drawing/2014/main" xmlns="" id="{3586278A-03F8-5B4C-9720-F7C5789BA663}"/>
              </a:ext>
            </a:extLst>
          </p:cNvPr>
          <p:cNvSpPr/>
          <p:nvPr/>
        </p:nvSpPr>
        <p:spPr>
          <a:xfrm>
            <a:off x="4150005" y="925612"/>
            <a:ext cx="2717411" cy="584775"/>
          </a:xfrm>
          <a:prstGeom prst="rect">
            <a:avLst/>
          </a:prstGeom>
        </p:spPr>
        <p:txBody>
          <a:bodyPr wrap="none">
            <a:spAutoFit/>
          </a:bodyPr>
          <a:lstStyle/>
          <a:p>
            <a:pPr algn="ctr"/>
            <a:r>
              <a:rPr lang="en-US" sz="3200" b="1" dirty="0">
                <a:solidFill>
                  <a:srgbClr val="FF0000"/>
                </a:solidFill>
                <a:latin typeface="Calibri" panose="020F0502020204030204" pitchFamily="34" charset="0"/>
                <a:cs typeface="Calibri" panose="020F0502020204030204" pitchFamily="34" charset="0"/>
              </a:rPr>
              <a:t>Terminologies:</a:t>
            </a:r>
          </a:p>
        </p:txBody>
      </p:sp>
      <p:sp>
        <p:nvSpPr>
          <p:cNvPr id="6" name="Rectangle 5">
            <a:extLst>
              <a:ext uri="{FF2B5EF4-FFF2-40B4-BE49-F238E27FC236}">
                <a16:creationId xmlns:a16="http://schemas.microsoft.com/office/drawing/2014/main" xmlns="" id="{02F2331D-A368-8A46-9F21-A24D9356E52A}"/>
              </a:ext>
            </a:extLst>
          </p:cNvPr>
          <p:cNvSpPr/>
          <p:nvPr/>
        </p:nvSpPr>
        <p:spPr>
          <a:xfrm>
            <a:off x="7400304" y="6459785"/>
            <a:ext cx="4791696" cy="307777"/>
          </a:xfrm>
          <a:prstGeom prst="rect">
            <a:avLst/>
          </a:prstGeom>
        </p:spPr>
        <p:txBody>
          <a:bodyPr wrap="none">
            <a:spAutoFit/>
          </a:bodyPr>
          <a:lstStyle/>
          <a:p>
            <a:r>
              <a:rPr lang="en-US" u="sng" dirty="0">
                <a:solidFill>
                  <a:srgbClr val="1A0DAB"/>
                </a:solidFill>
                <a:latin typeface="arial" panose="020B0604020202020204" pitchFamily="34" charset="0"/>
                <a:hlinkClick r:id="rId2"/>
              </a:rPr>
              <a:t>From:Phenomenology glossary - Sonoma State University</a:t>
            </a:r>
          </a:p>
        </p:txBody>
      </p:sp>
    </p:spTree>
    <p:extLst>
      <p:ext uri="{BB962C8B-B14F-4D97-AF65-F5344CB8AC3E}">
        <p14:creationId xmlns:p14="http://schemas.microsoft.com/office/powerpoint/2010/main" val="28330070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428D84-1D3C-014B-9CF2-87E62442D2A2}"/>
              </a:ext>
            </a:extLst>
          </p:cNvPr>
          <p:cNvSpPr>
            <a:spLocks noGrp="1"/>
          </p:cNvSpPr>
          <p:nvPr>
            <p:ph type="title"/>
          </p:nvPr>
        </p:nvSpPr>
        <p:spPr/>
        <p:txBody>
          <a:bodyPr/>
          <a:lstStyle/>
          <a:p>
            <a:pPr algn="ctr" eaLnBrk="1" hangingPunct="1">
              <a:defRPr/>
            </a:pPr>
            <a:r>
              <a:rPr lang="en-US" dirty="0"/>
              <a:t>Resources</a:t>
            </a:r>
          </a:p>
        </p:txBody>
      </p:sp>
      <p:sp>
        <p:nvSpPr>
          <p:cNvPr id="3" name="Content Placeholder 2">
            <a:extLst>
              <a:ext uri="{FF2B5EF4-FFF2-40B4-BE49-F238E27FC236}">
                <a16:creationId xmlns:a16="http://schemas.microsoft.com/office/drawing/2014/main" xmlns="" id="{26DBE43A-EB80-5549-8498-589988802CDF}"/>
              </a:ext>
            </a:extLst>
          </p:cNvPr>
          <p:cNvSpPr>
            <a:spLocks noGrp="1"/>
          </p:cNvSpPr>
          <p:nvPr>
            <p:ph idx="1"/>
          </p:nvPr>
        </p:nvSpPr>
        <p:spPr>
          <a:xfrm>
            <a:off x="630621" y="2222500"/>
            <a:ext cx="10786679" cy="4330700"/>
          </a:xfrm>
        </p:spPr>
        <p:txBody>
          <a:bodyPr>
            <a:normAutofit fontScale="77500" lnSpcReduction="20000"/>
          </a:bodyPr>
          <a:lstStyle/>
          <a:p>
            <a:r>
              <a:rPr lang="en-US" sz="2200" dirty="0">
                <a:latin typeface="Calibri" panose="020F0502020204030204" pitchFamily="34" charset="0"/>
                <a:cs typeface="Calibri" panose="020F0502020204030204" pitchFamily="34" charset="0"/>
              </a:rPr>
              <a:t>Daniel, V. (2021).Lecture on Phenomenology. (2021). Retrieved September 5, 2021, from </a:t>
            </a:r>
            <a:r>
              <a:rPr lang="en-US" sz="2200" dirty="0" err="1">
                <a:latin typeface="Calibri" panose="020F0502020204030204" pitchFamily="34" charset="0"/>
                <a:cs typeface="Calibri" panose="020F0502020204030204" pitchFamily="34" charset="0"/>
              </a:rPr>
              <a:t>Sonoma.edu</a:t>
            </a:r>
            <a:r>
              <a:rPr lang="en-US" sz="2200" dirty="0">
                <a:latin typeface="Calibri" panose="020F0502020204030204" pitchFamily="34" charset="0"/>
                <a:cs typeface="Calibri" panose="020F0502020204030204" pitchFamily="34" charset="0"/>
              </a:rPr>
              <a:t> website: http://</a:t>
            </a:r>
            <a:r>
              <a:rPr lang="en-US" sz="2200" dirty="0" err="1">
                <a:latin typeface="Calibri" panose="020F0502020204030204" pitchFamily="34" charset="0"/>
                <a:cs typeface="Calibri" panose="020F0502020204030204" pitchFamily="34" charset="0"/>
              </a:rPr>
              <a:t>web.sonoma.edu</a:t>
            </a:r>
            <a:r>
              <a:rPr lang="en-US" sz="2200" dirty="0">
                <a:latin typeface="Calibri" panose="020F0502020204030204" pitchFamily="34" charset="0"/>
                <a:cs typeface="Calibri" panose="020F0502020204030204" pitchFamily="34" charset="0"/>
              </a:rPr>
              <a:t>/users/d/</a:t>
            </a:r>
            <a:r>
              <a:rPr lang="en-US" sz="2200" dirty="0" err="1">
                <a:latin typeface="Calibri" panose="020F0502020204030204" pitchFamily="34" charset="0"/>
                <a:cs typeface="Calibri" panose="020F0502020204030204" pitchFamily="34" charset="0"/>
              </a:rPr>
              <a:t>daniels</a:t>
            </a:r>
            <a:r>
              <a:rPr lang="en-US" sz="2200" dirty="0">
                <a:latin typeface="Calibri" panose="020F0502020204030204" pitchFamily="34" charset="0"/>
                <a:cs typeface="Calibri" panose="020F0502020204030204" pitchFamily="34" charset="0"/>
              </a:rPr>
              <a:t>/</a:t>
            </a:r>
            <a:r>
              <a:rPr lang="en-US" sz="2200" dirty="0" err="1">
                <a:latin typeface="Calibri" panose="020F0502020204030204" pitchFamily="34" charset="0"/>
                <a:cs typeface="Calibri" panose="020F0502020204030204" pitchFamily="34" charset="0"/>
              </a:rPr>
              <a:t>phenomlect.html</a:t>
            </a:r>
            <a:endParaRPr lang="en-US" sz="2200" dirty="0">
              <a:latin typeface="Calibri" panose="020F0502020204030204" pitchFamily="34" charset="0"/>
              <a:cs typeface="Calibri" panose="020F0502020204030204" pitchFamily="34" charset="0"/>
            </a:endParaRPr>
          </a:p>
          <a:p>
            <a:r>
              <a:rPr lang="en-US" sz="2200" dirty="0"/>
              <a:t>Duquesne University(2021) </a:t>
            </a:r>
            <a:r>
              <a:rPr lang="en-US" sz="2200" dirty="0" err="1"/>
              <a:t>LibGuides</a:t>
            </a:r>
            <a:r>
              <a:rPr lang="en-US" sz="2200" dirty="0"/>
              <a:t>: Qualitative Research Methods: Phenomenology. (2012). Retrieved October 31, 2021, from </a:t>
            </a:r>
            <a:r>
              <a:rPr lang="en-US" sz="2200" dirty="0" err="1"/>
              <a:t>Duq.edu</a:t>
            </a:r>
            <a:r>
              <a:rPr lang="en-US" sz="2200" dirty="0"/>
              <a:t> website: </a:t>
            </a:r>
            <a:r>
              <a:rPr lang="en-US" sz="2200" u="sng" dirty="0">
                <a:hlinkClick r:id="rId3"/>
              </a:rPr>
              <a:t>https://guides.library.duq.edu/c.php?g=836228&amp;p=5972144</a:t>
            </a:r>
            <a:endParaRPr lang="x-none" sz="2200" dirty="0"/>
          </a:p>
          <a:p>
            <a:r>
              <a:rPr lang="en-US" sz="2200" dirty="0" err="1"/>
              <a:t>Easterby</a:t>
            </a:r>
            <a:r>
              <a:rPr lang="en-US" sz="2200" dirty="0"/>
              <a:t>-Smith, M, Thorpe, R. &amp; Jackson, P. (2008). Management Research” 3rd ed, SAGE Publications Ltd., London</a:t>
            </a:r>
            <a:endParaRPr lang="x-none" sz="2200" dirty="0"/>
          </a:p>
          <a:p>
            <a:r>
              <a:rPr lang="en-US" sz="2200" dirty="0"/>
              <a:t>Giorgi, A. (1985). (Ed). Phenomenology and Psychological Research. Pittsburgh, PA: </a:t>
            </a:r>
            <a:r>
              <a:rPr lang="en-US" sz="2200" dirty="0" err="1"/>
              <a:t>Dusquesne</a:t>
            </a:r>
            <a:r>
              <a:rPr lang="en-US" sz="2200" dirty="0"/>
              <a:t> University Press.</a:t>
            </a:r>
            <a:endParaRPr lang="x-none" sz="2200" dirty="0"/>
          </a:p>
          <a:p>
            <a:r>
              <a:rPr lang="en-US" sz="2200" dirty="0" err="1"/>
              <a:t>Kafle,N,P</a:t>
            </a:r>
            <a:r>
              <a:rPr lang="en-US" sz="2200" dirty="0"/>
              <a:t>.(2013). Hermeneutic phenomenological research method simplified. An Interdisciplinary Journal,5(1).</a:t>
            </a:r>
            <a:endParaRPr lang="x-none" sz="2200" dirty="0"/>
          </a:p>
          <a:p>
            <a:r>
              <a:rPr lang="en-US" sz="2200" dirty="0"/>
              <a:t>Moustakas, C. E. (1994). Phenomenological research methods. Sage Publications, Inc. </a:t>
            </a:r>
            <a:endParaRPr lang="x-none" sz="2200" dirty="0"/>
          </a:p>
          <a:p>
            <a:r>
              <a:rPr lang="en-US" sz="2200" dirty="0"/>
              <a:t>Nelson, B. (2011). Research: Phenomenology. </a:t>
            </a:r>
            <a:r>
              <a:rPr lang="en-US" sz="2200" i="1" dirty="0"/>
              <a:t>Encyclopedia of Creativity</a:t>
            </a:r>
            <a:r>
              <a:rPr lang="en-US" sz="2200" dirty="0"/>
              <a:t>, 299–303. https://</a:t>
            </a:r>
            <a:r>
              <a:rPr lang="en-US" sz="2200" dirty="0" err="1"/>
              <a:t>doi.org</a:t>
            </a:r>
            <a:r>
              <a:rPr lang="en-US" sz="2200" dirty="0"/>
              <a:t>/10.1016/b978-0-12-375038-9.00149-7</a:t>
            </a:r>
            <a:endParaRPr lang="x-none" sz="2200" dirty="0"/>
          </a:p>
          <a:p>
            <a:r>
              <a:rPr lang="en-US" sz="2200" dirty="0"/>
              <a:t>‌</a:t>
            </a:r>
            <a:r>
              <a:rPr lang="en-US" sz="2200" dirty="0" err="1"/>
              <a:t>Ortamlarında</a:t>
            </a:r>
            <a:r>
              <a:rPr lang="en-US" sz="2200" dirty="0"/>
              <a:t>, E., </a:t>
            </a:r>
            <a:r>
              <a:rPr lang="en-US" sz="2200" dirty="0" err="1"/>
              <a:t>Çalışmaları</a:t>
            </a:r>
            <a:r>
              <a:rPr lang="en-US" sz="2200" dirty="0"/>
              <a:t>, F., </a:t>
            </a:r>
            <a:r>
              <a:rPr lang="en-US" sz="2200" dirty="0" err="1"/>
              <a:t>İçin</a:t>
            </a:r>
            <a:r>
              <a:rPr lang="en-US" sz="2200" dirty="0"/>
              <a:t>, Y., </a:t>
            </a:r>
            <a:r>
              <a:rPr lang="en-US" sz="2200" dirty="0" err="1"/>
              <a:t>Çerçeveler</a:t>
            </a:r>
            <a:r>
              <a:rPr lang="en-US" sz="2200" dirty="0"/>
              <a:t>, T., </a:t>
            </a:r>
            <a:r>
              <a:rPr lang="en-US" sz="2200" dirty="0" err="1"/>
              <a:t>Ve</a:t>
            </a:r>
            <a:r>
              <a:rPr lang="en-US" sz="2200" dirty="0"/>
              <a:t> </a:t>
            </a:r>
            <a:r>
              <a:rPr lang="en-US" sz="2200" dirty="0" err="1"/>
              <a:t>Prosedürler</a:t>
            </a:r>
            <a:r>
              <a:rPr lang="en-US" sz="2200" dirty="0"/>
              <a:t>, Y., </a:t>
            </a:r>
            <a:r>
              <a:rPr lang="en-US" sz="2200" dirty="0" err="1"/>
              <a:t>Yüksel</a:t>
            </a:r>
            <a:r>
              <a:rPr lang="en-US" sz="2200" dirty="0"/>
              <a:t>, P., &amp; </a:t>
            </a:r>
            <a:r>
              <a:rPr lang="en-US" sz="2200" dirty="0" err="1"/>
              <a:t>Yıldırım</a:t>
            </a:r>
            <a:r>
              <a:rPr lang="en-US" sz="2200" dirty="0"/>
              <a:t>, S. (2015). Theoretical Frameworks, Methods, and Procedures for Conducting Phenomenological Studies in Educational Settings. Turkish Online Journal of Qualitative Inquiry, 6(1). Retrieved from https://</a:t>
            </a:r>
            <a:r>
              <a:rPr lang="en-US" sz="2200" dirty="0" err="1"/>
              <a:t>dergipark.org.tr</a:t>
            </a:r>
            <a:r>
              <a:rPr lang="en-US" sz="2200" dirty="0"/>
              <a:t>/tr/download/article-file/199867</a:t>
            </a:r>
          </a:p>
          <a:p>
            <a:endParaRPr lang="x-none" sz="2200" dirty="0"/>
          </a:p>
          <a:p>
            <a:pPr marL="101600" indent="0">
              <a:buNone/>
            </a:pPr>
            <a:endParaRPr lang="x-none" sz="2200" dirty="0"/>
          </a:p>
          <a:p>
            <a:pPr>
              <a:buNone/>
              <a:defRPr/>
            </a:pPr>
            <a:endParaRPr lang="en-US" sz="2200" dirty="0"/>
          </a:p>
          <a:p>
            <a:pPr>
              <a:buNone/>
              <a:defRPr/>
            </a:pPr>
            <a:endParaRPr lang="en-US" dirty="0"/>
          </a:p>
          <a:p>
            <a:pPr eaLnBrk="1" hangingPunct="1">
              <a:buFont typeface="Wingdings 2" pitchFamily="18" charset="2"/>
              <a:buNone/>
              <a:defRPr/>
            </a:pPr>
            <a:endParaRPr lang="en-US" dirty="0"/>
          </a:p>
        </p:txBody>
      </p:sp>
    </p:spTree>
    <p:extLst>
      <p:ext uri="{BB962C8B-B14F-4D97-AF65-F5344CB8AC3E}">
        <p14:creationId xmlns:p14="http://schemas.microsoft.com/office/powerpoint/2010/main" val="8611002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428D84-1D3C-014B-9CF2-87E62442D2A2}"/>
              </a:ext>
            </a:extLst>
          </p:cNvPr>
          <p:cNvSpPr>
            <a:spLocks noGrp="1"/>
          </p:cNvSpPr>
          <p:nvPr>
            <p:ph type="title"/>
          </p:nvPr>
        </p:nvSpPr>
        <p:spPr/>
        <p:txBody>
          <a:bodyPr/>
          <a:lstStyle/>
          <a:p>
            <a:pPr algn="ctr" eaLnBrk="1" hangingPunct="1">
              <a:defRPr/>
            </a:pPr>
            <a:r>
              <a:rPr lang="en-US" dirty="0"/>
              <a:t>Resources</a:t>
            </a:r>
          </a:p>
        </p:txBody>
      </p:sp>
      <p:sp>
        <p:nvSpPr>
          <p:cNvPr id="3" name="Content Placeholder 2">
            <a:extLst>
              <a:ext uri="{FF2B5EF4-FFF2-40B4-BE49-F238E27FC236}">
                <a16:creationId xmlns:a16="http://schemas.microsoft.com/office/drawing/2014/main" xmlns="" id="{26DBE43A-EB80-5549-8498-589988802CDF}"/>
              </a:ext>
            </a:extLst>
          </p:cNvPr>
          <p:cNvSpPr>
            <a:spLocks noGrp="1"/>
          </p:cNvSpPr>
          <p:nvPr>
            <p:ph idx="1"/>
          </p:nvPr>
        </p:nvSpPr>
        <p:spPr>
          <a:xfrm>
            <a:off x="157655" y="1955800"/>
            <a:ext cx="11792607" cy="4330700"/>
          </a:xfrm>
        </p:spPr>
        <p:txBody>
          <a:bodyPr>
            <a:noAutofit/>
          </a:bodyPr>
          <a:lstStyle/>
          <a:p>
            <a:r>
              <a:rPr lang="x-none" sz="1800" dirty="0"/>
              <a:t> </a:t>
            </a:r>
          </a:p>
          <a:p>
            <a:r>
              <a:rPr lang="x-none" sz="1800" dirty="0"/>
              <a:t>Research-Methodology (2021). Phenomenology - Research Methodology. Retrieved September 4, 2021, from Research-Methodology website: </a:t>
            </a:r>
            <a:r>
              <a:rPr lang="x-none" sz="1800" u="sng" dirty="0">
                <a:hlinkClick r:id="rId2"/>
              </a:rPr>
              <a:t>https://research-methodology.net/research-philosophy/phenomenology/</a:t>
            </a:r>
            <a:endParaRPr lang="x-none" sz="1800" dirty="0"/>
          </a:p>
          <a:p>
            <a:r>
              <a:rPr lang="x-none" sz="1800" dirty="0"/>
              <a:t>Stack, C. (1974). All Our Kin: Strategies for Survival in a Black Community. New York, NY: Harper &amp; Row Publishers.</a:t>
            </a:r>
          </a:p>
          <a:p>
            <a:r>
              <a:rPr lang="x-none" sz="1800" dirty="0"/>
              <a:t>Smith, J., Flowers.P.,  &amp; Michael Larkin, M. (2012).Interpretative Phenomenological Analysis: Theory, Method and Research. London:Sage.</a:t>
            </a:r>
          </a:p>
          <a:p>
            <a:r>
              <a:rPr lang="x-none" sz="1800" dirty="0"/>
              <a:t>Turner, d S. (2003). Horizons Revealed: From Methodology to Method. International Journal of Qualitative Methods, 2(1). Article 1. Retrieved from http://www.ualberta.ca/~iiqm/backissues/2_1/html/turner.html</a:t>
            </a:r>
          </a:p>
          <a:p>
            <a:r>
              <a:rPr lang="x-none" sz="1800" dirty="0"/>
              <a:t>van Manen, M. (1990) Researching Lived Experience: Human Science for an Action Sensitive Pedagogy. ( p. 168-173). Albany, NY: State University of New York Press.</a:t>
            </a:r>
          </a:p>
          <a:p>
            <a:r>
              <a:rPr lang="x-none" sz="1800" dirty="0"/>
              <a:t>Webster’s New World College Dictionary, Fourth Edition (1999). Foster City, CA : IDG Books  Worldwide Inc.</a:t>
            </a:r>
          </a:p>
          <a:p>
            <a:r>
              <a:rPr lang="x-none" sz="1800" dirty="0"/>
              <a:t> </a:t>
            </a:r>
          </a:p>
          <a:p>
            <a:pPr eaLnBrk="1" hangingPunct="1">
              <a:buFont typeface="Wingdings 2" pitchFamily="18" charset="2"/>
              <a:buNone/>
              <a:defRPr/>
            </a:pP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0101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94CD0E5-83FD-3A47-8505-5F2A46A36B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6</a:t>
            </a:fld>
            <a:endParaRPr lang="ru-RU"/>
          </a:p>
        </p:txBody>
      </p:sp>
      <p:sp>
        <p:nvSpPr>
          <p:cNvPr id="4" name="Rectangle 3">
            <a:extLst>
              <a:ext uri="{FF2B5EF4-FFF2-40B4-BE49-F238E27FC236}">
                <a16:creationId xmlns:a16="http://schemas.microsoft.com/office/drawing/2014/main" xmlns="" id="{3E2E883C-1A8F-EC4C-8242-189BADF7656F}"/>
              </a:ext>
            </a:extLst>
          </p:cNvPr>
          <p:cNvSpPr/>
          <p:nvPr/>
        </p:nvSpPr>
        <p:spPr>
          <a:xfrm>
            <a:off x="1333499" y="889029"/>
            <a:ext cx="9024445" cy="4739759"/>
          </a:xfrm>
          <a:prstGeom prst="rect">
            <a:avLst/>
          </a:prstGeom>
        </p:spPr>
        <p:txBody>
          <a:bodyPr wrap="square">
            <a:spAutoFit/>
          </a:bodyPr>
          <a:lstStyle/>
          <a:p>
            <a:r>
              <a:rPr lang="en-US" sz="1800" b="1" dirty="0">
                <a:solidFill>
                  <a:srgbClr val="FF0000"/>
                </a:solidFill>
                <a:latin typeface="Calibri" panose="020F0502020204030204" pitchFamily="34" charset="0"/>
                <a:cs typeface="Calibri" panose="020F0502020204030204" pitchFamily="34" charset="0"/>
              </a:rPr>
              <a:t>BRACKETING</a:t>
            </a:r>
            <a:r>
              <a:rPr lang="en-US" sz="1800" dirty="0">
                <a:latin typeface="Calibri" panose="020F0502020204030204" pitchFamily="34" charset="0"/>
                <a:cs typeface="Calibri" panose="020F0502020204030204" pitchFamily="34" charset="0"/>
              </a:rPr>
              <a:t> is suspending or setting aside our biases, everyday understandings, theories, beliefs, habitual modes of thought, and judgments. Part of the larger process of </a:t>
            </a:r>
            <a:r>
              <a:rPr lang="en-US" sz="1800" dirty="0" err="1">
                <a:latin typeface="Calibri" panose="020F0502020204030204" pitchFamily="34" charset="0"/>
                <a:cs typeface="Calibri" panose="020F0502020204030204" pitchFamily="34" charset="0"/>
              </a:rPr>
              <a:t>epoche</a:t>
            </a:r>
            <a:r>
              <a:rPr lang="en-US" sz="1800" dirty="0">
                <a:latin typeface="Calibri" panose="020F0502020204030204" pitchFamily="34" charset="0"/>
                <a:cs typeface="Calibri" panose="020F0502020204030204" pitchFamily="34" charset="0"/>
              </a:rPr>
              <a:t>´.</a:t>
            </a:r>
          </a:p>
          <a:p>
            <a:endParaRPr lang="en-US" sz="1800" dirty="0">
              <a:latin typeface="Calibri" panose="020F0502020204030204" pitchFamily="34" charset="0"/>
              <a:cs typeface="Calibri" panose="020F0502020204030204" pitchFamily="34" charset="0"/>
            </a:endParaRPr>
          </a:p>
          <a:p>
            <a:r>
              <a:rPr lang="en-US" sz="1800" i="1" dirty="0">
                <a:latin typeface="Calibri" panose="020F0502020204030204" pitchFamily="34" charset="0"/>
                <a:cs typeface="Calibri" panose="020F0502020204030204" pitchFamily="34" charset="0"/>
              </a:rPr>
              <a:t>Since bias is an inevitable part of the study of human beings, phenomenologists deal with it by putting it completely in the situation, by attempting to become aware of their preconceptions and biases before beginning the study and while the study is occurring, and then "bracketing" or suspending them so as to be as open as possible to what the subject wants to share.</a:t>
            </a:r>
          </a:p>
          <a:p>
            <a:r>
              <a:rPr lang="en-US" sz="1800" b="1" dirty="0">
                <a:solidFill>
                  <a:srgbClr val="FF0000"/>
                </a:solidFill>
                <a:latin typeface="Calibri" panose="020F0502020204030204" pitchFamily="34" charset="0"/>
                <a:cs typeface="Calibri" panose="020F0502020204030204" pitchFamily="34" charset="0"/>
              </a:rPr>
              <a:t>EPOCHE´</a:t>
            </a:r>
            <a:r>
              <a:rPr lang="en-US" sz="1800" dirty="0">
                <a:solidFill>
                  <a:srgbClr val="FF0000"/>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Learning to look at things in a way such that we see only what stands before our eyes, only what we can describe and define.</a:t>
            </a:r>
            <a:br>
              <a:rPr lang="en-US" sz="1800" dirty="0">
                <a:latin typeface="Calibri" panose="020F0502020204030204" pitchFamily="34" charset="0"/>
                <a:cs typeface="Calibri" panose="020F0502020204030204" pitchFamily="34" charset="0"/>
              </a:rPr>
            </a:br>
            <a:r>
              <a:rPr lang="en-US" sz="1800" b="1" dirty="0">
                <a:solidFill>
                  <a:srgbClr val="FF0000"/>
                </a:solidFill>
                <a:latin typeface="Calibri" panose="020F0502020204030204" pitchFamily="34" charset="0"/>
                <a:cs typeface="Calibri" panose="020F0502020204030204" pitchFamily="34" charset="0"/>
              </a:rPr>
              <a:t>FACTICITY: A</a:t>
            </a:r>
            <a:r>
              <a:rPr lang="en-US" sz="1800" dirty="0">
                <a:latin typeface="Calibri" panose="020F0502020204030204" pitchFamily="34" charset="0"/>
                <a:cs typeface="Calibri" panose="020F0502020204030204" pitchFamily="34" charset="0"/>
              </a:rPr>
              <a:t> belief in factual characteristics of real objects. In phenomenology, by bracketing our facticity, we transfer our focus from assumed things "out there" to our experience.</a:t>
            </a:r>
          </a:p>
          <a:p>
            <a:r>
              <a:rPr lang="en-US" sz="1800" b="1" dirty="0">
                <a:solidFill>
                  <a:srgbClr val="FF0000"/>
                </a:solidFill>
                <a:latin typeface="Calibri" panose="020F0502020204030204" pitchFamily="34" charset="0"/>
                <a:cs typeface="Calibri" panose="020F0502020204030204" pitchFamily="34" charset="0"/>
              </a:rPr>
              <a:t>FIRST OPENING:</a:t>
            </a:r>
            <a:r>
              <a:rPr lang="en-US" sz="1800" dirty="0">
                <a:solidFill>
                  <a:srgbClr val="FF0000"/>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A direct experience of a person, object, or event, before any of our mental screens of filters change it.)</a:t>
            </a:r>
          </a:p>
          <a:p>
            <a:r>
              <a:rPr lang="en-US" sz="1800" b="1" dirty="0">
                <a:solidFill>
                  <a:srgbClr val="FF0000"/>
                </a:solidFill>
                <a:latin typeface="Calibri" panose="020F0502020204030204" pitchFamily="34" charset="0"/>
                <a:cs typeface="Calibri" panose="020F0502020204030204" pitchFamily="34" charset="0"/>
              </a:rPr>
              <a:t>PHENOMENOLOGICAL REDUCTION </a:t>
            </a:r>
            <a:r>
              <a:rPr lang="en-US" sz="1800" dirty="0">
                <a:latin typeface="Calibri" panose="020F0502020204030204" pitchFamily="34" charset="0"/>
                <a:cs typeface="Calibri" panose="020F0502020204030204" pitchFamily="34" charset="0"/>
              </a:rPr>
              <a:t>is (1) an attempt to suspend the observer's viewpoint. (2) Hearing another person's reality and focusing on the central, dominant, or recurring themes which represent the essential qualities or meanings of that person's experience.</a:t>
            </a:r>
          </a:p>
          <a:p>
            <a:endParaRPr lang="x-none"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xmlns="" id="{CA32BB6A-7A8C-1642-8DEC-615A3F287BEF}"/>
              </a:ext>
            </a:extLst>
          </p:cNvPr>
          <p:cNvSpPr/>
          <p:nvPr/>
        </p:nvSpPr>
        <p:spPr>
          <a:xfrm>
            <a:off x="6291977" y="6459785"/>
            <a:ext cx="4791696" cy="307777"/>
          </a:xfrm>
          <a:prstGeom prst="rect">
            <a:avLst/>
          </a:prstGeom>
        </p:spPr>
        <p:txBody>
          <a:bodyPr wrap="none">
            <a:spAutoFit/>
          </a:bodyPr>
          <a:lstStyle/>
          <a:p>
            <a:r>
              <a:rPr lang="en-US" u="sng" dirty="0">
                <a:solidFill>
                  <a:srgbClr val="1A0DAB"/>
                </a:solidFill>
                <a:latin typeface="arial" panose="020B0604020202020204" pitchFamily="34" charset="0"/>
                <a:hlinkClick r:id="rId2"/>
              </a:rPr>
              <a:t>From:Phenomenology glossary - Sonoma State University</a:t>
            </a:r>
          </a:p>
        </p:txBody>
      </p:sp>
    </p:spTree>
    <p:extLst>
      <p:ext uri="{BB962C8B-B14F-4D97-AF65-F5344CB8AC3E}">
        <p14:creationId xmlns:p14="http://schemas.microsoft.com/office/powerpoint/2010/main" val="33401391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9905ACC-A039-3147-AD8F-37A5FEEF93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7</a:t>
            </a:fld>
            <a:endParaRPr lang="ru-RU"/>
          </a:p>
        </p:txBody>
      </p:sp>
      <p:sp>
        <p:nvSpPr>
          <p:cNvPr id="4" name="Rectangle 3">
            <a:extLst>
              <a:ext uri="{FF2B5EF4-FFF2-40B4-BE49-F238E27FC236}">
                <a16:creationId xmlns:a16="http://schemas.microsoft.com/office/drawing/2014/main" xmlns="" id="{CDA12EBE-E9A3-4C45-A4CA-1DAF6A4076C1}"/>
              </a:ext>
            </a:extLst>
          </p:cNvPr>
          <p:cNvSpPr/>
          <p:nvPr/>
        </p:nvSpPr>
        <p:spPr>
          <a:xfrm>
            <a:off x="955707" y="458869"/>
            <a:ext cx="10915727" cy="5293757"/>
          </a:xfrm>
          <a:prstGeom prst="rect">
            <a:avLst/>
          </a:prstGeom>
        </p:spPr>
        <p:txBody>
          <a:bodyPr wrap="square">
            <a:spAutoFit/>
          </a:bodyPr>
          <a:lstStyle/>
          <a:p>
            <a:r>
              <a:rPr lang="en-US" sz="2000" b="1" dirty="0">
                <a:solidFill>
                  <a:srgbClr val="FF0000"/>
                </a:solidFill>
                <a:latin typeface="Calibri" panose="020F0502020204030204" pitchFamily="34" charset="0"/>
                <a:cs typeface="Calibri" panose="020F0502020204030204" pitchFamily="34" charset="0"/>
              </a:rPr>
              <a:t>DIALOGICAL PHENOMENOLOGY </a:t>
            </a:r>
            <a:r>
              <a:rPr lang="en-US" sz="2000" dirty="0">
                <a:latin typeface="Calibri" panose="020F0502020204030204" pitchFamily="34" charset="0"/>
                <a:cs typeface="Calibri" panose="020F0502020204030204" pitchFamily="34" charset="0"/>
              </a:rPr>
              <a:t>involves interview of the co-researcher, and involving the co-researcher in thematizing during the interview. The researcher may explicitly pay attention to and refer to observations of the co-researcher's behavior as well as to the co-researcher's descriptions of experience. </a:t>
            </a:r>
            <a:endParaRPr lang="x-none" sz="2000" dirty="0">
              <a:latin typeface="Calibri" panose="020F0502020204030204" pitchFamily="34" charset="0"/>
              <a:cs typeface="Calibri" panose="020F0502020204030204" pitchFamily="34" charset="0"/>
            </a:endParaRPr>
          </a:p>
          <a:p>
            <a:endParaRPr lang="en-US" sz="2000" b="1" dirty="0">
              <a:solidFill>
                <a:srgbClr val="FF0000"/>
              </a:solidFill>
              <a:latin typeface="Calibri" panose="020F0502020204030204" pitchFamily="34" charset="0"/>
              <a:cs typeface="Calibri" panose="020F0502020204030204" pitchFamily="34" charset="0"/>
            </a:endParaRPr>
          </a:p>
          <a:p>
            <a:r>
              <a:rPr lang="en-US" sz="2000" b="1" dirty="0">
                <a:solidFill>
                  <a:srgbClr val="FF0000"/>
                </a:solidFill>
                <a:latin typeface="Calibri" panose="020F0502020204030204" pitchFamily="34" charset="0"/>
                <a:cs typeface="Calibri" panose="020F0502020204030204" pitchFamily="34" charset="0"/>
              </a:rPr>
              <a:t>THEMATIZING</a:t>
            </a:r>
            <a:r>
              <a:rPr lang="en-US" sz="2000" dirty="0">
                <a:solidFill>
                  <a:srgbClr val="FF0000"/>
                </a:solidFill>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is examining the central and subsidiary themes that recur in the report of the co-researcher.</a:t>
            </a:r>
          </a:p>
          <a:p>
            <a:pPr>
              <a:buFont typeface="Arial" panose="020B0604020202020204" pitchFamily="34" charset="0"/>
              <a:buChar char="•"/>
            </a:pPr>
            <a:r>
              <a:rPr lang="en-US" sz="2000" dirty="0">
                <a:latin typeface="Calibri" panose="020F0502020204030204" pitchFamily="34" charset="0"/>
                <a:cs typeface="Calibri" panose="020F0502020204030204" pitchFamily="34" charset="0"/>
              </a:rPr>
              <a:t>Part of the method is to try to uncover the LAYERS OF MEANING in phenomenology.</a:t>
            </a:r>
          </a:p>
          <a:p>
            <a:pPr>
              <a:buFont typeface="Arial" panose="020B0604020202020204" pitchFamily="34" charset="0"/>
              <a:buChar char="•"/>
            </a:pPr>
            <a:r>
              <a:rPr lang="en-US" sz="2000" dirty="0">
                <a:latin typeface="Calibri" panose="020F0502020204030204" pitchFamily="34" charset="0"/>
                <a:cs typeface="Calibri" panose="020F0502020204030204" pitchFamily="34" charset="0"/>
              </a:rPr>
              <a:t>Seemingly irrelevant contents in the interviews which were originally overlooked may be later seen as important clues to themes and feelings that were not initially perceived. This may include observed behaviors, and tensions and gaps in the interview that Giorgi has pointed out can indicate hidden meanings.</a:t>
            </a:r>
          </a:p>
          <a:p>
            <a:pPr>
              <a:buFont typeface="Arial" panose="020B0604020202020204" pitchFamily="34" charset="0"/>
              <a:buChar char="•"/>
            </a:pPr>
            <a:r>
              <a:rPr lang="en-US" sz="2000" dirty="0">
                <a:latin typeface="Calibri" panose="020F0502020204030204" pitchFamily="34" charset="0"/>
                <a:cs typeface="Calibri" panose="020F0502020204030204" pitchFamily="34" charset="0"/>
              </a:rPr>
              <a:t>When the group of respondents is large enough, a researcher may pay explicit attention to whether there are subgroups who cluster around certain themes and others that cluster around others.</a:t>
            </a:r>
          </a:p>
          <a:p>
            <a:pPr>
              <a:buFont typeface="Arial" panose="020B0604020202020204" pitchFamily="34" charset="0"/>
              <a:buChar char="•"/>
            </a:pPr>
            <a:r>
              <a:rPr lang="en-US" sz="2000" dirty="0" err="1">
                <a:latin typeface="Calibri" panose="020F0502020204030204" pitchFamily="34" charset="0"/>
                <a:cs typeface="Calibri" panose="020F0502020204030204" pitchFamily="34" charset="0"/>
              </a:rPr>
              <a:t>Horizonalization</a:t>
            </a:r>
            <a:r>
              <a:rPr lang="en-US" sz="2000" dirty="0">
                <a:latin typeface="Calibri" panose="020F0502020204030204" pitchFamily="34" charset="0"/>
                <a:cs typeface="Calibri" panose="020F0502020204030204" pitchFamily="34" charset="0"/>
              </a:rPr>
              <a:t>- A “significant sentences or quotes that provide an understanding of how participants experienced the phenomenon.” </a:t>
            </a:r>
          </a:p>
          <a:p>
            <a:pPr>
              <a:buFont typeface="Arial" panose="020B0604020202020204" pitchFamily="34" charset="0"/>
              <a:buChar char="•"/>
            </a:pPr>
            <a:endParaRPr lang="en-US" sz="18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xmlns="" id="{FFC0F9C5-B667-3048-A166-78F859261ACB}"/>
              </a:ext>
            </a:extLst>
          </p:cNvPr>
          <p:cNvSpPr/>
          <p:nvPr/>
        </p:nvSpPr>
        <p:spPr>
          <a:xfrm>
            <a:off x="6291977" y="6459785"/>
            <a:ext cx="4791696" cy="307777"/>
          </a:xfrm>
          <a:prstGeom prst="rect">
            <a:avLst/>
          </a:prstGeom>
        </p:spPr>
        <p:txBody>
          <a:bodyPr wrap="none">
            <a:spAutoFit/>
          </a:bodyPr>
          <a:lstStyle/>
          <a:p>
            <a:r>
              <a:rPr lang="en-US" u="sng" dirty="0">
                <a:solidFill>
                  <a:srgbClr val="1A0DAB"/>
                </a:solidFill>
                <a:latin typeface="arial" panose="020B0604020202020204" pitchFamily="34" charset="0"/>
                <a:hlinkClick r:id="rId2"/>
              </a:rPr>
              <a:t>From:Phenomenology glossary - Sonoma State University</a:t>
            </a:r>
          </a:p>
        </p:txBody>
      </p:sp>
    </p:spTree>
    <p:extLst>
      <p:ext uri="{BB962C8B-B14F-4D97-AF65-F5344CB8AC3E}">
        <p14:creationId xmlns:p14="http://schemas.microsoft.com/office/powerpoint/2010/main" val="2547745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3DB2EA-AF61-1144-992E-B0778FE32617}"/>
              </a:ext>
            </a:extLst>
          </p:cNvPr>
          <p:cNvSpPr>
            <a:spLocks noGrp="1"/>
          </p:cNvSpPr>
          <p:nvPr>
            <p:ph type="title"/>
          </p:nvPr>
        </p:nvSpPr>
        <p:spPr>
          <a:xfrm>
            <a:off x="6713950" y="286603"/>
            <a:ext cx="4441729" cy="1450757"/>
          </a:xfrm>
        </p:spPr>
        <p:txBody>
          <a:bodyPr/>
          <a:lstStyle/>
          <a:p>
            <a:r>
              <a:rPr lang="x-none" dirty="0"/>
              <a:t>Phenomenology</a:t>
            </a:r>
          </a:p>
        </p:txBody>
      </p:sp>
      <p:sp>
        <p:nvSpPr>
          <p:cNvPr id="3" name="Slide Number Placeholder 2">
            <a:extLst>
              <a:ext uri="{FF2B5EF4-FFF2-40B4-BE49-F238E27FC236}">
                <a16:creationId xmlns:a16="http://schemas.microsoft.com/office/drawing/2014/main" xmlns="" id="{CD2A0C2D-1DCA-0D4F-9536-375A16E2C7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8</a:t>
            </a:fld>
            <a:endParaRPr lang="ru-RU"/>
          </a:p>
        </p:txBody>
      </p:sp>
      <p:pic>
        <p:nvPicPr>
          <p:cNvPr id="1028" name="Picture 4" descr="How taking time to experience nature helps us keep perspective and health.  – Anchor Point Mindfulness">
            <a:extLst>
              <a:ext uri="{FF2B5EF4-FFF2-40B4-BE49-F238E27FC236}">
                <a16:creationId xmlns:a16="http://schemas.microsoft.com/office/drawing/2014/main" xmlns="" id="{F91A4C4B-95B2-3B44-868D-D4BFEA02D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84" y="111239"/>
            <a:ext cx="5893117" cy="4077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odTherapy | 20 Cognitive Distortions and How They Affect Your Life">
            <a:extLst>
              <a:ext uri="{FF2B5EF4-FFF2-40B4-BE49-F238E27FC236}">
                <a16:creationId xmlns:a16="http://schemas.microsoft.com/office/drawing/2014/main" xmlns="" id="{49039870-7B20-F447-A720-DC01D95A0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924" y="3093928"/>
            <a:ext cx="4531638" cy="31028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hy, where and how to put lived experience into Design Thinking | by Simon  Robinson | UX Collective">
            <a:extLst>
              <a:ext uri="{FF2B5EF4-FFF2-40B4-BE49-F238E27FC236}">
                <a16:creationId xmlns:a16="http://schemas.microsoft.com/office/drawing/2014/main" xmlns="" id="{1689FA75-D201-CC4A-AF76-FC829BE9A5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6125" y="2407141"/>
            <a:ext cx="6013951" cy="356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1179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D26C99-5828-0E42-AB49-CC744B258DB5}"/>
              </a:ext>
            </a:extLst>
          </p:cNvPr>
          <p:cNvSpPr>
            <a:spLocks noGrp="1"/>
          </p:cNvSpPr>
          <p:nvPr>
            <p:ph type="title"/>
          </p:nvPr>
        </p:nvSpPr>
        <p:spPr/>
        <p:txBody>
          <a:bodyPr/>
          <a:lstStyle/>
          <a:p>
            <a:r>
              <a:rPr lang="x-none" dirty="0"/>
              <a:t>Phenomenology</a:t>
            </a:r>
          </a:p>
        </p:txBody>
      </p:sp>
      <p:sp>
        <p:nvSpPr>
          <p:cNvPr id="3" name="Slide Number Placeholder 2">
            <a:extLst>
              <a:ext uri="{FF2B5EF4-FFF2-40B4-BE49-F238E27FC236}">
                <a16:creationId xmlns:a16="http://schemas.microsoft.com/office/drawing/2014/main" xmlns="" id="{52DC1829-E4DC-B140-8478-DC2F8EF82A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ru-RU" smtClean="0"/>
              <a:t>9</a:t>
            </a:fld>
            <a:endParaRPr lang="ru-RU"/>
          </a:p>
        </p:txBody>
      </p:sp>
      <p:sp>
        <p:nvSpPr>
          <p:cNvPr id="4" name="Rectangle 3">
            <a:extLst>
              <a:ext uri="{FF2B5EF4-FFF2-40B4-BE49-F238E27FC236}">
                <a16:creationId xmlns:a16="http://schemas.microsoft.com/office/drawing/2014/main" xmlns="" id="{799EA5A0-0EFD-0044-88D7-1397A74B034E}"/>
              </a:ext>
            </a:extLst>
          </p:cNvPr>
          <p:cNvSpPr/>
          <p:nvPr/>
        </p:nvSpPr>
        <p:spPr>
          <a:xfrm>
            <a:off x="389675" y="1944136"/>
            <a:ext cx="7882128" cy="4001095"/>
          </a:xfrm>
          <a:prstGeom prst="rect">
            <a:avLst/>
          </a:prstGeom>
        </p:spPr>
        <p:txBody>
          <a:bodyPr wrap="square">
            <a:spAutoFit/>
          </a:bodyPr>
          <a:lstStyle/>
          <a:p>
            <a:pPr eaLnBrk="1" hangingPunct="1">
              <a:defRPr/>
            </a:pPr>
            <a:r>
              <a:rPr lang="en-US" sz="2000" i="1" dirty="0">
                <a:solidFill>
                  <a:srgbClr val="FF0000"/>
                </a:solidFill>
                <a:latin typeface="Calibri" panose="020F0502020204030204" pitchFamily="34" charset="0"/>
                <a:cs typeface="Calibri" panose="020F0502020204030204" pitchFamily="34" charset="0"/>
              </a:rPr>
              <a:t>- noun</a:t>
            </a:r>
          </a:p>
          <a:p>
            <a:pPr eaLnBrk="1" hangingPunct="1">
              <a:defRPr/>
            </a:pPr>
            <a:r>
              <a:rPr lang="en-US" sz="2000" dirty="0">
                <a:latin typeface="Calibri" panose="020F0502020204030204" pitchFamily="34" charset="0"/>
                <a:cs typeface="Calibri" panose="020F0502020204030204" pitchFamily="34" charset="0"/>
              </a:rPr>
              <a:t>-The philosophical study of phenomena, as distinguished from ontology, the study of being; specif., such a study of perceptual experience in its purely subjective aspect</a:t>
            </a:r>
          </a:p>
          <a:p>
            <a:pPr eaLnBrk="1" hangingPunct="1">
              <a:defRPr/>
            </a:pPr>
            <a:r>
              <a:rPr lang="en-US" sz="2000" dirty="0">
                <a:latin typeface="Calibri" panose="020F0502020204030204" pitchFamily="34" charset="0"/>
                <a:cs typeface="Calibri" panose="020F0502020204030204" pitchFamily="34" charset="0"/>
              </a:rPr>
              <a:t>-A descriptive or classificatory account of the phenomena of a given body of knowledge, without any further attempt at explanation</a:t>
            </a:r>
          </a:p>
          <a:p>
            <a:pPr eaLnBrk="1" hangingPunct="1">
              <a:defRPr/>
            </a:pPr>
            <a:r>
              <a:rPr lang="en-US" sz="2000" dirty="0">
                <a:solidFill>
                  <a:srgbClr val="FF0000"/>
                </a:solidFill>
                <a:latin typeface="Calibri" panose="020F0502020204030204" pitchFamily="34" charset="0"/>
                <a:cs typeface="Calibri" panose="020F0502020204030204" pitchFamily="34" charset="0"/>
              </a:rPr>
              <a:t>-</a:t>
            </a:r>
            <a:r>
              <a:rPr lang="en-US" sz="2000" i="1" dirty="0">
                <a:solidFill>
                  <a:srgbClr val="FF0000"/>
                </a:solidFill>
                <a:latin typeface="Calibri" panose="020F0502020204030204" pitchFamily="34" charset="0"/>
                <a:cs typeface="Calibri" panose="020F0502020204030204" pitchFamily="34" charset="0"/>
              </a:rPr>
              <a:t>noun</a:t>
            </a:r>
          </a:p>
          <a:p>
            <a:pPr eaLnBrk="1" hangingPunct="1">
              <a:defRPr/>
            </a:pPr>
            <a:r>
              <a:rPr lang="en-US" sz="2000" dirty="0">
                <a:latin typeface="Calibri" panose="020F0502020204030204" pitchFamily="34" charset="0"/>
                <a:cs typeface="Calibri" panose="020F0502020204030204" pitchFamily="34" charset="0"/>
              </a:rPr>
              <a:t>-A philosophy or method of inquiry based on the premise that reality consists of objects and events as they are perceived or understood in human consciousness and not of anything independent of human consciousness.</a:t>
            </a:r>
          </a:p>
          <a:p>
            <a:pPr eaLnBrk="1" hangingPunct="1">
              <a:defRPr/>
            </a:pPr>
            <a:r>
              <a:rPr lang="en-US" sz="2000" dirty="0">
                <a:latin typeface="Calibri" panose="020F0502020204030204" pitchFamily="34" charset="0"/>
                <a:cs typeface="Calibri" panose="020F0502020204030204" pitchFamily="34" charset="0"/>
              </a:rPr>
              <a:t>-A movement based on this, originated about 1905 by Edmund Husserl</a:t>
            </a:r>
          </a:p>
          <a:p>
            <a:pPr eaLnBrk="1" hangingPunct="1">
              <a:buFont typeface="Wingdings 2" pitchFamily="18" charset="2"/>
              <a:buChar char=""/>
              <a:defRPr/>
            </a:pPr>
            <a:endParaRPr lang="en-US" dirty="0">
              <a:latin typeface="Calibri" panose="020F0502020204030204" pitchFamily="34" charset="0"/>
              <a:cs typeface="Calibri" panose="020F0502020204030204" pitchFamily="34" charset="0"/>
            </a:endParaRPr>
          </a:p>
        </p:txBody>
      </p:sp>
      <p:pic>
        <p:nvPicPr>
          <p:cNvPr id="1026" name="Picture 2" descr="🤘 Phenomenology is derived from the Greek word &amp;quot;phenomenon&amp;quot; which means  &amp;quot;appearance&amp;quot;.">
            <a:extLst>
              <a:ext uri="{FF2B5EF4-FFF2-40B4-BE49-F238E27FC236}">
                <a16:creationId xmlns:a16="http://schemas.microsoft.com/office/drawing/2014/main" xmlns="" id="{E4D5507E-0F25-1F44-B7F1-86466F0EA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942" y="-506437"/>
            <a:ext cx="5949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384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ktyvinė">
  <a:themeElements>
    <a:clrScheme name="Retrospektyvinė">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10501</TotalTime>
  <Words>2327</Words>
  <Application>Microsoft Office PowerPoint</Application>
  <PresentationFormat>Custom</PresentationFormat>
  <Paragraphs>433</Paragraphs>
  <Slides>51</Slides>
  <Notes>31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51</vt:i4>
      </vt:variant>
    </vt:vector>
  </HeadingPairs>
  <TitlesOfParts>
    <vt:vector size="66" baseType="lpstr">
      <vt:lpstr>Arial</vt:lpstr>
      <vt:lpstr>Times</vt:lpstr>
      <vt:lpstr>Carlito</vt:lpstr>
      <vt:lpstr>TeXGyreAdventor</vt:lpstr>
      <vt:lpstr>Courier New</vt:lpstr>
      <vt:lpstr>Calibri</vt:lpstr>
      <vt:lpstr>Verdana</vt:lpstr>
      <vt:lpstr>Tahoma</vt:lpstr>
      <vt:lpstr>Open Sans</vt:lpstr>
      <vt:lpstr>Helvetica</vt:lpstr>
      <vt:lpstr>Wingdings</vt:lpstr>
      <vt:lpstr>Rockwell</vt:lpstr>
      <vt:lpstr>Times New Roman</vt:lpstr>
      <vt:lpstr>Wingdings 2</vt:lpstr>
      <vt:lpstr>Retrospektyvinė</vt:lpstr>
      <vt:lpstr>PowerPoint Presentation</vt:lpstr>
      <vt:lpstr>Phenomenology</vt:lpstr>
      <vt:lpstr>Aim of the lecture </vt:lpstr>
      <vt:lpstr>PowerPoint Presentation</vt:lpstr>
      <vt:lpstr>PowerPoint Presentation</vt:lpstr>
      <vt:lpstr>PowerPoint Presentation</vt:lpstr>
      <vt:lpstr>PowerPoint Presentation</vt:lpstr>
      <vt:lpstr>Phenomenology</vt:lpstr>
      <vt:lpstr>Phenomenology</vt:lpstr>
      <vt:lpstr>Phenomenological Approach  </vt:lpstr>
      <vt:lpstr>A phenomenological research should focus on:  </vt:lpstr>
      <vt:lpstr>3 Elements of Phenomenology  </vt:lpstr>
      <vt:lpstr>APPROACHES TO PHENOMENOLOGY ARE:</vt:lpstr>
      <vt:lpstr>PowerPoint Presentation</vt:lpstr>
      <vt:lpstr>The characteristics of the empirical phenomenology are:</vt:lpstr>
      <vt:lpstr>THEMATIZING</vt:lpstr>
      <vt:lpstr>Major People and their influence in the development of phenomenology  </vt:lpstr>
      <vt:lpstr>PowerPoint Presentation</vt:lpstr>
      <vt:lpstr>PowerPoint Presentation</vt:lpstr>
      <vt:lpstr>PowerPoint Presentation</vt:lpstr>
      <vt:lpstr>PowerPoint Presentation</vt:lpstr>
      <vt:lpstr>PowerPoint Presentation</vt:lpstr>
      <vt:lpstr>      The Procedures of Phenomenological Inquiry </vt:lpstr>
      <vt:lpstr>Four Philosophical Perspectives of Phenomenology</vt:lpstr>
      <vt:lpstr>Unique Features of Phenomenology</vt:lpstr>
      <vt:lpstr>Advantages and Disadvantages of Phenomenology </vt:lpstr>
      <vt:lpstr>Phenomenological Research </vt:lpstr>
      <vt:lpstr>Four Main Phenomenological  Approaches</vt:lpstr>
      <vt:lpstr>Transcendental Phenomenological  Approach (TPA)</vt:lpstr>
      <vt:lpstr>                    Transcendental/Empirical/ Psychological Phenomenology</vt:lpstr>
      <vt:lpstr>PowerPoint Presentation</vt:lpstr>
      <vt:lpstr>Existential Phenomenological  Approach (EPA)</vt:lpstr>
      <vt:lpstr>Hermeneutic Phenomenological  Approach (HPA)</vt:lpstr>
      <vt:lpstr>Interpretative Phenomenological  Analysis (IPA)</vt:lpstr>
      <vt:lpstr>PowerPoint Presentation</vt:lpstr>
      <vt:lpstr>PowerPoint Presentation</vt:lpstr>
      <vt:lpstr>Phenomenological Methodology</vt:lpstr>
      <vt:lpstr>Methods and Procedures for Conducting Phenomenological Researches</vt:lpstr>
      <vt:lpstr>PowerPoint Presentation</vt:lpstr>
      <vt:lpstr>Central role of the Interviewee</vt:lpstr>
      <vt:lpstr>Interviewer Role</vt:lpstr>
      <vt:lpstr>How to select Interviewees</vt:lpstr>
      <vt:lpstr>Phenomenological Data Collection</vt:lpstr>
      <vt:lpstr>Data collection technique</vt:lpstr>
      <vt:lpstr>Analyzing the Data </vt:lpstr>
      <vt:lpstr>Phenomenological analysis and representation</vt:lpstr>
      <vt:lpstr>Conclusion/Key messages </vt:lpstr>
      <vt:lpstr>Assignment/individual work </vt:lpstr>
      <vt:lpstr>Resources</vt:lpstr>
      <vt:lpstr>Resources</vt:lpstr>
      <vt:lpstr>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 2.3 Fostering Evidence-based Nursing (EBN) through collaboration  WP 2.3 Содействие доказательному сестринскому делу (EBN) посредством сотрудничества</dc:title>
  <dc:creator>Enrika Morkienė</dc:creator>
  <cp:lastModifiedBy>Aurelija</cp:lastModifiedBy>
  <cp:revision>180</cp:revision>
  <cp:lastPrinted>2021-01-12T06:46:33Z</cp:lastPrinted>
  <dcterms:created xsi:type="dcterms:W3CDTF">2020-12-22T11:24:52Z</dcterms:created>
  <dcterms:modified xsi:type="dcterms:W3CDTF">2021-11-02T09:06:38Z</dcterms:modified>
</cp:coreProperties>
</file>