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66"/>
  </p:notesMasterIdLst>
  <p:sldIdLst>
    <p:sldId id="271" r:id="rId2"/>
    <p:sldId id="381" r:id="rId3"/>
    <p:sldId id="305" r:id="rId4"/>
    <p:sldId id="361" r:id="rId5"/>
    <p:sldId id="359" r:id="rId6"/>
    <p:sldId id="308" r:id="rId7"/>
    <p:sldId id="321" r:id="rId8"/>
    <p:sldId id="332" r:id="rId9"/>
    <p:sldId id="339" r:id="rId10"/>
    <p:sldId id="333" r:id="rId11"/>
    <p:sldId id="401" r:id="rId12"/>
    <p:sldId id="382" r:id="rId13"/>
    <p:sldId id="384" r:id="rId14"/>
    <p:sldId id="386" r:id="rId15"/>
    <p:sldId id="362" r:id="rId16"/>
    <p:sldId id="274" r:id="rId17"/>
    <p:sldId id="260" r:id="rId18"/>
    <p:sldId id="278" r:id="rId19"/>
    <p:sldId id="275" r:id="rId20"/>
    <p:sldId id="276" r:id="rId21"/>
    <p:sldId id="261" r:id="rId22"/>
    <p:sldId id="277" r:id="rId23"/>
    <p:sldId id="390" r:id="rId24"/>
    <p:sldId id="404" r:id="rId25"/>
    <p:sldId id="391" r:id="rId26"/>
    <p:sldId id="393" r:id="rId27"/>
    <p:sldId id="405" r:id="rId28"/>
    <p:sldId id="394" r:id="rId29"/>
    <p:sldId id="406" r:id="rId30"/>
    <p:sldId id="395" r:id="rId31"/>
    <p:sldId id="407" r:id="rId32"/>
    <p:sldId id="396" r:id="rId33"/>
    <p:sldId id="373" r:id="rId34"/>
    <p:sldId id="297" r:id="rId35"/>
    <p:sldId id="374" r:id="rId36"/>
    <p:sldId id="398" r:id="rId37"/>
    <p:sldId id="264" r:id="rId38"/>
    <p:sldId id="265" r:id="rId39"/>
    <p:sldId id="399" r:id="rId40"/>
    <p:sldId id="375" r:id="rId41"/>
    <p:sldId id="400" r:id="rId42"/>
    <p:sldId id="266" r:id="rId43"/>
    <p:sldId id="267" r:id="rId44"/>
    <p:sldId id="269" r:id="rId45"/>
    <p:sldId id="285" r:id="rId46"/>
    <p:sldId id="378" r:id="rId47"/>
    <p:sldId id="377" r:id="rId48"/>
    <p:sldId id="283" r:id="rId49"/>
    <p:sldId id="286" r:id="rId50"/>
    <p:sldId id="410" r:id="rId51"/>
    <p:sldId id="397" r:id="rId52"/>
    <p:sldId id="363" r:id="rId53"/>
    <p:sldId id="368" r:id="rId54"/>
    <p:sldId id="370" r:id="rId55"/>
    <p:sldId id="372" r:id="rId56"/>
    <p:sldId id="367" r:id="rId57"/>
    <p:sldId id="316" r:id="rId58"/>
    <p:sldId id="302" r:id="rId59"/>
    <p:sldId id="402" r:id="rId60"/>
    <p:sldId id="403" r:id="rId61"/>
    <p:sldId id="354" r:id="rId62"/>
    <p:sldId id="408" r:id="rId63"/>
    <p:sldId id="409" r:id="rId64"/>
    <p:sldId id="411" r:id="rId65"/>
  </p:sldIdLst>
  <p:sldSz cx="12192000" cy="6858000"/>
  <p:notesSz cx="6858000" cy="9144000"/>
  <p:embeddedFontLst>
    <p:embeddedFont>
      <p:font typeface="Calibri" panose="020F0502020204030204" pitchFamily="34" charset="0"/>
      <p:regular r:id="rId67"/>
      <p:bold r:id="rId68"/>
      <p:italic r:id="rId69"/>
      <p:boldItalic r:id="rId70"/>
    </p:embeddedFont>
    <p:embeddedFont>
      <p:font typeface="Verdana" panose="020B0604030504040204" pitchFamily="34" charset="0"/>
      <p:regular r:id="rId71"/>
      <p:bold r:id="rId72"/>
      <p:italic r:id="rId73"/>
      <p:boldItalic r:id="rId74"/>
    </p:embeddedFont>
    <p:embeddedFont>
      <p:font typeface="Lato" panose="020B0604020202020204" charset="0"/>
      <p:regular r:id="rId75"/>
      <p:bold r:id="rId76"/>
      <p:italic r:id="rId77"/>
      <p:boldItalic r:id="rId7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14" roundtripDataSignature="AMtx7mir/e57swkJKDGgTTGggEJ/G2zfQ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158151DE-C36C-4B04-9480-8532D2FEB2E2}">
  <a:tblStyle styleId="{158151DE-C36C-4B04-9480-8532D2FEB2E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6987"/>
  </p:normalViewPr>
  <p:slideViewPr>
    <p:cSldViewPr snapToGrid="0" snapToObjects="1">
      <p:cViewPr>
        <p:scale>
          <a:sx n="70" d="100"/>
          <a:sy n="70" d="100"/>
        </p:scale>
        <p:origin x="-72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117"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2.fntdata"/><Relationship Id="rId76" Type="http://schemas.openxmlformats.org/officeDocument/2006/relationships/font" Target="fonts/font10.fntdata"/><Relationship Id="rId7" Type="http://schemas.openxmlformats.org/officeDocument/2006/relationships/slide" Target="slides/slide6.xml"/><Relationship Id="rId71"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74" Type="http://schemas.openxmlformats.org/officeDocument/2006/relationships/font" Target="fonts/font8.fntdata"/><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7.fntdata"/><Relationship Id="rId78"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3.fntdata"/><Relationship Id="rId77" Type="http://schemas.openxmlformats.org/officeDocument/2006/relationships/font" Target="fonts/font11.fntdata"/><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1.fntdata"/><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4.fntdata"/><Relationship Id="rId75"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ru-R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214034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image.slidesharecdn.com/groundedtheory-140508094811-phpapp01/95/grounded-theory-6-638.jpg?cb=1399542544"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6" name="Google Shape;27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6084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ru-RU" sz="1200" b="0" i="0" u="none" strike="noStrike" cap="none" smtClean="0">
                <a:solidFill>
                  <a:schemeClr val="dk1"/>
                </a:solidFill>
                <a:latin typeface="Calibri"/>
                <a:ea typeface="Calibri"/>
                <a:cs typeface="Calibri"/>
                <a:sym typeface="Calibri"/>
              </a:rPr>
              <a:t>25</a:t>
            </a:fld>
            <a:endParaRPr lang="ru-R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70534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ru-RU" sz="1200" b="0" i="0" u="none" strike="noStrike" cap="none" smtClean="0">
                <a:solidFill>
                  <a:schemeClr val="dk1"/>
                </a:solidFill>
                <a:latin typeface="Calibri"/>
                <a:ea typeface="Calibri"/>
                <a:cs typeface="Calibri"/>
                <a:sym typeface="Calibri"/>
              </a:rPr>
              <a:t>26</a:t>
            </a:fld>
            <a:endParaRPr lang="ru-R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40212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ru-RU" sz="1200" b="0" i="0" u="none" strike="noStrike" cap="none" smtClean="0">
                <a:solidFill>
                  <a:schemeClr val="dk1"/>
                </a:solidFill>
                <a:latin typeface="Calibri"/>
                <a:ea typeface="Calibri"/>
                <a:cs typeface="Calibri"/>
                <a:sym typeface="Calibri"/>
              </a:rPr>
              <a:t>28</a:t>
            </a:fld>
            <a:endParaRPr lang="ru-R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0612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ru-RU" sz="1200" b="0" i="0" u="none" strike="noStrike" cap="none" smtClean="0">
                <a:solidFill>
                  <a:schemeClr val="dk1"/>
                </a:solidFill>
                <a:latin typeface="Calibri"/>
                <a:ea typeface="Calibri"/>
                <a:cs typeface="Calibri"/>
                <a:sym typeface="Calibri"/>
              </a:rPr>
              <a:t>29</a:t>
            </a:fld>
            <a:endParaRPr lang="ru-R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72479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ru-RU" sz="1200" b="0" i="0" u="none" strike="noStrike" cap="none" smtClean="0">
                <a:solidFill>
                  <a:schemeClr val="dk1"/>
                </a:solidFill>
                <a:latin typeface="Calibri"/>
                <a:ea typeface="Calibri"/>
                <a:cs typeface="Calibri"/>
                <a:sym typeface="Calibri"/>
              </a:rPr>
              <a:t>30</a:t>
            </a:fld>
            <a:endParaRPr lang="ru-R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7291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ru-RU" sz="1200" b="0" i="0" u="none" strike="noStrike" cap="none" smtClean="0">
                <a:solidFill>
                  <a:schemeClr val="dk1"/>
                </a:solidFill>
                <a:latin typeface="Calibri"/>
                <a:ea typeface="Calibri"/>
                <a:cs typeface="Calibri"/>
                <a:sym typeface="Calibri"/>
              </a:rPr>
              <a:t>31</a:t>
            </a:fld>
            <a:endParaRPr lang="ru-R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66835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ru-RU" sz="1200" b="0" i="0" u="none" strike="noStrike" cap="none" smtClean="0">
                <a:solidFill>
                  <a:schemeClr val="dk1"/>
                </a:solidFill>
                <a:latin typeface="Calibri"/>
                <a:ea typeface="Calibri"/>
                <a:cs typeface="Calibri"/>
                <a:sym typeface="Calibri"/>
              </a:rPr>
              <a:t>32</a:t>
            </a:fld>
            <a:endParaRPr lang="ru-R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4418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ru-RU" sz="1200" b="0" i="0" u="none" strike="noStrike" cap="none" smtClean="0">
                <a:solidFill>
                  <a:schemeClr val="dk1"/>
                </a:solidFill>
                <a:latin typeface="Calibri"/>
                <a:ea typeface="Calibri"/>
                <a:cs typeface="Calibri"/>
                <a:sym typeface="Calibri"/>
              </a:rPr>
              <a:t>33</a:t>
            </a:fld>
            <a:endParaRPr lang="ru-R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08548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ru-RU" sz="1200" b="0" i="0" u="none" strike="noStrike" cap="none" smtClean="0">
                <a:solidFill>
                  <a:schemeClr val="dk1"/>
                </a:solidFill>
                <a:latin typeface="Calibri"/>
                <a:ea typeface="Calibri"/>
                <a:cs typeface="Calibri"/>
                <a:sym typeface="Calibri"/>
              </a:rPr>
              <a:t>39</a:t>
            </a:fld>
            <a:endParaRPr lang="ru-R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284699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ru-RU" sz="1200" b="0" i="0" u="none" strike="noStrike" cap="none" smtClean="0">
                <a:solidFill>
                  <a:schemeClr val="dk1"/>
                </a:solidFill>
                <a:latin typeface="Calibri"/>
                <a:ea typeface="Calibri"/>
                <a:cs typeface="Calibri"/>
                <a:sym typeface="Calibri"/>
              </a:rPr>
              <a:t>40</a:t>
            </a:fld>
            <a:endParaRPr lang="ru-R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05089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ru-RU" sz="1200" b="0" i="0" u="none" strike="noStrike" cap="none" smtClean="0">
                <a:solidFill>
                  <a:schemeClr val="dk1"/>
                </a:solidFill>
                <a:latin typeface="Calibri"/>
                <a:ea typeface="Calibri"/>
                <a:cs typeface="Calibri"/>
                <a:sym typeface="Calibri"/>
              </a:rPr>
              <a:t>3</a:t>
            </a:fld>
            <a:endParaRPr lang="ru-R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280248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ru-RU" sz="1200" b="0" i="0" u="none" strike="noStrike" cap="none" smtClean="0">
                <a:solidFill>
                  <a:schemeClr val="dk1"/>
                </a:solidFill>
                <a:latin typeface="Calibri"/>
                <a:ea typeface="Calibri"/>
                <a:cs typeface="Calibri"/>
                <a:sym typeface="Calibri"/>
              </a:rPr>
              <a:t>41</a:t>
            </a:fld>
            <a:endParaRPr lang="ru-R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18409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ru-RU" sz="1200" b="0" i="0" u="none" strike="noStrike" cap="none" smtClean="0">
                <a:solidFill>
                  <a:schemeClr val="dk1"/>
                </a:solidFill>
                <a:latin typeface="Calibri"/>
                <a:ea typeface="Calibri"/>
                <a:cs typeface="Calibri"/>
                <a:sym typeface="Calibri"/>
              </a:rPr>
              <a:t>42</a:t>
            </a:fld>
            <a:endParaRPr lang="ru-R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5114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ru-RU" sz="1200" b="0" i="0" u="none" strike="noStrike" cap="none" smtClean="0">
                <a:solidFill>
                  <a:schemeClr val="dk1"/>
                </a:solidFill>
                <a:latin typeface="Calibri"/>
                <a:ea typeface="Calibri"/>
                <a:cs typeface="Calibri"/>
                <a:sym typeface="Calibri"/>
              </a:rPr>
              <a:t>44</a:t>
            </a:fld>
            <a:endParaRPr lang="ru-R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381518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ru-RU" sz="1200" b="0" i="0" u="none" strike="noStrike" cap="none" smtClean="0">
                <a:solidFill>
                  <a:schemeClr val="dk1"/>
                </a:solidFill>
                <a:latin typeface="Calibri"/>
                <a:ea typeface="Calibri"/>
                <a:cs typeface="Calibri"/>
                <a:sym typeface="Calibri"/>
              </a:rPr>
              <a:t>50</a:t>
            </a:fld>
            <a:endParaRPr lang="ru-R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545032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ru-RU" sz="1200" b="0" i="0" u="none" strike="noStrike" cap="none" smtClean="0">
                <a:solidFill>
                  <a:schemeClr val="dk1"/>
                </a:solidFill>
                <a:latin typeface="Calibri"/>
                <a:ea typeface="Calibri"/>
                <a:cs typeface="Calibri"/>
                <a:sym typeface="Calibri"/>
              </a:rPr>
              <a:t>55</a:t>
            </a:fld>
            <a:endParaRPr lang="ru-R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725048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ru-RU" sz="1200" b="0" i="0" u="none" strike="noStrike" cap="none" smtClean="0">
                <a:solidFill>
                  <a:schemeClr val="dk1"/>
                </a:solidFill>
                <a:latin typeface="Calibri"/>
                <a:ea typeface="Calibri"/>
                <a:cs typeface="Calibri"/>
                <a:sym typeface="Calibri"/>
              </a:rPr>
              <a:t>56</a:t>
            </a:fld>
            <a:endParaRPr lang="ru-R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9628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ru-RU" sz="1200" b="0" i="0" u="none" strike="noStrike" cap="none" smtClean="0">
                <a:solidFill>
                  <a:schemeClr val="dk1"/>
                </a:solidFill>
                <a:latin typeface="Calibri"/>
                <a:ea typeface="Calibri"/>
                <a:cs typeface="Calibri"/>
                <a:sym typeface="Calibri"/>
              </a:rPr>
              <a:t>58</a:t>
            </a:fld>
            <a:endParaRPr lang="ru-R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789930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ru-RU" sz="1200" b="0" i="0" u="none" strike="noStrike" cap="none" smtClean="0">
                <a:solidFill>
                  <a:schemeClr val="dk1"/>
                </a:solidFill>
                <a:latin typeface="Calibri"/>
                <a:ea typeface="Calibri"/>
                <a:cs typeface="Calibri"/>
                <a:sym typeface="Calibri"/>
              </a:rPr>
              <a:t>61</a:t>
            </a:fld>
            <a:endParaRPr lang="ru-R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505681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ru-RU" sz="1200" b="0" i="0" u="none" strike="noStrike" cap="none" smtClean="0">
                <a:solidFill>
                  <a:schemeClr val="dk1"/>
                </a:solidFill>
                <a:latin typeface="Calibri"/>
                <a:ea typeface="Calibri"/>
                <a:cs typeface="Calibri"/>
                <a:sym typeface="Calibri"/>
              </a:rPr>
              <a:t>62</a:t>
            </a:fld>
            <a:endParaRPr lang="ru-R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40855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008ED2"/>
                </a:solidFill>
                <a:latin typeface="HelveticaNeue-Light" panose="02000503000000020004" pitchFamily="2" charset="0"/>
                <a:hlinkClick r:id="rId3" tooltip=" Two sociologists, Barney G. Glaser and Anselm L&#10;Strauss,&#10;..."/>
              </a:rPr>
              <a:t>6. </a:t>
            </a:r>
            <a:r>
              <a:rPr lang="en-US" dirty="0">
                <a:solidFill>
                  <a:srgbClr val="3B3835"/>
                </a:solidFill>
                <a:latin typeface="HelveticaNeue-Light" panose="02000503000000020004" pitchFamily="2" charset="0"/>
              </a:rPr>
              <a:t> Two sociologists, Barney G. Glaser and Anselm L Strauss, developed grounded theory in the late 1960s.  Their collaboration in research on dying hospital patients led them to write the book Awareness of Dying. In this research they developed the constant comparative method, later known as Grounded Theory Method.  Glaser and Strauss developed a pioneering book that expounded in detail on their grounded theory procedures, The Discovery of Grounded Theory(1967). Development of the Grounded </a:t>
            </a:r>
            <a:r>
              <a:rPr lang="en-US" dirty="0" err="1">
                <a:solidFill>
                  <a:srgbClr val="3B3835"/>
                </a:solidFill>
                <a:latin typeface="HelveticaNeue-Light" panose="02000503000000020004" pitchFamily="2" charset="0"/>
              </a:rPr>
              <a:t>TheoryDevelopment</a:t>
            </a:r>
            <a:r>
              <a:rPr lang="en-US" dirty="0">
                <a:solidFill>
                  <a:srgbClr val="3B3835"/>
                </a:solidFill>
                <a:latin typeface="HelveticaNeue-Light" panose="02000503000000020004" pitchFamily="2" charset="0"/>
              </a:rPr>
              <a:t> of the Grounded Theory</a:t>
            </a:r>
          </a:p>
          <a:p>
            <a:endParaRPr lang="x-non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ru-RU" sz="1200" b="0" i="0" u="none" strike="noStrike" cap="none" smtClean="0">
                <a:solidFill>
                  <a:schemeClr val="dk1"/>
                </a:solidFill>
                <a:latin typeface="Calibri"/>
                <a:ea typeface="Calibri"/>
                <a:cs typeface="Calibri"/>
                <a:sym typeface="Calibri"/>
              </a:rPr>
              <a:t>6</a:t>
            </a:fld>
            <a:endParaRPr lang="ru-R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1251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ru-RU" sz="1200" b="0" i="0" u="none" strike="noStrike" cap="none" smtClean="0">
                <a:solidFill>
                  <a:schemeClr val="dk1"/>
                </a:solidFill>
                <a:latin typeface="Calibri"/>
                <a:ea typeface="Calibri"/>
                <a:cs typeface="Calibri"/>
                <a:sym typeface="Calibri"/>
              </a:rPr>
              <a:t>7</a:t>
            </a:fld>
            <a:endParaRPr lang="ru-R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95576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ru-RU" sz="1200" b="0" i="0" u="none" strike="noStrike" cap="none" smtClean="0">
                <a:solidFill>
                  <a:schemeClr val="dk1"/>
                </a:solidFill>
                <a:latin typeface="Calibri"/>
                <a:ea typeface="Calibri"/>
                <a:cs typeface="Calibri"/>
                <a:sym typeface="Calibri"/>
              </a:rPr>
              <a:t>8</a:t>
            </a:fld>
            <a:endParaRPr lang="ru-R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44141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ru-RU" sz="1200" b="0" i="0" u="none" strike="noStrike" cap="none" smtClean="0">
                <a:solidFill>
                  <a:schemeClr val="dk1"/>
                </a:solidFill>
                <a:latin typeface="Calibri"/>
                <a:ea typeface="Calibri"/>
                <a:cs typeface="Calibri"/>
                <a:sym typeface="Calibri"/>
              </a:rPr>
              <a:t>9</a:t>
            </a:fld>
            <a:endParaRPr lang="ru-R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90473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ru-RU" sz="1200" b="0" i="0" u="none" strike="noStrike" cap="none" smtClean="0">
                <a:solidFill>
                  <a:schemeClr val="dk1"/>
                </a:solidFill>
                <a:latin typeface="Calibri"/>
                <a:ea typeface="Calibri"/>
                <a:cs typeface="Calibri"/>
                <a:sym typeface="Calibri"/>
              </a:rPr>
              <a:t>12</a:t>
            </a:fld>
            <a:endParaRPr lang="ru-R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1501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ru-RU" sz="1200" b="0" i="0" u="none" strike="noStrike" cap="none" smtClean="0">
                <a:solidFill>
                  <a:schemeClr val="dk1"/>
                </a:solidFill>
                <a:latin typeface="Calibri"/>
                <a:ea typeface="Calibri"/>
                <a:cs typeface="Calibri"/>
                <a:sym typeface="Calibri"/>
              </a:rPr>
              <a:t>21</a:t>
            </a:fld>
            <a:endParaRPr lang="ru-R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62179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ru-RU" sz="1200" b="0" i="0" u="none" strike="noStrike" cap="none" smtClean="0">
                <a:solidFill>
                  <a:schemeClr val="dk1"/>
                </a:solidFill>
                <a:latin typeface="Calibri"/>
                <a:ea typeface="Calibri"/>
                <a:cs typeface="Calibri"/>
                <a:sym typeface="Calibri"/>
              </a:rPr>
              <a:t>23</a:t>
            </a:fld>
            <a:endParaRPr lang="ru-R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33936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Pavadinimo skaidrė" type="title">
  <p:cSld name="TITLE">
    <p:spTree>
      <p:nvGrpSpPr>
        <p:cNvPr id="1" name="Shape 18"/>
        <p:cNvGrpSpPr/>
        <p:nvPr/>
      </p:nvGrpSpPr>
      <p:grpSpPr>
        <a:xfrm>
          <a:off x="0" y="0"/>
          <a:ext cx="0" cy="0"/>
          <a:chOff x="0" y="0"/>
          <a:chExt cx="0" cy="0"/>
        </a:xfrm>
      </p:grpSpPr>
      <p:sp>
        <p:nvSpPr>
          <p:cNvPr id="19" name="Google Shape;19;p16"/>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16"/>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16"/>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6"/>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23" name="Google Shape;23;p1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cxnSp>
        <p:nvCxnSpPr>
          <p:cNvPr id="26" name="Google Shape;26;p16"/>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k pavadinimas" type="titleOnly">
  <p:cSld name="TITLE_ONLY">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urinys ir antraštė" type="objTx">
  <p:cSld name="OBJECT_WITH_CAPTION_TEXT">
    <p:spTree>
      <p:nvGrpSpPr>
        <p:cNvPr id="1" name="Shape 69"/>
        <p:cNvGrpSpPr/>
        <p:nvPr/>
      </p:nvGrpSpPr>
      <p:grpSpPr>
        <a:xfrm>
          <a:off x="0" y="0"/>
          <a:ext cx="0" cy="0"/>
          <a:chOff x="0" y="0"/>
          <a:chExt cx="0" cy="0"/>
        </a:xfrm>
      </p:grpSpPr>
      <p:sp>
        <p:nvSpPr>
          <p:cNvPr id="70" name="Google Shape;70;p23"/>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3"/>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3"/>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23"/>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4" name="Google Shape;74;p23"/>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5" name="Google Shape;75;p23"/>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a:solidFill>
                  <a:schemeClr val="dk2"/>
                </a:solidFill>
                <a:latin typeface="Calibri"/>
                <a:ea typeface="Calibri"/>
                <a:cs typeface="Calibri"/>
                <a:sym typeface="Calibri"/>
              </a:defRPr>
            </a:lvl1pPr>
            <a:lvl2pPr marL="0" lvl="1" indent="0" algn="r">
              <a:spcBef>
                <a:spcPts val="0"/>
              </a:spcBef>
              <a:buNone/>
              <a:defRPr sz="1050">
                <a:solidFill>
                  <a:schemeClr val="dk2"/>
                </a:solidFill>
                <a:latin typeface="Calibri"/>
                <a:ea typeface="Calibri"/>
                <a:cs typeface="Calibri"/>
                <a:sym typeface="Calibri"/>
              </a:defRPr>
            </a:lvl2pPr>
            <a:lvl3pPr marL="0" lvl="2" indent="0" algn="r">
              <a:spcBef>
                <a:spcPts val="0"/>
              </a:spcBef>
              <a:buNone/>
              <a:defRPr sz="1050">
                <a:solidFill>
                  <a:schemeClr val="dk2"/>
                </a:solidFill>
                <a:latin typeface="Calibri"/>
                <a:ea typeface="Calibri"/>
                <a:cs typeface="Calibri"/>
                <a:sym typeface="Calibri"/>
              </a:defRPr>
            </a:lvl3pPr>
            <a:lvl4pPr marL="0" lvl="3" indent="0" algn="r">
              <a:spcBef>
                <a:spcPts val="0"/>
              </a:spcBef>
              <a:buNone/>
              <a:defRPr sz="1050">
                <a:solidFill>
                  <a:schemeClr val="dk2"/>
                </a:solidFill>
                <a:latin typeface="Calibri"/>
                <a:ea typeface="Calibri"/>
                <a:cs typeface="Calibri"/>
                <a:sym typeface="Calibri"/>
              </a:defRPr>
            </a:lvl4pPr>
            <a:lvl5pPr marL="0" lvl="4" indent="0" algn="r">
              <a:spcBef>
                <a:spcPts val="0"/>
              </a:spcBef>
              <a:buNone/>
              <a:defRPr sz="1050">
                <a:solidFill>
                  <a:schemeClr val="dk2"/>
                </a:solidFill>
                <a:latin typeface="Calibri"/>
                <a:ea typeface="Calibri"/>
                <a:cs typeface="Calibri"/>
                <a:sym typeface="Calibri"/>
              </a:defRPr>
            </a:lvl5pPr>
            <a:lvl6pPr marL="0" lvl="5" indent="0" algn="r">
              <a:spcBef>
                <a:spcPts val="0"/>
              </a:spcBef>
              <a:buNone/>
              <a:defRPr sz="1050">
                <a:solidFill>
                  <a:schemeClr val="dk2"/>
                </a:solidFill>
                <a:latin typeface="Calibri"/>
                <a:ea typeface="Calibri"/>
                <a:cs typeface="Calibri"/>
                <a:sym typeface="Calibri"/>
              </a:defRPr>
            </a:lvl6pPr>
            <a:lvl7pPr marL="0" lvl="6" indent="0" algn="r">
              <a:spcBef>
                <a:spcPts val="0"/>
              </a:spcBef>
              <a:buNone/>
              <a:defRPr sz="1050">
                <a:solidFill>
                  <a:schemeClr val="dk2"/>
                </a:solidFill>
                <a:latin typeface="Calibri"/>
                <a:ea typeface="Calibri"/>
                <a:cs typeface="Calibri"/>
                <a:sym typeface="Calibri"/>
              </a:defRPr>
            </a:lvl7pPr>
            <a:lvl8pPr marL="0" lvl="7" indent="0" algn="r">
              <a:spcBef>
                <a:spcPts val="0"/>
              </a:spcBef>
              <a:buNone/>
              <a:defRPr sz="1050">
                <a:solidFill>
                  <a:schemeClr val="dk2"/>
                </a:solidFill>
                <a:latin typeface="Calibri"/>
                <a:ea typeface="Calibri"/>
                <a:cs typeface="Calibri"/>
                <a:sym typeface="Calibri"/>
              </a:defRPr>
            </a:lvl8pPr>
            <a:lvl9pPr marL="0" lvl="8" indent="0" algn="r">
              <a:spcBef>
                <a:spcPts val="0"/>
              </a:spcBef>
              <a:buNone/>
              <a:defRPr sz="105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Paveikslėlis ir antraštė" type="picTx">
  <p:cSld name="PICTURE_WITH_CAPTION_TEXT">
    <p:spTree>
      <p:nvGrpSpPr>
        <p:cNvPr id="1" name="Shape 78"/>
        <p:cNvGrpSpPr/>
        <p:nvPr/>
      </p:nvGrpSpPr>
      <p:grpSpPr>
        <a:xfrm>
          <a:off x="0" y="0"/>
          <a:ext cx="0" cy="0"/>
          <a:chOff x="0" y="0"/>
          <a:chExt cx="0" cy="0"/>
        </a:xfrm>
      </p:grpSpPr>
      <p:sp>
        <p:nvSpPr>
          <p:cNvPr id="79" name="Google Shape;79;p24"/>
          <p:cNvSpPr/>
          <p:nvPr/>
        </p:nvSpPr>
        <p:spPr>
          <a:xfrm>
            <a:off x="0"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4"/>
          <p:cNvSpPr/>
          <p:nvPr/>
        </p:nvSpPr>
        <p:spPr>
          <a:xfrm>
            <a:off x="15"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4"/>
          <p:cNvSpPr txBox="1">
            <a:spLocks noGrp="1"/>
          </p:cNvSpPr>
          <p:nvPr>
            <p:ph type="title"/>
          </p:nvPr>
        </p:nvSpPr>
        <p:spPr>
          <a:xfrm>
            <a:off x="1097280" y="5074920"/>
            <a:ext cx="10113264"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4"/>
          <p:cNvSpPr>
            <a:spLocks noGrp="1"/>
          </p:cNvSpPr>
          <p:nvPr>
            <p:ph type="pic" idx="2"/>
          </p:nvPr>
        </p:nvSpPr>
        <p:spPr>
          <a:xfrm>
            <a:off x="15" y="0"/>
            <a:ext cx="12191985" cy="4915076"/>
          </a:xfrm>
          <a:prstGeom prst="rect">
            <a:avLst/>
          </a:prstGeom>
          <a:blipFill rotWithShape="1">
            <a:blip r:embed="rId2">
              <a:alphaModFix/>
            </a:blip>
            <a:stretch>
              <a:fillRect/>
            </a:stretch>
          </a:blipFill>
          <a:ln>
            <a:noFill/>
          </a:ln>
        </p:spPr>
        <p:txBody>
          <a:bodyPr spcFirstLastPara="1" wrap="square" lIns="457200" tIns="457200" rIns="0" bIns="45700" anchor="t" anchorCtr="0">
            <a:normAutofit/>
          </a:bodyPr>
          <a:lstStyle>
            <a:lvl1pPr marR="0" lvl="0" algn="l" rtl="0">
              <a:lnSpc>
                <a:spcPct val="90000"/>
              </a:lnSpc>
              <a:spcBef>
                <a:spcPts val="1200"/>
              </a:spcBef>
              <a:spcAft>
                <a:spcPts val="0"/>
              </a:spcAft>
              <a:buClr>
                <a:schemeClr val="accent1"/>
              </a:buClr>
              <a:buSzPts val="3200"/>
              <a:buFont typeface="Calibri"/>
              <a:buNone/>
              <a:defRPr sz="3200" b="0" i="0" u="none" strike="noStrike" cap="none">
                <a:solidFill>
                  <a:schemeClr val="lt1"/>
                </a:solidFill>
                <a:latin typeface="Calibri"/>
                <a:ea typeface="Calibri"/>
                <a:cs typeface="Calibri"/>
                <a:sym typeface="Calibri"/>
              </a:defRPr>
            </a:lvl1pPr>
            <a:lvl2pPr marR="0" lvl="1" algn="l" rtl="0">
              <a:lnSpc>
                <a:spcPct val="90000"/>
              </a:lnSpc>
              <a:spcBef>
                <a:spcPts val="200"/>
              </a:spcBef>
              <a:spcAft>
                <a:spcPts val="0"/>
              </a:spcAft>
              <a:buClr>
                <a:schemeClr val="accent1"/>
              </a:buClr>
              <a:buSzPts val="2800"/>
              <a:buFont typeface="Calibri"/>
              <a:buNone/>
              <a:defRPr sz="2800" b="0" i="0" u="none" strike="noStrike" cap="none">
                <a:solidFill>
                  <a:srgbClr val="3F3F3F"/>
                </a:solidFill>
                <a:latin typeface="Calibri"/>
                <a:ea typeface="Calibri"/>
                <a:cs typeface="Calibri"/>
                <a:sym typeface="Calibri"/>
              </a:defRPr>
            </a:lvl2pPr>
            <a:lvl3pPr marR="0" lvl="2" algn="l" rtl="0">
              <a:lnSpc>
                <a:spcPct val="90000"/>
              </a:lnSpc>
              <a:spcBef>
                <a:spcPts val="400"/>
              </a:spcBef>
              <a:spcAft>
                <a:spcPts val="0"/>
              </a:spcAft>
              <a:buClr>
                <a:schemeClr val="accent1"/>
              </a:buClr>
              <a:buSzPts val="2400"/>
              <a:buFont typeface="Calibri"/>
              <a:buNone/>
              <a:defRPr sz="2400" b="0" i="0" u="none" strike="noStrike" cap="none">
                <a:solidFill>
                  <a:srgbClr val="3F3F3F"/>
                </a:solidFill>
                <a:latin typeface="Calibri"/>
                <a:ea typeface="Calibri"/>
                <a:cs typeface="Calibri"/>
                <a:sym typeface="Calibri"/>
              </a:defRPr>
            </a:lvl3pPr>
            <a:lvl4pPr marR="0" lvl="3"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9pPr>
          </a:lstStyle>
          <a:p>
            <a:endParaRPr/>
          </a:p>
        </p:txBody>
      </p:sp>
      <p:sp>
        <p:nvSpPr>
          <p:cNvPr id="83" name="Google Shape;83;p24"/>
          <p:cNvSpPr txBox="1">
            <a:spLocks noGrp="1"/>
          </p:cNvSpPr>
          <p:nvPr>
            <p:ph type="body" idx="1"/>
          </p:nvPr>
        </p:nvSpPr>
        <p:spPr>
          <a:xfrm>
            <a:off x="1097280" y="5907023"/>
            <a:ext cx="10113264"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4" name="Google Shape;84;p2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avadinimas ir vertikalus tekstas" type="vertTx">
  <p:cSld name="VERTICAL_TEXT">
    <p:spTree>
      <p:nvGrpSpPr>
        <p:cNvPr id="1" name="Shape 87"/>
        <p:cNvGrpSpPr/>
        <p:nvPr/>
      </p:nvGrpSpPr>
      <p:grpSpPr>
        <a:xfrm>
          <a:off x="0" y="0"/>
          <a:ext cx="0" cy="0"/>
          <a:chOff x="0" y="0"/>
          <a:chExt cx="0" cy="0"/>
        </a:xfrm>
      </p:grpSpPr>
      <p:sp>
        <p:nvSpPr>
          <p:cNvPr id="88" name="Google Shape;88;p2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25"/>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0" name="Google Shape;90;p2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Vertikalus pavadinimas ir tekstas" type="vertTitleAndTx">
  <p:cSld name="VERTICAL_TITLE_AND_VERTICAL_TEXT">
    <p:spTree>
      <p:nvGrpSpPr>
        <p:cNvPr id="1" name="Shape 93"/>
        <p:cNvGrpSpPr/>
        <p:nvPr/>
      </p:nvGrpSpPr>
      <p:grpSpPr>
        <a:xfrm>
          <a:off x="0" y="0"/>
          <a:ext cx="0" cy="0"/>
          <a:chOff x="0" y="0"/>
          <a:chExt cx="0" cy="0"/>
        </a:xfrm>
      </p:grpSpPr>
      <p:sp>
        <p:nvSpPr>
          <p:cNvPr id="94" name="Google Shape;94;p26"/>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6"/>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6"/>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26"/>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8" name="Google Shape;98;p2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386E7C82-CF23-9A4A-B1DF-32487B37C57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A6D2DB04-DD48-C44A-BDC1-D87A4E55A0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52F17C4D-2748-2A4B-A91F-8BEEBE735B86}"/>
              </a:ext>
            </a:extLst>
          </p:cNvPr>
          <p:cNvSpPr>
            <a:spLocks noGrp="1" noChangeArrowheads="1"/>
          </p:cNvSpPr>
          <p:nvPr>
            <p:ph type="sldNum" sz="quarter" idx="12"/>
          </p:nvPr>
        </p:nvSpPr>
        <p:spPr>
          <a:ln/>
        </p:spPr>
        <p:txBody>
          <a:bodyPr/>
          <a:lstStyle>
            <a:lvl1pPr>
              <a:defRPr/>
            </a:lvl1pPr>
          </a:lstStyle>
          <a:p>
            <a:fld id="{12B5D3AA-C3CA-8243-B183-9E42259EFE5E}" type="slidenum">
              <a:rPr lang="en-US" altLang="x-none"/>
              <a:pPr/>
              <a:t>‹#›</a:t>
            </a:fld>
            <a:endParaRPr lang="en-US" altLang="x-none"/>
          </a:p>
        </p:txBody>
      </p:sp>
    </p:spTree>
    <p:extLst>
      <p:ext uri="{BB962C8B-B14F-4D97-AF65-F5344CB8AC3E}">
        <p14:creationId xmlns:p14="http://schemas.microsoft.com/office/powerpoint/2010/main" val="965465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5"/>
          <p:cNvSpPr/>
          <p:nvPr/>
        </p:nvSpPr>
        <p:spPr>
          <a:xfrm>
            <a:off x="0" y="6334316"/>
            <a:ext cx="12192000"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5"/>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1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1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cxnSp>
        <p:nvCxnSpPr>
          <p:cNvPr id="17" name="Google Shape;17;p15"/>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1" r:id="rId2"/>
    <p:sldLayoutId id="2147483656" r:id="rId3"/>
    <p:sldLayoutId id="2147483657" r:id="rId4"/>
    <p:sldLayoutId id="2147483658" r:id="rId5"/>
    <p:sldLayoutId id="2147483659" r:id="rId6"/>
    <p:sldLayoutId id="2147483660"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5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analytictech.com/mb870/introtoGT.ht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www.scu.edu.au/schools/gcm/ar/arp/grounded.html"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www.semanticscholar.org/paper/Job-Satisfaction-Variables:-A-Grounded-Theory-Izvercian-Potra/42b73b2eda3e58e1c1c9bcde86a3b036b4923efb"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avantgarde-jing.blogspot.com/2010/03/grounded-theory.html" TargetMode="External"/></Relationships>
</file>

<file path=ppt/slides/_rels/slide63.xml.rels><?xml version="1.0" encoding="UTF-8" standalone="yes"?>
<Relationships xmlns="http://schemas.openxmlformats.org/package/2006/relationships"><Relationship Id="rId2" Type="http://schemas.openxmlformats.org/officeDocument/2006/relationships/hyperlink" Target="https://doi.org/10.1007/978-3-030-37643-7_1"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4"/>
          <p:cNvSpPr txBox="1">
            <a:spLocks noGrp="1"/>
          </p:cNvSpPr>
          <p:nvPr>
            <p:ph type="ftr" idx="11"/>
          </p:nvPr>
        </p:nvSpPr>
        <p:spPr>
          <a:xfrm>
            <a:off x="68221" y="6421948"/>
            <a:ext cx="5544303"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ru-RU" b="1" cap="small" dirty="0" err="1"/>
              <a:t>Accelerating</a:t>
            </a:r>
            <a:r>
              <a:rPr lang="ru-RU" b="1" cap="small" dirty="0"/>
              <a:t> </a:t>
            </a:r>
            <a:r>
              <a:rPr lang="ru-RU" b="1" cap="small" dirty="0" err="1"/>
              <a:t>Master</a:t>
            </a:r>
            <a:r>
              <a:rPr lang="ru-RU" b="1" cap="small" dirty="0"/>
              <a:t> </a:t>
            </a:r>
            <a:r>
              <a:rPr lang="ru-RU" b="1" cap="small" dirty="0" err="1"/>
              <a:t>and</a:t>
            </a:r>
            <a:r>
              <a:rPr lang="ru-RU" b="1" cap="small" dirty="0"/>
              <a:t> </a:t>
            </a:r>
            <a:r>
              <a:rPr lang="ru-RU" b="1" cap="small" dirty="0" err="1"/>
              <a:t>PhD</a:t>
            </a:r>
            <a:r>
              <a:rPr lang="ru-RU" b="1" cap="small" dirty="0"/>
              <a:t> </a:t>
            </a:r>
            <a:r>
              <a:rPr lang="ru-RU" b="1" cap="small" dirty="0" err="1"/>
              <a:t>level</a:t>
            </a:r>
            <a:r>
              <a:rPr lang="ru-RU" b="1" cap="small" dirty="0"/>
              <a:t> </a:t>
            </a:r>
            <a:r>
              <a:rPr lang="ru-RU" b="1" cap="small" dirty="0" err="1"/>
              <a:t>nursing</a:t>
            </a:r>
            <a:r>
              <a:rPr lang="ru-RU" b="1" cap="small" dirty="0"/>
              <a:t> </a:t>
            </a:r>
            <a:r>
              <a:rPr lang="ru-RU" b="1" cap="small" dirty="0" err="1"/>
              <a:t>education</a:t>
            </a:r>
            <a:r>
              <a:rPr lang="ru-RU" b="1" cap="small" dirty="0"/>
              <a:t> </a:t>
            </a:r>
            <a:r>
              <a:rPr lang="ru-RU" b="1" cap="small" dirty="0" err="1"/>
              <a:t>developent</a:t>
            </a:r>
            <a:r>
              <a:rPr lang="ru-RU" b="1" cap="small" dirty="0"/>
              <a:t> </a:t>
            </a:r>
            <a:endParaRPr b="1" dirty="0"/>
          </a:p>
          <a:p>
            <a:pPr marL="0" lvl="0" indent="0" algn="l" rtl="0">
              <a:spcBef>
                <a:spcPts val="0"/>
              </a:spcBef>
              <a:spcAft>
                <a:spcPts val="0"/>
              </a:spcAft>
              <a:buNone/>
            </a:pPr>
            <a:r>
              <a:rPr lang="ru-RU" b="1" cap="small" dirty="0" err="1"/>
              <a:t>in</a:t>
            </a:r>
            <a:r>
              <a:rPr lang="ru-RU" b="1" cap="small" dirty="0"/>
              <a:t> </a:t>
            </a:r>
            <a:r>
              <a:rPr lang="ru-RU" b="1" cap="small" dirty="0" err="1"/>
              <a:t>the</a:t>
            </a:r>
            <a:r>
              <a:rPr lang="ru-RU" b="1" cap="small" dirty="0"/>
              <a:t> </a:t>
            </a:r>
            <a:r>
              <a:rPr lang="ru-RU" b="1" cap="small" dirty="0" err="1"/>
              <a:t>higher</a:t>
            </a:r>
            <a:r>
              <a:rPr lang="ru-RU" b="1" cap="small" dirty="0"/>
              <a:t> </a:t>
            </a:r>
            <a:r>
              <a:rPr lang="ru-RU" b="1" cap="small" dirty="0" err="1"/>
              <a:t>education</a:t>
            </a:r>
            <a:r>
              <a:rPr lang="ru-RU" b="1" cap="small" dirty="0"/>
              <a:t> </a:t>
            </a:r>
            <a:r>
              <a:rPr lang="ru-RU" b="1" cap="small" dirty="0" err="1"/>
              <a:t>system</a:t>
            </a:r>
            <a:r>
              <a:rPr lang="ru-RU" b="1" cap="small" dirty="0"/>
              <a:t> </a:t>
            </a:r>
            <a:r>
              <a:rPr lang="ru-RU" b="1" cap="small" dirty="0" err="1"/>
              <a:t>in</a:t>
            </a:r>
            <a:r>
              <a:rPr lang="ru-RU" b="1" cap="small" dirty="0"/>
              <a:t> </a:t>
            </a:r>
            <a:r>
              <a:rPr lang="ru-RU" b="1" cap="small" dirty="0" err="1"/>
              <a:t>Kazakhstan</a:t>
            </a:r>
            <a:endParaRPr b="1" cap="small" dirty="0"/>
          </a:p>
          <a:p>
            <a:pPr marL="0" lvl="0" indent="0" algn="l" rtl="0">
              <a:spcBef>
                <a:spcPts val="0"/>
              </a:spcBef>
              <a:spcAft>
                <a:spcPts val="0"/>
              </a:spcAft>
              <a:buNone/>
            </a:pPr>
            <a:r>
              <a:rPr lang="ru-RU" b="1" cap="small" dirty="0"/>
              <a:t>No.618052-EPP-1-2020-1LT-EPPKA2-CBHE-SP</a:t>
            </a:r>
            <a:endParaRPr b="1" cap="small" dirty="0"/>
          </a:p>
        </p:txBody>
      </p:sp>
      <p:pic>
        <p:nvPicPr>
          <p:cNvPr id="280" name="Google Shape;280;p14"/>
          <p:cNvPicPr preferRelativeResize="0"/>
          <p:nvPr/>
        </p:nvPicPr>
        <p:blipFill rotWithShape="1">
          <a:blip r:embed="rId3">
            <a:alphaModFix/>
          </a:blip>
          <a:srcRect/>
          <a:stretch/>
        </p:blipFill>
        <p:spPr>
          <a:xfrm>
            <a:off x="10262136" y="60570"/>
            <a:ext cx="1724025" cy="942975"/>
          </a:xfrm>
          <a:prstGeom prst="rect">
            <a:avLst/>
          </a:prstGeom>
          <a:noFill/>
          <a:ln>
            <a:noFill/>
          </a:ln>
        </p:spPr>
      </p:pic>
      <p:sp>
        <p:nvSpPr>
          <p:cNvPr id="281" name="Google Shape;281;p14"/>
          <p:cNvSpPr txBox="1"/>
          <p:nvPr/>
        </p:nvSpPr>
        <p:spPr>
          <a:xfrm>
            <a:off x="851338" y="1003545"/>
            <a:ext cx="10657490" cy="3079724"/>
          </a:xfrm>
          <a:prstGeom prst="rect">
            <a:avLst/>
          </a:prstGeom>
          <a:noFill/>
          <a:ln>
            <a:noFill/>
          </a:ln>
        </p:spPr>
        <p:txBody>
          <a:bodyPr spcFirstLastPara="1" wrap="square" lIns="91425" tIns="45700" rIns="91425" bIns="45700" anchor="b" anchorCtr="0">
            <a:noAutofit/>
          </a:bodyPr>
          <a:lstStyle/>
          <a:p>
            <a:pPr lvl="0" algn="ctr">
              <a:lnSpc>
                <a:spcPct val="85000"/>
              </a:lnSpc>
              <a:buClr>
                <a:schemeClr val="dk1"/>
              </a:buClr>
              <a:buSzPts val="4000"/>
            </a:pPr>
            <a:endParaRPr lang="en-US" sz="2800" dirty="0">
              <a:solidFill>
                <a:srgbClr val="002060"/>
              </a:solidFill>
              <a:latin typeface="Calibri" panose="020F0502020204030204" pitchFamily="34" charset="0"/>
              <a:cs typeface="Calibri" panose="020F0502020204030204" pitchFamily="34" charset="0"/>
            </a:endParaRPr>
          </a:p>
          <a:p>
            <a:pPr lvl="0" algn="ctr">
              <a:lnSpc>
                <a:spcPct val="85000"/>
              </a:lnSpc>
              <a:buClr>
                <a:schemeClr val="dk1"/>
              </a:buClr>
              <a:buSzPts val="4000"/>
            </a:pPr>
            <a:endParaRPr lang="lt-LT" sz="3200" dirty="0">
              <a:solidFill>
                <a:srgbClr val="002060"/>
              </a:solidFill>
              <a:latin typeface="+mn-lt"/>
              <a:cs typeface="Calibri" panose="020F0502020204030204" pitchFamily="34" charset="0"/>
            </a:endParaRPr>
          </a:p>
          <a:p>
            <a:pPr algn="ctr"/>
            <a:r>
              <a:rPr lang="en-GB" sz="3200" b="1" dirty="0" smtClean="0">
                <a:solidFill>
                  <a:srgbClr val="002060"/>
                </a:solidFill>
                <a:latin typeface="+mn-lt"/>
              </a:rPr>
              <a:t>Different </a:t>
            </a:r>
            <a:r>
              <a:rPr lang="en-GB" sz="3200" b="1" dirty="0">
                <a:solidFill>
                  <a:srgbClr val="002060"/>
                </a:solidFill>
                <a:latin typeface="+mn-lt"/>
              </a:rPr>
              <a:t>approaches of qualitative research and their </a:t>
            </a:r>
            <a:r>
              <a:rPr lang="en-GB" sz="3200" b="1" dirty="0" smtClean="0">
                <a:solidFill>
                  <a:srgbClr val="002060"/>
                </a:solidFill>
                <a:latin typeface="+mn-lt"/>
              </a:rPr>
              <a:t>application II </a:t>
            </a:r>
          </a:p>
          <a:p>
            <a:pPr algn="ctr"/>
            <a:endParaRPr lang="en-GB" sz="3200" b="1" dirty="0">
              <a:solidFill>
                <a:srgbClr val="002060"/>
              </a:solidFill>
              <a:latin typeface="+mn-lt"/>
            </a:endParaRPr>
          </a:p>
          <a:p>
            <a:pPr algn="ctr"/>
            <a:endParaRPr lang="en-GB" sz="3200" b="1" dirty="0" smtClean="0">
              <a:solidFill>
                <a:srgbClr val="002060"/>
              </a:solidFill>
              <a:latin typeface="+mn-lt"/>
            </a:endParaRPr>
          </a:p>
          <a:p>
            <a:pPr algn="ctr"/>
            <a:r>
              <a:rPr lang="en-US" sz="3200" b="1" dirty="0" smtClean="0">
                <a:solidFill>
                  <a:srgbClr val="002060"/>
                </a:solidFill>
                <a:latin typeface="+mn-lt"/>
                <a:ea typeface="Calibri"/>
                <a:cs typeface="Calibri" panose="020F0502020204030204" pitchFamily="34" charset="0"/>
                <a:sym typeface="Calibri"/>
              </a:rPr>
              <a:t>Grounded </a:t>
            </a:r>
            <a:r>
              <a:rPr lang="en-US" sz="3200" b="1" dirty="0">
                <a:solidFill>
                  <a:srgbClr val="002060"/>
                </a:solidFill>
                <a:latin typeface="+mn-lt"/>
                <a:ea typeface="Calibri"/>
                <a:cs typeface="Calibri" panose="020F0502020204030204" pitchFamily="34" charset="0"/>
                <a:sym typeface="Calibri"/>
              </a:rPr>
              <a:t>theory</a:t>
            </a:r>
          </a:p>
        </p:txBody>
      </p:sp>
      <p:sp>
        <p:nvSpPr>
          <p:cNvPr id="282" name="Google Shape;282;p14"/>
          <p:cNvSpPr txBox="1"/>
          <p:nvPr/>
        </p:nvSpPr>
        <p:spPr>
          <a:xfrm>
            <a:off x="397040" y="4619917"/>
            <a:ext cx="11397919" cy="1538385"/>
          </a:xfrm>
          <a:prstGeom prst="rect">
            <a:avLst/>
          </a:prstGeom>
          <a:noFill/>
          <a:ln>
            <a:noFill/>
          </a:ln>
        </p:spPr>
        <p:txBody>
          <a:bodyPr spcFirstLastPara="1" wrap="square" lIns="91425" tIns="45700" rIns="91425" bIns="45700" anchor="t" anchorCtr="0">
            <a:noAutofit/>
          </a:bodyPr>
          <a:lstStyle/>
          <a:p>
            <a:pPr fontAlgn="base"/>
            <a:r>
              <a:rPr lang="en-US" sz="2000" dirty="0">
                <a:solidFill>
                  <a:schemeClr val="dk2"/>
                </a:solidFill>
                <a:latin typeface="Calibri"/>
                <a:ea typeface="Calibri"/>
                <a:cs typeface="Calibri"/>
                <a:sym typeface="Calibri"/>
              </a:rPr>
              <a:t>Presenter  </a:t>
            </a:r>
            <a:r>
              <a:rPr lang="lt-LT" sz="2000" b="1" dirty="0" err="1"/>
              <a:t>Joseph</a:t>
            </a:r>
            <a:r>
              <a:rPr lang="lt-LT" sz="2000" b="1" dirty="0"/>
              <a:t> </a:t>
            </a:r>
            <a:r>
              <a:rPr lang="lt-LT" sz="2000" b="1" dirty="0" err="1"/>
              <a:t>Almazan</a:t>
            </a:r>
            <a:r>
              <a:rPr lang="en-US" sz="2000" b="1" dirty="0"/>
              <a:t>, </a:t>
            </a:r>
            <a:r>
              <a:rPr lang="lt-LT" sz="2000" dirty="0" err="1"/>
              <a:t>Assistant</a:t>
            </a:r>
            <a:r>
              <a:rPr lang="lt-LT" sz="2000" dirty="0"/>
              <a:t> </a:t>
            </a:r>
            <a:r>
              <a:rPr lang="lt-LT" sz="2000" dirty="0" err="1"/>
              <a:t>Professor</a:t>
            </a:r>
            <a:r>
              <a:rPr lang="en-US" sz="2000" dirty="0"/>
              <a:t>, </a:t>
            </a:r>
            <a:r>
              <a:rPr lang="lt-LT" sz="2000" dirty="0" err="1"/>
              <a:t>Nazarbayev</a:t>
            </a:r>
            <a:r>
              <a:rPr lang="lt-LT" sz="2000" dirty="0"/>
              <a:t> </a:t>
            </a:r>
            <a:r>
              <a:rPr lang="lt-LT" sz="2000" dirty="0" err="1"/>
              <a:t>University</a:t>
            </a:r>
            <a:r>
              <a:rPr lang="lt-LT" sz="2000" dirty="0"/>
              <a:t> | </a:t>
            </a:r>
            <a:r>
              <a:rPr lang="lt-LT" sz="2000" dirty="0" err="1"/>
              <a:t>School</a:t>
            </a:r>
            <a:r>
              <a:rPr lang="lt-LT" sz="2000" dirty="0"/>
              <a:t> </a:t>
            </a:r>
            <a:r>
              <a:rPr lang="lt-LT" sz="2000" dirty="0" err="1"/>
              <a:t>of</a:t>
            </a:r>
            <a:r>
              <a:rPr lang="lt-LT" sz="2000" dirty="0"/>
              <a:t> </a:t>
            </a:r>
            <a:r>
              <a:rPr lang="lt-LT" sz="2000" dirty="0" err="1"/>
              <a:t>Medicine</a:t>
            </a:r>
            <a:endParaRPr lang="lt-LT" sz="2000" dirty="0"/>
          </a:p>
        </p:txBody>
      </p:sp>
      <p:pic>
        <p:nvPicPr>
          <p:cNvPr id="283" name="Google Shape;283;p14" descr="Text&#10;&#10;Description automatically generated"/>
          <p:cNvPicPr preferRelativeResize="0"/>
          <p:nvPr/>
        </p:nvPicPr>
        <p:blipFill rotWithShape="1">
          <a:blip r:embed="rId4">
            <a:alphaModFix/>
          </a:blip>
          <a:srcRect/>
          <a:stretch/>
        </p:blipFill>
        <p:spPr>
          <a:xfrm>
            <a:off x="271643" y="62182"/>
            <a:ext cx="2562225" cy="723900"/>
          </a:xfrm>
          <a:prstGeom prst="rect">
            <a:avLst/>
          </a:prstGeom>
          <a:noFill/>
          <a:ln>
            <a:noFill/>
          </a:ln>
        </p:spPr>
      </p:pic>
    </p:spTree>
    <p:extLst>
      <p:ext uri="{BB962C8B-B14F-4D97-AF65-F5344CB8AC3E}">
        <p14:creationId xmlns:p14="http://schemas.microsoft.com/office/powerpoint/2010/main" val="415355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A36B2C75-D193-4643-B096-B8E3CB1B6C1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RU" smtClean="0"/>
              <a:t>10</a:t>
            </a:fld>
            <a:endParaRPr lang="ru-RU"/>
          </a:p>
        </p:txBody>
      </p:sp>
      <p:sp>
        <p:nvSpPr>
          <p:cNvPr id="4" name="Rectangle 3">
            <a:extLst>
              <a:ext uri="{FF2B5EF4-FFF2-40B4-BE49-F238E27FC236}">
                <a16:creationId xmlns:a16="http://schemas.microsoft.com/office/drawing/2014/main" xmlns="" id="{005D84C0-0A61-B444-A8FC-A66516D49077}"/>
              </a:ext>
            </a:extLst>
          </p:cNvPr>
          <p:cNvSpPr/>
          <p:nvPr/>
        </p:nvSpPr>
        <p:spPr>
          <a:xfrm>
            <a:off x="928046" y="1443841"/>
            <a:ext cx="6414448" cy="3970318"/>
          </a:xfrm>
          <a:prstGeom prst="rect">
            <a:avLst/>
          </a:prstGeom>
        </p:spPr>
        <p:txBody>
          <a:bodyPr wrap="square">
            <a:spAutoFit/>
          </a:bodyPr>
          <a:lstStyle/>
          <a:p>
            <a:r>
              <a:rPr lang="en-US" sz="3600" dirty="0">
                <a:latin typeface="Calibri" panose="020F0502020204030204" pitchFamily="34" charset="0"/>
                <a:ea typeface="Calibri" panose="020F0502020204030204" pitchFamily="34" charset="0"/>
                <a:cs typeface="Times New Roman" panose="02020603050405020304" pitchFamily="18" charset="0"/>
              </a:rPr>
              <a:t> </a:t>
            </a:r>
            <a:endParaRPr lang="x-none" sz="3600" dirty="0">
              <a:latin typeface="Calibri" panose="020F0502020204030204" pitchFamily="34" charset="0"/>
              <a:ea typeface="Calibri" panose="020F0502020204030204" pitchFamily="34" charset="0"/>
              <a:cs typeface="Times New Roman" panose="02020603050405020304" pitchFamily="18" charset="0"/>
            </a:endParaRPr>
          </a:p>
          <a:p>
            <a:r>
              <a:rPr lang="en-US" sz="3600" dirty="0">
                <a:latin typeface="Calibri" panose="020F0502020204030204" pitchFamily="34" charset="0"/>
                <a:ea typeface="Calibri" panose="020F0502020204030204" pitchFamily="34" charset="0"/>
                <a:cs typeface="Times New Roman" panose="02020603050405020304" pitchFamily="18" charset="0"/>
              </a:rPr>
              <a:t>Why use comparative analysis?</a:t>
            </a:r>
            <a:endParaRPr lang="x-none" sz="3600" dirty="0">
              <a:latin typeface="Calibri" panose="020F0502020204030204" pitchFamily="34" charset="0"/>
              <a:ea typeface="Calibri" panose="020F0502020204030204" pitchFamily="34" charset="0"/>
              <a:cs typeface="Times New Roman" panose="02020603050405020304" pitchFamily="18" charset="0"/>
            </a:endParaRPr>
          </a:p>
          <a:p>
            <a:r>
              <a:rPr lang="en-US" sz="3600" dirty="0">
                <a:latin typeface="Calibri" panose="020F0502020204030204" pitchFamily="34" charset="0"/>
                <a:ea typeface="Calibri" panose="020F0502020204030204" pitchFamily="34" charset="0"/>
                <a:cs typeface="Times New Roman" panose="02020603050405020304" pitchFamily="18" charset="0"/>
              </a:rPr>
              <a:t>-Accurate Evidence</a:t>
            </a:r>
            <a:endParaRPr lang="x-none" sz="3600" dirty="0">
              <a:latin typeface="Calibri" panose="020F0502020204030204" pitchFamily="34" charset="0"/>
              <a:ea typeface="Calibri" panose="020F0502020204030204" pitchFamily="34" charset="0"/>
              <a:cs typeface="Times New Roman" panose="02020603050405020304" pitchFamily="18" charset="0"/>
            </a:endParaRPr>
          </a:p>
          <a:p>
            <a:r>
              <a:rPr lang="en-US" sz="3600" dirty="0">
                <a:latin typeface="Calibri" panose="020F0502020204030204" pitchFamily="34" charset="0"/>
                <a:ea typeface="Calibri" panose="020F0502020204030204" pitchFamily="34" charset="0"/>
                <a:cs typeface="Times New Roman" panose="02020603050405020304" pitchFamily="18" charset="0"/>
              </a:rPr>
              <a:t>-Empirical Generalizations</a:t>
            </a:r>
            <a:endParaRPr lang="x-none" sz="3600" dirty="0">
              <a:latin typeface="Calibri" panose="020F0502020204030204" pitchFamily="34" charset="0"/>
              <a:ea typeface="Calibri" panose="020F0502020204030204" pitchFamily="34" charset="0"/>
              <a:cs typeface="Times New Roman" panose="02020603050405020304" pitchFamily="18" charset="0"/>
            </a:endParaRPr>
          </a:p>
          <a:p>
            <a:r>
              <a:rPr lang="en-US" sz="3600" dirty="0">
                <a:latin typeface="Calibri" panose="020F0502020204030204" pitchFamily="34" charset="0"/>
                <a:ea typeface="Calibri" panose="020F0502020204030204" pitchFamily="34" charset="0"/>
                <a:cs typeface="Times New Roman" panose="02020603050405020304" pitchFamily="18" charset="0"/>
              </a:rPr>
              <a:t>-Specifying a concept</a:t>
            </a:r>
            <a:endParaRPr lang="x-none" sz="3600" dirty="0">
              <a:latin typeface="Calibri" panose="020F0502020204030204" pitchFamily="34" charset="0"/>
              <a:ea typeface="Calibri" panose="020F0502020204030204" pitchFamily="34" charset="0"/>
              <a:cs typeface="Times New Roman" panose="02020603050405020304" pitchFamily="18" charset="0"/>
            </a:endParaRPr>
          </a:p>
          <a:p>
            <a:r>
              <a:rPr lang="en-US" sz="3600" dirty="0">
                <a:latin typeface="Calibri" panose="020F0502020204030204" pitchFamily="34" charset="0"/>
                <a:ea typeface="Calibri" panose="020F0502020204030204" pitchFamily="34" charset="0"/>
                <a:cs typeface="Times New Roman" panose="02020603050405020304" pitchFamily="18" charset="0"/>
              </a:rPr>
              <a:t>- Verifying theory</a:t>
            </a:r>
            <a:endParaRPr lang="x-none" sz="3600" dirty="0">
              <a:latin typeface="Calibri" panose="020F0502020204030204" pitchFamily="34" charset="0"/>
              <a:ea typeface="Calibri" panose="020F0502020204030204" pitchFamily="34" charset="0"/>
              <a:cs typeface="Times New Roman" panose="02020603050405020304" pitchFamily="18" charset="0"/>
            </a:endParaRPr>
          </a:p>
          <a:p>
            <a:r>
              <a:rPr lang="en-US" sz="3600" dirty="0">
                <a:latin typeface="Calibri" panose="020F0502020204030204" pitchFamily="34" charset="0"/>
                <a:ea typeface="Calibri" panose="020F0502020204030204" pitchFamily="34" charset="0"/>
                <a:cs typeface="Times New Roman" panose="02020603050405020304" pitchFamily="18" charset="0"/>
              </a:rPr>
              <a:t>-Generating theory</a:t>
            </a:r>
            <a:endParaRPr lang="x-none" sz="3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descr="The Advantage of Comparative Research | Viget">
            <a:extLst>
              <a:ext uri="{FF2B5EF4-FFF2-40B4-BE49-F238E27FC236}">
                <a16:creationId xmlns:a16="http://schemas.microsoft.com/office/drawing/2014/main" xmlns="" id="{A9AF3A60-2C9F-4B49-81A3-DF5BEC1420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6018" y="217227"/>
            <a:ext cx="4985982"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7183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3E7DD9-D260-C847-B204-E6CE899AE40F}"/>
              </a:ext>
            </a:extLst>
          </p:cNvPr>
          <p:cNvSpPr>
            <a:spLocks noGrp="1"/>
          </p:cNvSpPr>
          <p:nvPr>
            <p:ph type="title"/>
          </p:nvPr>
        </p:nvSpPr>
        <p:spPr>
          <a:xfrm>
            <a:off x="1097280" y="286603"/>
            <a:ext cx="10776272" cy="1450757"/>
          </a:xfrm>
        </p:spPr>
        <p:txBody>
          <a:bodyPr/>
          <a:lstStyle/>
          <a:p>
            <a:pPr algn="ctr"/>
            <a:r>
              <a:rPr lang="en-US" dirty="0">
                <a:solidFill>
                  <a:srgbClr val="FF0000"/>
                </a:solidFill>
              </a:rPr>
              <a:t>The phases of constant comparative analysis</a:t>
            </a:r>
            <a:endParaRPr lang="x-none" dirty="0">
              <a:solidFill>
                <a:srgbClr val="FF0000"/>
              </a:solidFill>
            </a:endParaRPr>
          </a:p>
        </p:txBody>
      </p:sp>
      <p:sp>
        <p:nvSpPr>
          <p:cNvPr id="3" name="Slide Number Placeholder 2">
            <a:extLst>
              <a:ext uri="{FF2B5EF4-FFF2-40B4-BE49-F238E27FC236}">
                <a16:creationId xmlns:a16="http://schemas.microsoft.com/office/drawing/2014/main" xmlns="" id="{BE9B739D-FA8A-1242-858F-E6558EA526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RU" smtClean="0"/>
              <a:t>11</a:t>
            </a:fld>
            <a:endParaRPr lang="ru-RU"/>
          </a:p>
        </p:txBody>
      </p:sp>
      <p:pic>
        <p:nvPicPr>
          <p:cNvPr id="5" name="Picture 4" descr="Diagram, shape, polygon&#10;&#10;Description automatically generated">
            <a:extLst>
              <a:ext uri="{FF2B5EF4-FFF2-40B4-BE49-F238E27FC236}">
                <a16:creationId xmlns:a16="http://schemas.microsoft.com/office/drawing/2014/main" xmlns="" id="{3C56BA5A-CD51-7D49-997E-FC832086F33A}"/>
              </a:ext>
            </a:extLst>
          </p:cNvPr>
          <p:cNvPicPr>
            <a:picLocks noChangeAspect="1"/>
          </p:cNvPicPr>
          <p:nvPr/>
        </p:nvPicPr>
        <p:blipFill>
          <a:blip r:embed="rId2"/>
          <a:stretch>
            <a:fillRect/>
          </a:stretch>
        </p:blipFill>
        <p:spPr>
          <a:xfrm>
            <a:off x="2026458" y="1737420"/>
            <a:ext cx="7874000" cy="4128163"/>
          </a:xfrm>
          <a:prstGeom prst="rect">
            <a:avLst/>
          </a:prstGeom>
        </p:spPr>
      </p:pic>
      <p:sp>
        <p:nvSpPr>
          <p:cNvPr id="6" name="Rectangle 5">
            <a:extLst>
              <a:ext uri="{FF2B5EF4-FFF2-40B4-BE49-F238E27FC236}">
                <a16:creationId xmlns:a16="http://schemas.microsoft.com/office/drawing/2014/main" xmlns="" id="{8DDA3877-B9C6-DF49-B6A3-20AB3694332F}"/>
              </a:ext>
            </a:extLst>
          </p:cNvPr>
          <p:cNvSpPr/>
          <p:nvPr/>
        </p:nvSpPr>
        <p:spPr>
          <a:xfrm>
            <a:off x="171051" y="5961058"/>
            <a:ext cx="9729407" cy="307777"/>
          </a:xfrm>
          <a:prstGeom prst="rect">
            <a:avLst/>
          </a:prstGeom>
        </p:spPr>
        <p:txBody>
          <a:bodyPr wrap="square">
            <a:spAutoFit/>
          </a:bodyPr>
          <a:lstStyle/>
          <a:p>
            <a:r>
              <a:rPr lang="en-US" dirty="0">
                <a:solidFill>
                  <a:srgbClr val="FF0000"/>
                </a:solidFill>
                <a:latin typeface="Calibri" panose="020F0502020204030204" pitchFamily="34" charset="0"/>
                <a:cs typeface="Calibri" panose="020F0502020204030204" pitchFamily="34" charset="0"/>
              </a:rPr>
              <a:t>Adopted: </a:t>
            </a:r>
            <a:r>
              <a:rPr lang="en-US" dirty="0" err="1">
                <a:solidFill>
                  <a:srgbClr val="FF0000"/>
                </a:solidFill>
                <a:latin typeface="Calibri" panose="020F0502020204030204" pitchFamily="34" charset="0"/>
                <a:cs typeface="Calibri" panose="020F0502020204030204" pitchFamily="34" charset="0"/>
              </a:rPr>
              <a:t>Servet,Erkan</a:t>
            </a:r>
            <a:r>
              <a:rPr lang="en-US" dirty="0">
                <a:solidFill>
                  <a:srgbClr val="FF0000"/>
                </a:solidFill>
                <a:latin typeface="Calibri" panose="020F0502020204030204" pitchFamily="34" charset="0"/>
                <a:cs typeface="Calibri" panose="020F0502020204030204" pitchFamily="34" charset="0"/>
              </a:rPr>
              <a:t>, &amp; Ismail (2019) ‌</a:t>
            </a:r>
          </a:p>
        </p:txBody>
      </p:sp>
    </p:spTree>
    <p:extLst>
      <p:ext uri="{BB962C8B-B14F-4D97-AF65-F5344CB8AC3E}">
        <p14:creationId xmlns:p14="http://schemas.microsoft.com/office/powerpoint/2010/main" val="15985345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EF1F08E7-DB56-4248-8E01-9541EAA3EBB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RU" smtClean="0"/>
              <a:t>12</a:t>
            </a:fld>
            <a:endParaRPr lang="ru-RU"/>
          </a:p>
        </p:txBody>
      </p:sp>
      <p:sp>
        <p:nvSpPr>
          <p:cNvPr id="4" name="Rectangle 3">
            <a:extLst>
              <a:ext uri="{FF2B5EF4-FFF2-40B4-BE49-F238E27FC236}">
                <a16:creationId xmlns:a16="http://schemas.microsoft.com/office/drawing/2014/main" xmlns="" id="{07C46E47-1380-694E-AE28-C9683885391F}"/>
              </a:ext>
            </a:extLst>
          </p:cNvPr>
          <p:cNvSpPr/>
          <p:nvPr/>
        </p:nvSpPr>
        <p:spPr>
          <a:xfrm>
            <a:off x="968991" y="525621"/>
            <a:ext cx="9635319" cy="646331"/>
          </a:xfrm>
          <a:prstGeom prst="rect">
            <a:avLst/>
          </a:prstGeom>
        </p:spPr>
        <p:txBody>
          <a:bodyPr wrap="square">
            <a:spAutoFit/>
          </a:bodyPr>
          <a:lstStyle/>
          <a:p>
            <a:r>
              <a:rPr lang="en-US" sz="3600" b="1" i="1" dirty="0">
                <a:solidFill>
                  <a:srgbClr val="FF0000"/>
                </a:solidFill>
                <a:latin typeface="Calibri" panose="020F0502020204030204" pitchFamily="34" charset="0"/>
                <a:ea typeface="Times New Roman" panose="02020603050405020304" pitchFamily="18" charset="0"/>
                <a:cs typeface="Calibri" panose="020F0502020204030204" pitchFamily="34" charset="0"/>
              </a:rPr>
              <a:t>Advantages:</a:t>
            </a:r>
            <a:r>
              <a:rPr lang="en-US" sz="36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endParaRPr lang="x-none" sz="3600" dirty="0">
              <a:solidFill>
                <a:srgbClr val="FF0000"/>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xmlns="" id="{FA67F4A7-8E18-A840-8410-CAFEF1221AEF}"/>
              </a:ext>
            </a:extLst>
          </p:cNvPr>
          <p:cNvSpPr/>
          <p:nvPr/>
        </p:nvSpPr>
        <p:spPr>
          <a:xfrm>
            <a:off x="850710" y="1478914"/>
            <a:ext cx="10361773" cy="5262979"/>
          </a:xfrm>
          <a:prstGeom prst="rect">
            <a:avLst/>
          </a:prstGeom>
        </p:spPr>
        <p:txBody>
          <a:bodyPr wrap="square">
            <a:spAutoFit/>
          </a:bodyPr>
          <a:lstStyle/>
          <a:p>
            <a:r>
              <a:rPr lang="en-US" sz="2400" dirty="0">
                <a:solidFill>
                  <a:srgbClr val="333333"/>
                </a:solidFill>
                <a:latin typeface="Calibri" panose="020F0502020204030204" pitchFamily="34" charset="0"/>
                <a:ea typeface="Times New Roman" panose="02020603050405020304" pitchFamily="18" charset="0"/>
                <a:cs typeface="Calibri" panose="020F0502020204030204" pitchFamily="34" charset="0"/>
              </a:rPr>
              <a:t/>
            </a:r>
            <a:br>
              <a:rPr lang="en-US" sz="2400" dirty="0">
                <a:solidFill>
                  <a:srgbClr val="333333"/>
                </a:solidFill>
                <a:latin typeface="Calibri" panose="020F0502020204030204" pitchFamily="34" charset="0"/>
                <a:ea typeface="Times New Roman" panose="02020603050405020304" pitchFamily="18" charset="0"/>
                <a:cs typeface="Calibri" panose="020F0502020204030204" pitchFamily="34" charset="0"/>
              </a:rPr>
            </a:br>
            <a:r>
              <a:rPr lang="en-US" sz="2400" dirty="0">
                <a:solidFill>
                  <a:srgbClr val="333333"/>
                </a:solidFill>
                <a:latin typeface="Calibri" panose="020F0502020204030204" pitchFamily="34" charset="0"/>
                <a:ea typeface="Times New Roman" panose="02020603050405020304" pitchFamily="18" charset="0"/>
                <a:cs typeface="Calibri" panose="020F0502020204030204" pitchFamily="34" charset="0"/>
              </a:rPr>
              <a:t>- An effective approach to build new theories and understand new phenomena </a:t>
            </a:r>
            <a:br>
              <a:rPr lang="en-US" sz="2400" dirty="0">
                <a:solidFill>
                  <a:srgbClr val="333333"/>
                </a:solidFill>
                <a:latin typeface="Calibri" panose="020F0502020204030204" pitchFamily="34" charset="0"/>
                <a:ea typeface="Times New Roman" panose="02020603050405020304" pitchFamily="18" charset="0"/>
                <a:cs typeface="Calibri" panose="020F0502020204030204" pitchFamily="34" charset="0"/>
              </a:rPr>
            </a:br>
            <a:r>
              <a:rPr lang="en-US" sz="2400" dirty="0">
                <a:solidFill>
                  <a:srgbClr val="333333"/>
                </a:solidFill>
                <a:latin typeface="Calibri" panose="020F0502020204030204" pitchFamily="34" charset="0"/>
                <a:ea typeface="Times New Roman" panose="02020603050405020304" pitchFamily="18" charset="0"/>
                <a:cs typeface="Calibri" panose="020F0502020204030204" pitchFamily="34" charset="0"/>
              </a:rPr>
              <a:t>- High quality of the emergent theory </a:t>
            </a:r>
            <a:br>
              <a:rPr lang="en-US" sz="2400" dirty="0">
                <a:solidFill>
                  <a:srgbClr val="333333"/>
                </a:solidFill>
                <a:latin typeface="Calibri" panose="020F0502020204030204" pitchFamily="34" charset="0"/>
                <a:ea typeface="Times New Roman" panose="02020603050405020304" pitchFamily="18" charset="0"/>
                <a:cs typeface="Calibri" panose="020F0502020204030204" pitchFamily="34" charset="0"/>
              </a:rPr>
            </a:br>
            <a:r>
              <a:rPr lang="en-US" sz="2400" dirty="0">
                <a:solidFill>
                  <a:srgbClr val="333333"/>
                </a:solidFill>
                <a:latin typeface="Calibri" panose="020F0502020204030204" pitchFamily="34" charset="0"/>
                <a:ea typeface="Times New Roman" panose="02020603050405020304" pitchFamily="18" charset="0"/>
                <a:cs typeface="Calibri" panose="020F0502020204030204" pitchFamily="34" charset="0"/>
              </a:rPr>
              <a:t>- Emergent research design reflects the idiosyncratic nature of the study </a:t>
            </a:r>
            <a:br>
              <a:rPr lang="en-US" sz="2400" dirty="0">
                <a:solidFill>
                  <a:srgbClr val="333333"/>
                </a:solidFill>
                <a:latin typeface="Calibri" panose="020F0502020204030204" pitchFamily="34" charset="0"/>
                <a:ea typeface="Times New Roman" panose="02020603050405020304" pitchFamily="18" charset="0"/>
                <a:cs typeface="Calibri" panose="020F0502020204030204" pitchFamily="34" charset="0"/>
              </a:rPr>
            </a:br>
            <a:r>
              <a:rPr lang="en-US" sz="2400" dirty="0">
                <a:solidFill>
                  <a:srgbClr val="333333"/>
                </a:solidFill>
                <a:latin typeface="Calibri" panose="020F0502020204030204" pitchFamily="34" charset="0"/>
                <a:ea typeface="Times New Roman" panose="02020603050405020304" pitchFamily="18" charset="0"/>
                <a:cs typeface="Calibri" panose="020F0502020204030204" pitchFamily="34" charset="0"/>
              </a:rPr>
              <a:t>-Findings and methods are always refined and negotiated </a:t>
            </a:r>
            <a:br>
              <a:rPr lang="en-US" sz="2400" dirty="0">
                <a:solidFill>
                  <a:srgbClr val="333333"/>
                </a:solidFill>
                <a:latin typeface="Calibri" panose="020F0502020204030204" pitchFamily="34" charset="0"/>
                <a:ea typeface="Times New Roman" panose="02020603050405020304" pitchFamily="18" charset="0"/>
                <a:cs typeface="Calibri" panose="020F0502020204030204" pitchFamily="34" charset="0"/>
              </a:rPr>
            </a:br>
            <a:r>
              <a:rPr lang="en-US" sz="2400" dirty="0">
                <a:solidFill>
                  <a:srgbClr val="333333"/>
                </a:solidFill>
                <a:latin typeface="Calibri" panose="020F0502020204030204" pitchFamily="34" charset="0"/>
                <a:ea typeface="Times New Roman" panose="02020603050405020304" pitchFamily="18" charset="0"/>
                <a:cs typeface="Calibri" panose="020F0502020204030204" pitchFamily="34" charset="0"/>
              </a:rPr>
              <a:t>- Requires detailed and systematic procedures for data collection, analysis and theorizing </a:t>
            </a:r>
            <a:br>
              <a:rPr lang="en-US" sz="2400" dirty="0">
                <a:solidFill>
                  <a:srgbClr val="333333"/>
                </a:solidFill>
                <a:latin typeface="Calibri" panose="020F0502020204030204" pitchFamily="34" charset="0"/>
                <a:ea typeface="Times New Roman" panose="02020603050405020304" pitchFamily="18" charset="0"/>
                <a:cs typeface="Calibri" panose="020F0502020204030204" pitchFamily="34" charset="0"/>
              </a:rPr>
            </a:br>
            <a:r>
              <a:rPr lang="en-US" sz="2400" dirty="0">
                <a:solidFill>
                  <a:srgbClr val="333333"/>
                </a:solidFill>
                <a:latin typeface="Calibri" panose="020F0502020204030204" pitchFamily="34" charset="0"/>
                <a:ea typeface="Times New Roman" panose="02020603050405020304" pitchFamily="18" charset="0"/>
                <a:cs typeface="Calibri" panose="020F0502020204030204" pitchFamily="34" charset="0"/>
              </a:rPr>
              <a:t>- The resulting theory and hypotheses help generate future investigation into the phenomenon</a:t>
            </a:r>
            <a:br>
              <a:rPr lang="en-US" sz="2400" dirty="0">
                <a:solidFill>
                  <a:srgbClr val="333333"/>
                </a:solidFill>
                <a:latin typeface="Calibri" panose="020F0502020204030204" pitchFamily="34" charset="0"/>
                <a:ea typeface="Times New Roman" panose="02020603050405020304" pitchFamily="18" charset="0"/>
                <a:cs typeface="Calibri" panose="020F0502020204030204" pitchFamily="34" charset="0"/>
              </a:rPr>
            </a:br>
            <a:r>
              <a:rPr lang="en-US" sz="2400" dirty="0">
                <a:solidFill>
                  <a:srgbClr val="333333"/>
                </a:solidFill>
                <a:latin typeface="Calibri" panose="020F0502020204030204" pitchFamily="34" charset="0"/>
                <a:ea typeface="Times New Roman" panose="02020603050405020304" pitchFamily="18" charset="0"/>
                <a:cs typeface="Calibri" panose="020F0502020204030204" pitchFamily="34" charset="0"/>
              </a:rPr>
              <a:t>- Requires the researcher to be open minded, and able to look at the data through many lenses </a:t>
            </a:r>
            <a:br>
              <a:rPr lang="en-US" sz="2400" dirty="0">
                <a:solidFill>
                  <a:srgbClr val="333333"/>
                </a:solidFill>
                <a:latin typeface="Calibri" panose="020F0502020204030204" pitchFamily="34" charset="0"/>
                <a:ea typeface="Times New Roman" panose="02020603050405020304" pitchFamily="18" charset="0"/>
                <a:cs typeface="Calibri" panose="020F0502020204030204" pitchFamily="34" charset="0"/>
              </a:rPr>
            </a:br>
            <a:r>
              <a:rPr lang="en-US" sz="2400" dirty="0">
                <a:solidFill>
                  <a:srgbClr val="333333"/>
                </a:solidFill>
                <a:latin typeface="Calibri" panose="020F0502020204030204" pitchFamily="34" charset="0"/>
                <a:ea typeface="Times New Roman" panose="02020603050405020304" pitchFamily="18" charset="0"/>
                <a:cs typeface="Calibri" panose="020F0502020204030204" pitchFamily="34" charset="0"/>
              </a:rPr>
              <a:t>Data collection occurs over time, and at many levels, helping to ensure meaningful results </a:t>
            </a:r>
            <a:br>
              <a:rPr lang="en-US" sz="2400" dirty="0">
                <a:solidFill>
                  <a:srgbClr val="333333"/>
                </a:solidFill>
                <a:latin typeface="Calibri" panose="020F0502020204030204" pitchFamily="34" charset="0"/>
                <a:ea typeface="Times New Roman" panose="02020603050405020304" pitchFamily="18" charset="0"/>
                <a:cs typeface="Calibri" panose="020F0502020204030204" pitchFamily="34" charset="0"/>
              </a:rPr>
            </a:br>
            <a:endParaRPr lang="x-none" sz="2400" dirty="0">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xmlns="" id="{10FC2EC3-42E3-5447-91B1-D4727DD80F0B}"/>
              </a:ext>
            </a:extLst>
          </p:cNvPr>
          <p:cNvSpPr/>
          <p:nvPr/>
        </p:nvSpPr>
        <p:spPr>
          <a:xfrm>
            <a:off x="8992012" y="5845046"/>
            <a:ext cx="2932213" cy="307777"/>
          </a:xfrm>
          <a:prstGeom prst="rect">
            <a:avLst/>
          </a:prstGeom>
        </p:spPr>
        <p:txBody>
          <a:bodyPr wrap="none">
            <a:spAutoFit/>
          </a:bodyPr>
          <a:lstStyle/>
          <a:p>
            <a:r>
              <a:rPr lang="en-US" dirty="0">
                <a:solidFill>
                  <a:srgbClr val="FF0000"/>
                </a:solidFill>
                <a:latin typeface="arial" panose="020B0604020202020204" pitchFamily="34" charset="0"/>
              </a:rPr>
              <a:t>Adopted: </a:t>
            </a:r>
            <a:r>
              <a:rPr lang="en-US" dirty="0" err="1">
                <a:solidFill>
                  <a:srgbClr val="FF0000"/>
                </a:solidFill>
                <a:latin typeface="arial" panose="020B0604020202020204" pitchFamily="34" charset="0"/>
              </a:rPr>
              <a:t>Ke</a:t>
            </a:r>
            <a:r>
              <a:rPr lang="en-US" dirty="0">
                <a:solidFill>
                  <a:srgbClr val="FF0000"/>
                </a:solidFill>
                <a:latin typeface="arial" panose="020B0604020202020204" pitchFamily="34" charset="0"/>
              </a:rPr>
              <a:t> &amp; </a:t>
            </a:r>
            <a:r>
              <a:rPr lang="en-US" dirty="0" err="1">
                <a:solidFill>
                  <a:srgbClr val="FF0000"/>
                </a:solidFill>
                <a:latin typeface="arial" panose="020B0604020202020204" pitchFamily="34" charset="0"/>
              </a:rPr>
              <a:t>Wenglensky</a:t>
            </a:r>
            <a:r>
              <a:rPr lang="en-US" dirty="0">
                <a:solidFill>
                  <a:srgbClr val="FF0000"/>
                </a:solidFill>
                <a:latin typeface="arial" panose="020B0604020202020204" pitchFamily="34" charset="0"/>
              </a:rPr>
              <a:t> (2010)</a:t>
            </a:r>
            <a:endParaRPr lang="x-none" dirty="0">
              <a:solidFill>
                <a:srgbClr val="FF0000"/>
              </a:solidFill>
            </a:endParaRPr>
          </a:p>
        </p:txBody>
      </p:sp>
    </p:spTree>
    <p:extLst>
      <p:ext uri="{BB962C8B-B14F-4D97-AF65-F5344CB8AC3E}">
        <p14:creationId xmlns:p14="http://schemas.microsoft.com/office/powerpoint/2010/main" val="14061004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0CC345-83F6-0748-ABC7-2FA1D19ED750}"/>
              </a:ext>
            </a:extLst>
          </p:cNvPr>
          <p:cNvSpPr>
            <a:spLocks noGrp="1"/>
          </p:cNvSpPr>
          <p:nvPr>
            <p:ph type="title"/>
          </p:nvPr>
        </p:nvSpPr>
        <p:spPr>
          <a:xfrm>
            <a:off x="1154083" y="-19229"/>
            <a:ext cx="10058400" cy="1450757"/>
          </a:xfrm>
        </p:spPr>
        <p:txBody>
          <a:bodyPr/>
          <a:lstStyle/>
          <a:p>
            <a:r>
              <a:rPr lang="en-US" i="1" dirty="0">
                <a:solidFill>
                  <a:srgbClr val="FF0000"/>
                </a:solidFill>
                <a:latin typeface="Arial" panose="020B0604020202020204" pitchFamily="34" charset="0"/>
                <a:ea typeface="Times New Roman" panose="02020603050405020304" pitchFamily="18" charset="0"/>
              </a:rPr>
              <a:t>Disadvantages:</a:t>
            </a:r>
            <a:r>
              <a:rPr lang="en-US" sz="5400" dirty="0">
                <a:solidFill>
                  <a:srgbClr val="FF0000"/>
                </a:solidFill>
                <a:latin typeface="Verdana" panose="020B0604030504040204" pitchFamily="34" charset="0"/>
                <a:ea typeface="Times New Roman" panose="02020603050405020304" pitchFamily="18" charset="0"/>
                <a:cs typeface="Times New Roman" panose="02020603050405020304" pitchFamily="18" charset="0"/>
              </a:rPr>
              <a:t> </a:t>
            </a:r>
            <a:endParaRPr lang="x-none" dirty="0">
              <a:solidFill>
                <a:srgbClr val="FF0000"/>
              </a:solidFill>
            </a:endParaRPr>
          </a:p>
        </p:txBody>
      </p:sp>
      <p:sp>
        <p:nvSpPr>
          <p:cNvPr id="3" name="Slide Number Placeholder 2">
            <a:extLst>
              <a:ext uri="{FF2B5EF4-FFF2-40B4-BE49-F238E27FC236}">
                <a16:creationId xmlns:a16="http://schemas.microsoft.com/office/drawing/2014/main" xmlns="" id="{8DD2C74B-C125-EB4C-8302-46FF75B3364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RU" smtClean="0"/>
              <a:t>13</a:t>
            </a:fld>
            <a:endParaRPr lang="ru-RU"/>
          </a:p>
        </p:txBody>
      </p:sp>
      <p:sp>
        <p:nvSpPr>
          <p:cNvPr id="4" name="Rectangle 3">
            <a:extLst>
              <a:ext uri="{FF2B5EF4-FFF2-40B4-BE49-F238E27FC236}">
                <a16:creationId xmlns:a16="http://schemas.microsoft.com/office/drawing/2014/main" xmlns="" id="{18C32096-3BF1-BE44-B61D-C5D44C70EE51}"/>
              </a:ext>
            </a:extLst>
          </p:cNvPr>
          <p:cNvSpPr/>
          <p:nvPr/>
        </p:nvSpPr>
        <p:spPr>
          <a:xfrm>
            <a:off x="530444" y="1683499"/>
            <a:ext cx="11661556" cy="4524315"/>
          </a:xfrm>
          <a:prstGeom prst="rect">
            <a:avLst/>
          </a:prstGeom>
        </p:spPr>
        <p:txBody>
          <a:bodyPr wrap="square">
            <a:spAutoFit/>
          </a:bodyPr>
          <a:lstStyle/>
          <a:p>
            <a:pPr marL="285750" indent="-285750">
              <a:buFont typeface="Arial" panose="020B0604020202020204" pitchFamily="34" charset="0"/>
              <a:buChar char="•"/>
            </a:pPr>
            <a:r>
              <a:rPr lang="en-US" sz="2400" dirty="0">
                <a:solidFill>
                  <a:srgbClr val="333333"/>
                </a:solidFill>
                <a:latin typeface="Arial" panose="020B0604020202020204" pitchFamily="34" charset="0"/>
                <a:ea typeface="Times New Roman" panose="02020603050405020304" pitchFamily="18" charset="0"/>
              </a:rPr>
              <a:t>Huge volumes of data </a:t>
            </a:r>
          </a:p>
          <a:p>
            <a:pPr marL="285750" indent="-285750">
              <a:buFont typeface="Arial" panose="020B0604020202020204" pitchFamily="34" charset="0"/>
              <a:buChar char="•"/>
            </a:pPr>
            <a:r>
              <a:rPr lang="en-US" sz="2400" dirty="0">
                <a:solidFill>
                  <a:srgbClr val="333333"/>
                </a:solidFill>
                <a:latin typeface="Arial" panose="020B0604020202020204" pitchFamily="34" charset="0"/>
                <a:ea typeface="Times New Roman" panose="02020603050405020304" pitchFamily="18" charset="0"/>
              </a:rPr>
              <a:t>Time consuming and painstakingly precise process of data collection/analysis </a:t>
            </a:r>
          </a:p>
          <a:p>
            <a:pPr marL="285750" indent="-285750">
              <a:buFont typeface="Arial" panose="020B0604020202020204" pitchFamily="34" charset="0"/>
              <a:buChar char="•"/>
            </a:pPr>
            <a:r>
              <a:rPr lang="en-US" sz="2400" dirty="0">
                <a:solidFill>
                  <a:srgbClr val="333333"/>
                </a:solidFill>
                <a:latin typeface="Arial" panose="020B0604020202020204" pitchFamily="34" charset="0"/>
                <a:ea typeface="Times New Roman" panose="02020603050405020304" pitchFamily="18" charset="0"/>
              </a:rPr>
              <a:t>Lots of noise and chaos in the data </a:t>
            </a:r>
          </a:p>
          <a:p>
            <a:pPr marL="285750" indent="-285750">
              <a:buFont typeface="Arial" panose="020B0604020202020204" pitchFamily="34" charset="0"/>
              <a:buChar char="•"/>
            </a:pPr>
            <a:r>
              <a:rPr lang="en-US" sz="2400" dirty="0">
                <a:solidFill>
                  <a:srgbClr val="333333"/>
                </a:solidFill>
                <a:latin typeface="Arial" panose="020B0604020202020204" pitchFamily="34" charset="0"/>
                <a:ea typeface="Times New Roman" panose="02020603050405020304" pitchFamily="18" charset="0"/>
              </a:rPr>
              <a:t>Prescribed application required for the data-gathering process </a:t>
            </a:r>
          </a:p>
          <a:p>
            <a:pPr marL="285750" indent="-285750">
              <a:buFont typeface="Arial" panose="020B0604020202020204" pitchFamily="34" charset="0"/>
              <a:buChar char="•"/>
            </a:pPr>
            <a:r>
              <a:rPr lang="en-US" sz="2400" dirty="0">
                <a:solidFill>
                  <a:srgbClr val="333333"/>
                </a:solidFill>
                <a:latin typeface="Arial" panose="020B0604020202020204" pitchFamily="34" charset="0"/>
                <a:ea typeface="Times New Roman" panose="02020603050405020304" pitchFamily="18" charset="0"/>
              </a:rPr>
              <a:t>There are tensions between the evolving and inductive style of a flexible study and the systematic approach of grounded theory. </a:t>
            </a:r>
          </a:p>
          <a:p>
            <a:pPr marL="285750" indent="-285750">
              <a:buFont typeface="Arial" panose="020B0604020202020204" pitchFamily="34" charset="0"/>
              <a:buChar char="•"/>
            </a:pPr>
            <a:r>
              <a:rPr lang="en-US" sz="2400" dirty="0">
                <a:solidFill>
                  <a:srgbClr val="333333"/>
                </a:solidFill>
                <a:latin typeface="Arial" panose="020B0604020202020204" pitchFamily="34" charset="0"/>
                <a:ea typeface="Times New Roman" panose="02020603050405020304" pitchFamily="18" charset="0"/>
              </a:rPr>
              <a:t>It may be difficult in practice to decide when the categories are “saturated” or when the theory is sufficiently developed </a:t>
            </a:r>
          </a:p>
          <a:p>
            <a:pPr marL="285750" indent="-285750">
              <a:buFont typeface="Arial" panose="020B0604020202020204" pitchFamily="34" charset="0"/>
              <a:buChar char="•"/>
            </a:pPr>
            <a:r>
              <a:rPr lang="en-US" sz="2400" dirty="0">
                <a:solidFill>
                  <a:srgbClr val="333333"/>
                </a:solidFill>
                <a:latin typeface="Arial" panose="020B0604020202020204" pitchFamily="34" charset="0"/>
                <a:ea typeface="Times New Roman" panose="02020603050405020304" pitchFamily="18" charset="0"/>
              </a:rPr>
              <a:t>It is not possible to start a research study without some pre-existing theoretical ideas and assumptions </a:t>
            </a:r>
          </a:p>
          <a:p>
            <a:pPr marL="285750" indent="-285750">
              <a:buFont typeface="Arial" panose="020B0604020202020204" pitchFamily="34" charset="0"/>
              <a:buChar char="•"/>
            </a:pPr>
            <a:r>
              <a:rPr lang="en-US" sz="2400" dirty="0">
                <a:solidFill>
                  <a:srgbClr val="333333"/>
                </a:solidFill>
                <a:latin typeface="Arial" panose="020B0604020202020204" pitchFamily="34" charset="0"/>
                <a:ea typeface="Times New Roman" panose="02020603050405020304" pitchFamily="18" charset="0"/>
              </a:rPr>
              <a:t>Requires high levels of experience, patience and acumen on the part of the researcher</a:t>
            </a:r>
            <a:r>
              <a:rPr lang="en-US" sz="2400" dirty="0">
                <a:solidFill>
                  <a:srgbClr val="333333"/>
                </a:solidFill>
                <a:latin typeface="Verdana" panose="020B0604030504040204" pitchFamily="34" charset="0"/>
                <a:ea typeface="Times New Roman" panose="02020603050405020304" pitchFamily="18" charset="0"/>
                <a:cs typeface="Times New Roman" panose="02020603050405020304" pitchFamily="18" charset="0"/>
              </a:rPr>
              <a:t> </a:t>
            </a:r>
            <a:r>
              <a:rPr lang="x-none" sz="2400" dirty="0"/>
              <a:t> </a:t>
            </a:r>
          </a:p>
        </p:txBody>
      </p:sp>
      <p:sp>
        <p:nvSpPr>
          <p:cNvPr id="5" name="Rectangle 4">
            <a:extLst>
              <a:ext uri="{FF2B5EF4-FFF2-40B4-BE49-F238E27FC236}">
                <a16:creationId xmlns:a16="http://schemas.microsoft.com/office/drawing/2014/main" xmlns="" id="{37092D7A-B54E-3041-A7CF-0FC831C64D1F}"/>
              </a:ext>
            </a:extLst>
          </p:cNvPr>
          <p:cNvSpPr/>
          <p:nvPr/>
        </p:nvSpPr>
        <p:spPr>
          <a:xfrm>
            <a:off x="8992012" y="5845046"/>
            <a:ext cx="2932213" cy="307777"/>
          </a:xfrm>
          <a:prstGeom prst="rect">
            <a:avLst/>
          </a:prstGeom>
        </p:spPr>
        <p:txBody>
          <a:bodyPr wrap="none">
            <a:spAutoFit/>
          </a:bodyPr>
          <a:lstStyle/>
          <a:p>
            <a:r>
              <a:rPr lang="en-US" dirty="0">
                <a:solidFill>
                  <a:srgbClr val="FF0000"/>
                </a:solidFill>
                <a:latin typeface="arial" panose="020B0604020202020204" pitchFamily="34" charset="0"/>
              </a:rPr>
              <a:t>Adopted: </a:t>
            </a:r>
            <a:r>
              <a:rPr lang="en-US" dirty="0" err="1">
                <a:solidFill>
                  <a:srgbClr val="FF0000"/>
                </a:solidFill>
                <a:latin typeface="arial" panose="020B0604020202020204" pitchFamily="34" charset="0"/>
              </a:rPr>
              <a:t>Ke</a:t>
            </a:r>
            <a:r>
              <a:rPr lang="en-US" dirty="0">
                <a:solidFill>
                  <a:srgbClr val="FF0000"/>
                </a:solidFill>
                <a:latin typeface="arial" panose="020B0604020202020204" pitchFamily="34" charset="0"/>
              </a:rPr>
              <a:t> &amp; </a:t>
            </a:r>
            <a:r>
              <a:rPr lang="en-US" dirty="0" err="1">
                <a:solidFill>
                  <a:srgbClr val="FF0000"/>
                </a:solidFill>
                <a:latin typeface="arial" panose="020B0604020202020204" pitchFamily="34" charset="0"/>
              </a:rPr>
              <a:t>Wenglensky</a:t>
            </a:r>
            <a:r>
              <a:rPr lang="en-US" dirty="0">
                <a:solidFill>
                  <a:srgbClr val="FF0000"/>
                </a:solidFill>
                <a:latin typeface="arial" panose="020B0604020202020204" pitchFamily="34" charset="0"/>
              </a:rPr>
              <a:t> (2010)</a:t>
            </a:r>
            <a:endParaRPr lang="x-none" dirty="0">
              <a:solidFill>
                <a:srgbClr val="FF0000"/>
              </a:solidFill>
            </a:endParaRPr>
          </a:p>
        </p:txBody>
      </p:sp>
    </p:spTree>
    <p:extLst>
      <p:ext uri="{BB962C8B-B14F-4D97-AF65-F5344CB8AC3E}">
        <p14:creationId xmlns:p14="http://schemas.microsoft.com/office/powerpoint/2010/main" val="35628871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53FEDB-8873-C343-9769-393238FDE1F1}"/>
              </a:ext>
            </a:extLst>
          </p:cNvPr>
          <p:cNvSpPr>
            <a:spLocks noGrp="1"/>
          </p:cNvSpPr>
          <p:nvPr>
            <p:ph type="title"/>
          </p:nvPr>
        </p:nvSpPr>
        <p:spPr/>
        <p:txBody>
          <a:bodyPr/>
          <a:lstStyle/>
          <a:p>
            <a:r>
              <a:rPr lang="en-US" dirty="0">
                <a:solidFill>
                  <a:srgbClr val="FF0000"/>
                </a:solidFill>
              </a:rPr>
              <a:t>General elements in a grounded theory research design </a:t>
            </a:r>
            <a:r>
              <a:rPr lang="x-none" dirty="0">
                <a:solidFill>
                  <a:srgbClr val="FF0000"/>
                </a:solidFill>
              </a:rPr>
              <a:t> </a:t>
            </a:r>
          </a:p>
        </p:txBody>
      </p:sp>
      <p:sp>
        <p:nvSpPr>
          <p:cNvPr id="3" name="Slide Number Placeholder 2">
            <a:extLst>
              <a:ext uri="{FF2B5EF4-FFF2-40B4-BE49-F238E27FC236}">
                <a16:creationId xmlns:a16="http://schemas.microsoft.com/office/drawing/2014/main" xmlns="" id="{4209E142-C9BA-6741-8387-156F11AA222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RU" smtClean="0"/>
              <a:t>14</a:t>
            </a:fld>
            <a:endParaRPr lang="ru-RU"/>
          </a:p>
        </p:txBody>
      </p:sp>
      <p:sp>
        <p:nvSpPr>
          <p:cNvPr id="4" name="Rectangle 3">
            <a:extLst>
              <a:ext uri="{FF2B5EF4-FFF2-40B4-BE49-F238E27FC236}">
                <a16:creationId xmlns:a16="http://schemas.microsoft.com/office/drawing/2014/main" xmlns="" id="{0197A8F3-837B-0C48-A8FA-FA88618C65BA}"/>
              </a:ext>
            </a:extLst>
          </p:cNvPr>
          <p:cNvSpPr/>
          <p:nvPr/>
        </p:nvSpPr>
        <p:spPr>
          <a:xfrm>
            <a:off x="1255594" y="2397949"/>
            <a:ext cx="7888406" cy="3754874"/>
          </a:xfrm>
          <a:prstGeom prst="rect">
            <a:avLst/>
          </a:prstGeom>
        </p:spPr>
        <p:txBody>
          <a:bodyPr wrap="square">
            <a:spAutoFit/>
          </a:bodyPr>
          <a:lstStyle/>
          <a:p>
            <a:r>
              <a:rPr lang="en-US" sz="2800" dirty="0">
                <a:solidFill>
                  <a:srgbClr val="333333"/>
                </a:solidFill>
                <a:latin typeface="Calibri" panose="020F0502020204030204" pitchFamily="34" charset="0"/>
                <a:ea typeface="Times New Roman" panose="02020603050405020304" pitchFamily="18" charset="0"/>
                <a:cs typeface="Calibri" panose="020F0502020204030204" pitchFamily="34" charset="0"/>
              </a:rPr>
              <a:t>1. Question formulating </a:t>
            </a:r>
            <a:br>
              <a:rPr lang="en-US" sz="2800" dirty="0">
                <a:solidFill>
                  <a:srgbClr val="333333"/>
                </a:solidFill>
                <a:latin typeface="Calibri" panose="020F0502020204030204" pitchFamily="34" charset="0"/>
                <a:ea typeface="Times New Roman" panose="02020603050405020304" pitchFamily="18" charset="0"/>
                <a:cs typeface="Calibri" panose="020F0502020204030204" pitchFamily="34" charset="0"/>
              </a:rPr>
            </a:br>
            <a:r>
              <a:rPr lang="en-US" sz="2800" dirty="0">
                <a:solidFill>
                  <a:srgbClr val="333333"/>
                </a:solidFill>
                <a:latin typeface="Calibri" panose="020F0502020204030204" pitchFamily="34" charset="0"/>
                <a:ea typeface="Times New Roman" panose="02020603050405020304" pitchFamily="18" charset="0"/>
                <a:cs typeface="Calibri" panose="020F0502020204030204" pitchFamily="34" charset="0"/>
              </a:rPr>
              <a:t>2. Theoretical sampling </a:t>
            </a:r>
            <a:br>
              <a:rPr lang="en-US" sz="2800" dirty="0">
                <a:solidFill>
                  <a:srgbClr val="333333"/>
                </a:solidFill>
                <a:latin typeface="Calibri" panose="020F0502020204030204" pitchFamily="34" charset="0"/>
                <a:ea typeface="Times New Roman" panose="02020603050405020304" pitchFamily="18" charset="0"/>
                <a:cs typeface="Calibri" panose="020F0502020204030204" pitchFamily="34" charset="0"/>
              </a:rPr>
            </a:br>
            <a:r>
              <a:rPr lang="en-US" sz="2800" dirty="0">
                <a:solidFill>
                  <a:srgbClr val="333333"/>
                </a:solidFill>
                <a:latin typeface="Calibri" panose="020F0502020204030204" pitchFamily="34" charset="0"/>
                <a:ea typeface="Times New Roman" panose="02020603050405020304" pitchFamily="18" charset="0"/>
                <a:cs typeface="Calibri" panose="020F0502020204030204" pitchFamily="34" charset="0"/>
              </a:rPr>
              <a:t>3. Interview transcribing and Contact summary </a:t>
            </a:r>
            <a:br>
              <a:rPr lang="en-US" sz="2800" dirty="0">
                <a:solidFill>
                  <a:srgbClr val="333333"/>
                </a:solidFill>
                <a:latin typeface="Calibri" panose="020F0502020204030204" pitchFamily="34" charset="0"/>
                <a:ea typeface="Times New Roman" panose="02020603050405020304" pitchFamily="18" charset="0"/>
                <a:cs typeface="Calibri" panose="020F0502020204030204" pitchFamily="34" charset="0"/>
              </a:rPr>
            </a:br>
            <a:r>
              <a:rPr lang="en-US" sz="2800" dirty="0">
                <a:solidFill>
                  <a:srgbClr val="333333"/>
                </a:solidFill>
                <a:latin typeface="Calibri" panose="020F0502020204030204" pitchFamily="34" charset="0"/>
                <a:ea typeface="Times New Roman" panose="02020603050405020304" pitchFamily="18" charset="0"/>
                <a:cs typeface="Calibri" panose="020F0502020204030204" pitchFamily="34" charset="0"/>
              </a:rPr>
              <a:t>4. Data chunking and Data naming – Coding </a:t>
            </a:r>
            <a:br>
              <a:rPr lang="en-US" sz="2800" dirty="0">
                <a:solidFill>
                  <a:srgbClr val="333333"/>
                </a:solidFill>
                <a:latin typeface="Calibri" panose="020F0502020204030204" pitchFamily="34" charset="0"/>
                <a:ea typeface="Times New Roman" panose="02020603050405020304" pitchFamily="18" charset="0"/>
                <a:cs typeface="Calibri" panose="020F0502020204030204" pitchFamily="34" charset="0"/>
              </a:rPr>
            </a:br>
            <a:r>
              <a:rPr lang="en-US" sz="2800" dirty="0">
                <a:solidFill>
                  <a:srgbClr val="333333"/>
                </a:solidFill>
                <a:latin typeface="Calibri" panose="020F0502020204030204" pitchFamily="34" charset="0"/>
                <a:ea typeface="Times New Roman" panose="02020603050405020304" pitchFamily="18" charset="0"/>
                <a:cs typeface="Calibri" panose="020F0502020204030204" pitchFamily="34" charset="0"/>
              </a:rPr>
              <a:t>5. Developing conceptual categories </a:t>
            </a:r>
            <a:br>
              <a:rPr lang="en-US" sz="2800" dirty="0">
                <a:solidFill>
                  <a:srgbClr val="333333"/>
                </a:solidFill>
                <a:latin typeface="Calibri" panose="020F0502020204030204" pitchFamily="34" charset="0"/>
                <a:ea typeface="Times New Roman" panose="02020603050405020304" pitchFamily="18" charset="0"/>
                <a:cs typeface="Calibri" panose="020F0502020204030204" pitchFamily="34" charset="0"/>
              </a:rPr>
            </a:br>
            <a:r>
              <a:rPr lang="en-US" sz="2800" dirty="0">
                <a:solidFill>
                  <a:srgbClr val="333333"/>
                </a:solidFill>
                <a:latin typeface="Calibri" panose="020F0502020204030204" pitchFamily="34" charset="0"/>
                <a:ea typeface="Times New Roman" panose="02020603050405020304" pitchFamily="18" charset="0"/>
                <a:cs typeface="Calibri" panose="020F0502020204030204" pitchFamily="34" charset="0"/>
              </a:rPr>
              <a:t>6. Constant comparison </a:t>
            </a:r>
            <a:br>
              <a:rPr lang="en-US" sz="2800" dirty="0">
                <a:solidFill>
                  <a:srgbClr val="333333"/>
                </a:solidFill>
                <a:latin typeface="Calibri" panose="020F0502020204030204" pitchFamily="34" charset="0"/>
                <a:ea typeface="Times New Roman" panose="02020603050405020304" pitchFamily="18" charset="0"/>
                <a:cs typeface="Calibri" panose="020F0502020204030204" pitchFamily="34" charset="0"/>
              </a:rPr>
            </a:br>
            <a:r>
              <a:rPr lang="en-US" sz="2800" dirty="0">
                <a:solidFill>
                  <a:srgbClr val="333333"/>
                </a:solidFill>
                <a:latin typeface="Calibri" panose="020F0502020204030204" pitchFamily="34" charset="0"/>
                <a:ea typeface="Times New Roman" panose="02020603050405020304" pitchFamily="18" charset="0"/>
                <a:cs typeface="Calibri" panose="020F0502020204030204" pitchFamily="34" charset="0"/>
              </a:rPr>
              <a:t>7. Analytic </a:t>
            </a:r>
            <a:r>
              <a:rPr lang="en-US" sz="2800" dirty="0" err="1">
                <a:solidFill>
                  <a:srgbClr val="333333"/>
                </a:solidFill>
                <a:latin typeface="Calibri" panose="020F0502020204030204" pitchFamily="34" charset="0"/>
                <a:ea typeface="Times New Roman" panose="02020603050405020304" pitchFamily="18" charset="0"/>
                <a:cs typeface="Calibri" panose="020F0502020204030204" pitchFamily="34" charset="0"/>
              </a:rPr>
              <a:t>memoing</a:t>
            </a:r>
            <a:r>
              <a:rPr lang="en-US" sz="2800" dirty="0">
                <a:solidFill>
                  <a:srgbClr val="333333"/>
                </a:solidFill>
                <a:latin typeface="Calibri" panose="020F0502020204030204" pitchFamily="34" charset="0"/>
                <a:ea typeface="Times New Roman" panose="02020603050405020304" pitchFamily="18" charset="0"/>
                <a:cs typeface="Calibri" panose="020F0502020204030204" pitchFamily="34" charset="0"/>
              </a:rPr>
              <a:t> </a:t>
            </a:r>
            <a:br>
              <a:rPr lang="en-US" sz="2800" dirty="0">
                <a:solidFill>
                  <a:srgbClr val="333333"/>
                </a:solidFill>
                <a:latin typeface="Calibri" panose="020F0502020204030204" pitchFamily="34" charset="0"/>
                <a:ea typeface="Times New Roman" panose="02020603050405020304" pitchFamily="18" charset="0"/>
                <a:cs typeface="Calibri" panose="020F0502020204030204" pitchFamily="34" charset="0"/>
              </a:rPr>
            </a:br>
            <a:r>
              <a:rPr lang="en-US" sz="2800" dirty="0">
                <a:solidFill>
                  <a:srgbClr val="333333"/>
                </a:solidFill>
                <a:latin typeface="Calibri" panose="020F0502020204030204" pitchFamily="34" charset="0"/>
                <a:ea typeface="Times New Roman" panose="02020603050405020304" pitchFamily="18" charset="0"/>
                <a:cs typeface="Calibri" panose="020F0502020204030204" pitchFamily="34" charset="0"/>
              </a:rPr>
              <a:t>8. Growing theories </a:t>
            </a:r>
            <a:r>
              <a:rPr lang="en-US" sz="1600" dirty="0">
                <a:solidFill>
                  <a:srgbClr val="333333"/>
                </a:solidFill>
                <a:latin typeface="Calibri" panose="020F0502020204030204" pitchFamily="34" charset="0"/>
                <a:ea typeface="Times New Roman" panose="02020603050405020304" pitchFamily="18" charset="0"/>
                <a:cs typeface="Calibri" panose="020F0502020204030204" pitchFamily="34" charset="0"/>
              </a:rPr>
              <a:t/>
            </a:r>
            <a:br>
              <a:rPr lang="en-US" sz="1600" dirty="0">
                <a:solidFill>
                  <a:srgbClr val="333333"/>
                </a:solidFill>
                <a:latin typeface="Calibri" panose="020F0502020204030204" pitchFamily="34" charset="0"/>
                <a:ea typeface="Times New Roman" panose="02020603050405020304" pitchFamily="18" charset="0"/>
                <a:cs typeface="Calibri" panose="020F0502020204030204" pitchFamily="34" charset="0"/>
              </a:rPr>
            </a:br>
            <a:endParaRPr lang="x-none" dirty="0">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xmlns="" id="{57FEDE5A-47A6-2042-B1DE-0F87C653E2E5}"/>
              </a:ext>
            </a:extLst>
          </p:cNvPr>
          <p:cNvSpPr/>
          <p:nvPr/>
        </p:nvSpPr>
        <p:spPr>
          <a:xfrm>
            <a:off x="8992012" y="5845046"/>
            <a:ext cx="2932213" cy="307777"/>
          </a:xfrm>
          <a:prstGeom prst="rect">
            <a:avLst/>
          </a:prstGeom>
        </p:spPr>
        <p:txBody>
          <a:bodyPr wrap="none">
            <a:spAutoFit/>
          </a:bodyPr>
          <a:lstStyle/>
          <a:p>
            <a:r>
              <a:rPr lang="en-US" dirty="0">
                <a:solidFill>
                  <a:srgbClr val="FF0000"/>
                </a:solidFill>
                <a:latin typeface="arial" panose="020B0604020202020204" pitchFamily="34" charset="0"/>
              </a:rPr>
              <a:t>Adopted: </a:t>
            </a:r>
            <a:r>
              <a:rPr lang="en-US" dirty="0" err="1">
                <a:solidFill>
                  <a:srgbClr val="FF0000"/>
                </a:solidFill>
                <a:latin typeface="arial" panose="020B0604020202020204" pitchFamily="34" charset="0"/>
              </a:rPr>
              <a:t>Ke</a:t>
            </a:r>
            <a:r>
              <a:rPr lang="en-US" dirty="0">
                <a:solidFill>
                  <a:srgbClr val="FF0000"/>
                </a:solidFill>
                <a:latin typeface="arial" panose="020B0604020202020204" pitchFamily="34" charset="0"/>
              </a:rPr>
              <a:t> &amp; </a:t>
            </a:r>
            <a:r>
              <a:rPr lang="en-US" dirty="0" err="1">
                <a:solidFill>
                  <a:srgbClr val="FF0000"/>
                </a:solidFill>
                <a:latin typeface="arial" panose="020B0604020202020204" pitchFamily="34" charset="0"/>
              </a:rPr>
              <a:t>Wenglensky</a:t>
            </a:r>
            <a:r>
              <a:rPr lang="en-US" dirty="0">
                <a:solidFill>
                  <a:srgbClr val="FF0000"/>
                </a:solidFill>
                <a:latin typeface="arial" panose="020B0604020202020204" pitchFamily="34" charset="0"/>
              </a:rPr>
              <a:t> (2010)</a:t>
            </a:r>
            <a:endParaRPr lang="x-none" dirty="0">
              <a:solidFill>
                <a:srgbClr val="FF0000"/>
              </a:solidFill>
            </a:endParaRPr>
          </a:p>
        </p:txBody>
      </p:sp>
    </p:spTree>
    <p:extLst>
      <p:ext uri="{BB962C8B-B14F-4D97-AF65-F5344CB8AC3E}">
        <p14:creationId xmlns:p14="http://schemas.microsoft.com/office/powerpoint/2010/main" val="9229757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2BDB04-DD83-BB46-AE46-C6D543C7AD4B}"/>
              </a:ext>
            </a:extLst>
          </p:cNvPr>
          <p:cNvSpPr>
            <a:spLocks noGrp="1"/>
          </p:cNvSpPr>
          <p:nvPr>
            <p:ph type="title"/>
          </p:nvPr>
        </p:nvSpPr>
        <p:spPr/>
        <p:txBody>
          <a:bodyPr/>
          <a:lstStyle/>
          <a:p>
            <a:r>
              <a:rPr lang="en-US" dirty="0">
                <a:solidFill>
                  <a:srgbClr val="FF0000"/>
                </a:solidFill>
                <a:latin typeface="Calibri" panose="020F0502020204030204" pitchFamily="34" charset="0"/>
                <a:cs typeface="Calibri" panose="020F0502020204030204" pitchFamily="34" charset="0"/>
              </a:rPr>
              <a:t> Developing the Question </a:t>
            </a:r>
            <a:endParaRPr lang="x-none" dirty="0">
              <a:solidFill>
                <a:srgbClr val="FF0000"/>
              </a:solidFill>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xmlns="" id="{AC8DD559-B0B2-D544-AF4D-D7F4D0FA342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RU" smtClean="0"/>
              <a:t>15</a:t>
            </a:fld>
            <a:endParaRPr lang="ru-RU"/>
          </a:p>
        </p:txBody>
      </p:sp>
      <p:sp>
        <p:nvSpPr>
          <p:cNvPr id="4" name="Rectangle 3">
            <a:extLst>
              <a:ext uri="{FF2B5EF4-FFF2-40B4-BE49-F238E27FC236}">
                <a16:creationId xmlns:a16="http://schemas.microsoft.com/office/drawing/2014/main" xmlns="" id="{C333ED0B-37A4-2842-B2EF-6F23B6C52814}"/>
              </a:ext>
            </a:extLst>
          </p:cNvPr>
          <p:cNvSpPr/>
          <p:nvPr/>
        </p:nvSpPr>
        <p:spPr>
          <a:xfrm>
            <a:off x="879287" y="2327070"/>
            <a:ext cx="11185333" cy="4493538"/>
          </a:xfrm>
          <a:prstGeom prst="rect">
            <a:avLst/>
          </a:prstGeom>
        </p:spPr>
        <p:txBody>
          <a:bodyPr wrap="square">
            <a:spAutoFit/>
          </a:bodyPr>
          <a:lstStyle/>
          <a:p>
            <a:pPr>
              <a:buFont typeface="+mj-lt"/>
              <a:buAutoNum type="arabicPeriod"/>
            </a:pPr>
            <a:r>
              <a:rPr lang="en-US" sz="2400" dirty="0">
                <a:solidFill>
                  <a:srgbClr val="3B3835"/>
                </a:solidFill>
                <a:latin typeface="Calibri" panose="020F0502020204030204" pitchFamily="34" charset="0"/>
                <a:cs typeface="Calibri" panose="020F0502020204030204" pitchFamily="34" charset="0"/>
              </a:rPr>
              <a:t>Question may not be explicitly stated but can be implied from the purpose </a:t>
            </a:r>
          </a:p>
          <a:p>
            <a:pPr>
              <a:buFont typeface="+mj-lt"/>
              <a:buAutoNum type="arabicPeriod"/>
            </a:pPr>
            <a:r>
              <a:rPr lang="en-US" sz="2400" dirty="0">
                <a:solidFill>
                  <a:srgbClr val="3B3835"/>
                </a:solidFill>
                <a:latin typeface="Calibri" panose="020F0502020204030204" pitchFamily="34" charset="0"/>
                <a:cs typeface="Calibri" panose="020F0502020204030204" pitchFamily="34" charset="0"/>
              </a:rPr>
              <a:t> Question is broad &amp; may change several times as data are analyzed </a:t>
            </a:r>
          </a:p>
          <a:p>
            <a:pPr>
              <a:buFont typeface="+mj-lt"/>
              <a:buAutoNum type="arabicPeriod"/>
            </a:pPr>
            <a:r>
              <a:rPr lang="en-US" sz="2400" dirty="0">
                <a:solidFill>
                  <a:srgbClr val="3B3835"/>
                </a:solidFill>
                <a:latin typeface="Calibri" panose="020F0502020204030204" pitchFamily="34" charset="0"/>
                <a:cs typeface="Calibri" panose="020F0502020204030204" pitchFamily="34" charset="0"/>
              </a:rPr>
              <a:t>Basic social process  </a:t>
            </a:r>
          </a:p>
          <a:p>
            <a:pPr>
              <a:buFont typeface="+mj-lt"/>
              <a:buAutoNum type="arabicPeriod"/>
            </a:pPr>
            <a:r>
              <a:rPr lang="en-US" sz="2400" dirty="0">
                <a:solidFill>
                  <a:srgbClr val="3B3835"/>
                </a:solidFill>
                <a:latin typeface="Calibri" panose="020F0502020204030204" pitchFamily="34" charset="0"/>
                <a:cs typeface="Calibri" panose="020F0502020204030204" pitchFamily="34" charset="0"/>
              </a:rPr>
              <a:t>Gerund (noun ending in </a:t>
            </a:r>
            <a:r>
              <a:rPr lang="en-US" sz="2400" i="1" dirty="0" err="1">
                <a:solidFill>
                  <a:srgbClr val="3B3835"/>
                </a:solidFill>
                <a:latin typeface="Calibri" panose="020F0502020204030204" pitchFamily="34" charset="0"/>
                <a:cs typeface="Calibri" panose="020F0502020204030204" pitchFamily="34" charset="0"/>
              </a:rPr>
              <a:t>ing</a:t>
            </a:r>
            <a:r>
              <a:rPr lang="en-US" sz="2400" dirty="0">
                <a:solidFill>
                  <a:srgbClr val="3B3835"/>
                </a:solidFill>
                <a:latin typeface="Calibri" panose="020F0502020204030204" pitchFamily="34" charset="0"/>
                <a:cs typeface="Calibri" panose="020F0502020204030204" pitchFamily="34" charset="0"/>
              </a:rPr>
              <a:t> ) </a:t>
            </a:r>
            <a:endParaRPr lang="en-US" sz="2400" dirty="0">
              <a:latin typeface="Calibri" panose="020F0502020204030204" pitchFamily="34" charset="0"/>
              <a:cs typeface="Calibri" panose="020F0502020204030204" pitchFamily="34" charset="0"/>
            </a:endParaRPr>
          </a:p>
          <a:p>
            <a:pPr lvl="0"/>
            <a:r>
              <a:rPr lang="en-US" sz="2400" dirty="0">
                <a:latin typeface="Calibri" panose="020F0502020204030204" pitchFamily="34" charset="0"/>
                <a:cs typeface="Calibri" panose="020F0502020204030204" pitchFamily="34" charset="0"/>
              </a:rPr>
              <a:t>"What is going on?</a:t>
            </a:r>
            <a:endParaRPr lang="x-none" sz="2400" dirty="0">
              <a:latin typeface="Calibri" panose="020F0502020204030204" pitchFamily="34" charset="0"/>
              <a:cs typeface="Calibri" panose="020F0502020204030204" pitchFamily="34" charset="0"/>
            </a:endParaRPr>
          </a:p>
          <a:p>
            <a:pPr lvl="0"/>
            <a:r>
              <a:rPr lang="en-US" sz="2400" dirty="0">
                <a:latin typeface="Calibri" panose="020F0502020204030204" pitchFamily="34" charset="0"/>
                <a:cs typeface="Calibri" panose="020F0502020204030204" pitchFamily="34" charset="0"/>
              </a:rPr>
              <a:t>“What are people doing?</a:t>
            </a:r>
            <a:endParaRPr lang="x-none" sz="2400" dirty="0">
              <a:latin typeface="Calibri" panose="020F0502020204030204" pitchFamily="34" charset="0"/>
              <a:cs typeface="Calibri" panose="020F0502020204030204" pitchFamily="34" charset="0"/>
            </a:endParaRPr>
          </a:p>
          <a:p>
            <a:pPr lvl="0"/>
            <a:r>
              <a:rPr lang="en-US" sz="2400" dirty="0">
                <a:latin typeface="Calibri" panose="020F0502020204030204" pitchFamily="34" charset="0"/>
                <a:cs typeface="Calibri" panose="020F0502020204030204" pitchFamily="34" charset="0"/>
              </a:rPr>
              <a:t>What is the person saying?</a:t>
            </a:r>
          </a:p>
          <a:p>
            <a:pPr lvl="0"/>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Example question attached in word document:</a:t>
            </a:r>
          </a:p>
          <a:p>
            <a:endParaRPr lang="en-US" dirty="0"/>
          </a:p>
          <a:p>
            <a:r>
              <a:rPr lang="en-US" dirty="0">
                <a:solidFill>
                  <a:srgbClr val="FF0000"/>
                </a:solidFill>
              </a:rPr>
              <a:t>Charmaz, Kathy. (2003). Qualitative interviewing and grounded theory analysis. In J.A. Holstein &amp; J.F. </a:t>
            </a:r>
            <a:r>
              <a:rPr lang="en-US" dirty="0" err="1">
                <a:solidFill>
                  <a:srgbClr val="FF0000"/>
                </a:solidFill>
              </a:rPr>
              <a:t>Gubrium</a:t>
            </a:r>
            <a:r>
              <a:rPr lang="en-US" dirty="0">
                <a:solidFill>
                  <a:srgbClr val="FF0000"/>
                </a:solidFill>
              </a:rPr>
              <a:t> (Eds.), </a:t>
            </a:r>
            <a:r>
              <a:rPr lang="en-US" i="1" dirty="0">
                <a:solidFill>
                  <a:srgbClr val="FF0000"/>
                </a:solidFill>
              </a:rPr>
              <a:t>Inside interviewing: New lenses, new concerns </a:t>
            </a:r>
            <a:r>
              <a:rPr lang="en-US" dirty="0">
                <a:solidFill>
                  <a:srgbClr val="FF0000"/>
                </a:solidFill>
              </a:rPr>
              <a:t>(pp. 311-330). Thousand Oaks: Sage Publications.</a:t>
            </a:r>
            <a:endParaRPr lang="x-none" dirty="0">
              <a:solidFill>
                <a:srgbClr val="FF0000"/>
              </a:solidFill>
            </a:endParaRPr>
          </a:p>
          <a:p>
            <a:r>
              <a:rPr lang="en-US" dirty="0"/>
              <a:t/>
            </a:r>
            <a:br>
              <a:rPr lang="en-US" dirty="0"/>
            </a:br>
            <a:endParaRPr lang="x-none" dirty="0"/>
          </a:p>
        </p:txBody>
      </p:sp>
    </p:spTree>
    <p:extLst>
      <p:ext uri="{BB962C8B-B14F-4D97-AF65-F5344CB8AC3E}">
        <p14:creationId xmlns:p14="http://schemas.microsoft.com/office/powerpoint/2010/main" val="417271698"/>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xmlns="" id="{EE1C8481-D5D7-504D-B9A0-FF268EE91517}"/>
              </a:ext>
            </a:extLst>
          </p:cNvPr>
          <p:cNvSpPr>
            <a:spLocks noGrp="1" noChangeArrowheads="1"/>
          </p:cNvSpPr>
          <p:nvPr>
            <p:ph type="title"/>
          </p:nvPr>
        </p:nvSpPr>
        <p:spPr/>
        <p:txBody>
          <a:bodyPr/>
          <a:lstStyle/>
          <a:p>
            <a:pPr eaLnBrk="1" hangingPunct="1"/>
            <a:r>
              <a:rPr lang="en-US" altLang="x-none" sz="4000" dirty="0">
                <a:solidFill>
                  <a:srgbClr val="FF0000"/>
                </a:solidFill>
              </a:rPr>
              <a:t>Getting started: Theoretical Sensitivity </a:t>
            </a:r>
          </a:p>
        </p:txBody>
      </p:sp>
      <p:sp>
        <p:nvSpPr>
          <p:cNvPr id="11267" name="Rectangle 3">
            <a:extLst>
              <a:ext uri="{FF2B5EF4-FFF2-40B4-BE49-F238E27FC236}">
                <a16:creationId xmlns:a16="http://schemas.microsoft.com/office/drawing/2014/main" xmlns="" id="{307DE07B-3697-A342-86C1-6A001EE0DC6F}"/>
              </a:ext>
            </a:extLst>
          </p:cNvPr>
          <p:cNvSpPr>
            <a:spLocks noGrp="1" noChangeArrowheads="1"/>
          </p:cNvSpPr>
          <p:nvPr>
            <p:ph type="body" idx="1"/>
          </p:nvPr>
        </p:nvSpPr>
        <p:spPr>
          <a:xfrm>
            <a:off x="1097280" y="1845734"/>
            <a:ext cx="4541236" cy="4023360"/>
          </a:xfrm>
        </p:spPr>
        <p:txBody>
          <a:bodyPr>
            <a:normAutofit/>
          </a:bodyPr>
          <a:lstStyle/>
          <a:p>
            <a:pPr eaLnBrk="1" hangingPunct="1">
              <a:buFontTx/>
              <a:buNone/>
            </a:pPr>
            <a:r>
              <a:rPr lang="en-US" altLang="x-none" sz="2800" dirty="0"/>
              <a:t>Theoretical sensitivity: The ability to understand what is going on with data; what is relevant and what is not; having insight; found in the researcher; it is conceptual</a:t>
            </a:r>
          </a:p>
          <a:p>
            <a:pPr eaLnBrk="1" hangingPunct="1"/>
            <a:r>
              <a:rPr lang="en-US" altLang="x-none" sz="2800" dirty="0"/>
              <a:t>Takes place before analysis of data and during the analysis of data.</a:t>
            </a:r>
          </a:p>
        </p:txBody>
      </p:sp>
      <p:pic>
        <p:nvPicPr>
          <p:cNvPr id="5" name="Picture 4" descr="Diagram&#10;&#10;Description automatically generated">
            <a:extLst>
              <a:ext uri="{FF2B5EF4-FFF2-40B4-BE49-F238E27FC236}">
                <a16:creationId xmlns:a16="http://schemas.microsoft.com/office/drawing/2014/main" xmlns="" id="{165F2EDA-80D0-EE45-B805-3D15DDD80CBE}"/>
              </a:ext>
            </a:extLst>
          </p:cNvPr>
          <p:cNvPicPr>
            <a:picLocks noChangeAspect="1"/>
          </p:cNvPicPr>
          <p:nvPr/>
        </p:nvPicPr>
        <p:blipFill>
          <a:blip r:embed="rId2"/>
          <a:stretch>
            <a:fillRect/>
          </a:stretch>
        </p:blipFill>
        <p:spPr>
          <a:xfrm>
            <a:off x="5981700" y="2123864"/>
            <a:ext cx="5973739" cy="3467100"/>
          </a:xfrm>
          <a:prstGeom prst="rect">
            <a:avLst/>
          </a:prstGeom>
        </p:spPr>
      </p:pic>
    </p:spTree>
    <p:extLst>
      <p:ext uri="{BB962C8B-B14F-4D97-AF65-F5344CB8AC3E}">
        <p14:creationId xmlns:p14="http://schemas.microsoft.com/office/powerpoint/2010/main" val="26752616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xmlns="" id="{2916150F-C006-ED45-B502-4AFC17436012}"/>
              </a:ext>
            </a:extLst>
          </p:cNvPr>
          <p:cNvSpPr>
            <a:spLocks noGrp="1" noChangeArrowheads="1"/>
          </p:cNvSpPr>
          <p:nvPr>
            <p:ph type="title"/>
          </p:nvPr>
        </p:nvSpPr>
        <p:spPr/>
        <p:txBody>
          <a:bodyPr/>
          <a:lstStyle/>
          <a:p>
            <a:pPr eaLnBrk="1" hangingPunct="1"/>
            <a:r>
              <a:rPr lang="en-US" altLang="x-none" sz="4000" dirty="0">
                <a:solidFill>
                  <a:srgbClr val="FF0000"/>
                </a:solidFill>
              </a:rPr>
              <a:t>Getting Started: Asking the Research Question</a:t>
            </a:r>
          </a:p>
        </p:txBody>
      </p:sp>
      <p:sp>
        <p:nvSpPr>
          <p:cNvPr id="8195" name="Rectangle 3">
            <a:extLst>
              <a:ext uri="{FF2B5EF4-FFF2-40B4-BE49-F238E27FC236}">
                <a16:creationId xmlns:a16="http://schemas.microsoft.com/office/drawing/2014/main" xmlns="" id="{E3C2DF53-788B-994D-8FB3-C9243BB341B4}"/>
              </a:ext>
            </a:extLst>
          </p:cNvPr>
          <p:cNvSpPr>
            <a:spLocks noGrp="1" noChangeArrowheads="1"/>
          </p:cNvSpPr>
          <p:nvPr>
            <p:ph type="body" idx="1"/>
          </p:nvPr>
        </p:nvSpPr>
        <p:spPr/>
        <p:txBody>
          <a:bodyPr/>
          <a:lstStyle/>
          <a:p>
            <a:pPr eaLnBrk="1" hangingPunct="1">
              <a:lnSpc>
                <a:spcPct val="80000"/>
              </a:lnSpc>
              <a:buFontTx/>
              <a:buNone/>
            </a:pPr>
            <a:r>
              <a:rPr lang="en-US" altLang="x-none" sz="2800" dirty="0"/>
              <a:t>Two concerns:</a:t>
            </a:r>
          </a:p>
          <a:p>
            <a:pPr eaLnBrk="1" hangingPunct="1">
              <a:lnSpc>
                <a:spcPct val="80000"/>
              </a:lnSpc>
              <a:buFontTx/>
              <a:buNone/>
            </a:pPr>
            <a:r>
              <a:rPr lang="en-US" altLang="x-none" sz="2800" dirty="0"/>
              <a:t>C1: Finding a researchable question that is flexible enough to allow for in-depth investigation (Broad)</a:t>
            </a:r>
          </a:p>
          <a:p>
            <a:pPr eaLnBrk="1" hangingPunct="1">
              <a:lnSpc>
                <a:spcPct val="80000"/>
              </a:lnSpc>
              <a:buFontTx/>
              <a:buNone/>
            </a:pPr>
            <a:r>
              <a:rPr lang="en-US" altLang="x-none" sz="2800" dirty="0"/>
              <a:t>C2: Narrowing down the question enough to allow us to work with it. </a:t>
            </a:r>
          </a:p>
          <a:p>
            <a:pPr eaLnBrk="1" hangingPunct="1">
              <a:lnSpc>
                <a:spcPct val="80000"/>
              </a:lnSpc>
              <a:buFontTx/>
              <a:buNone/>
            </a:pPr>
            <a:r>
              <a:rPr lang="en-US" altLang="x-none" sz="2800" dirty="0"/>
              <a:t> A: Based on the nature of grounded theory a research question starts out broadly but then in the data analysis stage (remember the “dialogue”), the question narrows and becomes a statement that specifically identifies what is being studied</a:t>
            </a:r>
          </a:p>
        </p:txBody>
      </p:sp>
      <p:sp>
        <p:nvSpPr>
          <p:cNvPr id="2" name="Rectangle 1">
            <a:extLst>
              <a:ext uri="{FF2B5EF4-FFF2-40B4-BE49-F238E27FC236}">
                <a16:creationId xmlns:a16="http://schemas.microsoft.com/office/drawing/2014/main" xmlns="" id="{6DD2787B-B0D1-2243-9C69-7E4E0CF3101D}"/>
              </a:ext>
            </a:extLst>
          </p:cNvPr>
          <p:cNvSpPr/>
          <p:nvPr/>
        </p:nvSpPr>
        <p:spPr>
          <a:xfrm>
            <a:off x="9007464" y="5977468"/>
            <a:ext cx="2486578" cy="307777"/>
          </a:xfrm>
          <a:prstGeom prst="rect">
            <a:avLst/>
          </a:prstGeom>
        </p:spPr>
        <p:txBody>
          <a:bodyPr wrap="none">
            <a:spAutoFit/>
          </a:bodyPr>
          <a:lstStyle/>
          <a:p>
            <a:r>
              <a:rPr lang="x-none" dirty="0">
                <a:latin typeface="Calibri" panose="020F0502020204030204" pitchFamily="34" charset="0"/>
                <a:ea typeface="Calibri" panose="020F0502020204030204" pitchFamily="34" charset="0"/>
                <a:cs typeface="Times New Roman" panose="02020603050405020304" pitchFamily="18" charset="0"/>
              </a:rPr>
              <a:t> </a:t>
            </a:r>
            <a:r>
              <a:rPr lang="x-none" dirty="0">
                <a:solidFill>
                  <a:srgbClr val="FF0000"/>
                </a:solidFill>
                <a:latin typeface="Calibri" panose="020F0502020204030204" pitchFamily="34" charset="0"/>
                <a:ea typeface="Calibri" panose="020F0502020204030204" pitchFamily="34" charset="0"/>
                <a:cs typeface="Times New Roman" panose="02020603050405020304" pitchFamily="18" charset="0"/>
              </a:rPr>
              <a:t>Adopted: </a:t>
            </a:r>
            <a:r>
              <a:rPr lang="en-US" dirty="0">
                <a:solidFill>
                  <a:srgbClr val="FF0000"/>
                </a:solidFill>
              </a:rPr>
              <a:t>Pradhan, M. (n.d.). </a:t>
            </a:r>
            <a:endParaRPr lang="x-none" dirty="0">
              <a:solidFill>
                <a:srgbClr val="FF0000"/>
              </a:solidFill>
            </a:endParaRPr>
          </a:p>
        </p:txBody>
      </p:sp>
    </p:spTree>
    <p:extLst>
      <p:ext uri="{BB962C8B-B14F-4D97-AF65-F5344CB8AC3E}">
        <p14:creationId xmlns:p14="http://schemas.microsoft.com/office/powerpoint/2010/main" val="207644858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898" decel="100000" fill="hold"/>
                                        <p:tgtEl>
                                          <p:spTgt spid="8194"/>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8194"/>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8195">
                                            <p:txEl>
                                              <p:pRg st="0" end="0"/>
                                            </p:txEl>
                                          </p:spTgt>
                                        </p:tgtEl>
                                        <p:attrNameLst>
                                          <p:attrName>style.visibility</p:attrName>
                                        </p:attrNameLst>
                                      </p:cBhvr>
                                      <p:to>
                                        <p:strVal val="visible"/>
                                      </p:to>
                                    </p:set>
                                    <p:animEffect transition="in" filter="fade">
                                      <p:cBhvr>
                                        <p:cTn id="15" dur="1000"/>
                                        <p:tgtEl>
                                          <p:spTgt spid="8195">
                                            <p:txEl>
                                              <p:pRg st="0" end="0"/>
                                            </p:txEl>
                                          </p:spTgt>
                                        </p:tgtEl>
                                      </p:cBhvr>
                                    </p:animEffect>
                                    <p:anim calcmode="lin" valueType="num">
                                      <p:cBhvr>
                                        <p:cTn id="16" dur="1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8195">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819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8195">
                                            <p:txEl>
                                              <p:pRg st="1" end="1"/>
                                            </p:txEl>
                                          </p:spTgt>
                                        </p:tgtEl>
                                        <p:attrNameLst>
                                          <p:attrName>style.visibility</p:attrName>
                                        </p:attrNameLst>
                                      </p:cBhvr>
                                      <p:to>
                                        <p:strVal val="visible"/>
                                      </p:to>
                                    </p:set>
                                    <p:animEffect transition="in" filter="fade">
                                      <p:cBhvr>
                                        <p:cTn id="23" dur="1000"/>
                                        <p:tgtEl>
                                          <p:spTgt spid="8195">
                                            <p:txEl>
                                              <p:pRg st="1" end="1"/>
                                            </p:txEl>
                                          </p:spTgt>
                                        </p:tgtEl>
                                      </p:cBhvr>
                                    </p:animEffect>
                                    <p:anim calcmode="lin" valueType="num">
                                      <p:cBhvr>
                                        <p:cTn id="24" dur="1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8195">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819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8195">
                                            <p:txEl>
                                              <p:pRg st="2" end="2"/>
                                            </p:txEl>
                                          </p:spTgt>
                                        </p:tgtEl>
                                        <p:attrNameLst>
                                          <p:attrName>style.visibility</p:attrName>
                                        </p:attrNameLst>
                                      </p:cBhvr>
                                      <p:to>
                                        <p:strVal val="visible"/>
                                      </p:to>
                                    </p:set>
                                    <p:animEffect transition="in" filter="fade">
                                      <p:cBhvr>
                                        <p:cTn id="31" dur="1000"/>
                                        <p:tgtEl>
                                          <p:spTgt spid="8195">
                                            <p:txEl>
                                              <p:pRg st="2" end="2"/>
                                            </p:txEl>
                                          </p:spTgt>
                                        </p:tgtEl>
                                      </p:cBhvr>
                                    </p:animEffect>
                                    <p:anim calcmode="lin" valueType="num">
                                      <p:cBhvr>
                                        <p:cTn id="32"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8195">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8195">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8195">
                                            <p:txEl>
                                              <p:pRg st="3" end="3"/>
                                            </p:txEl>
                                          </p:spTgt>
                                        </p:tgtEl>
                                        <p:attrNameLst>
                                          <p:attrName>style.visibility</p:attrName>
                                        </p:attrNameLst>
                                      </p:cBhvr>
                                      <p:to>
                                        <p:strVal val="visible"/>
                                      </p:to>
                                    </p:set>
                                    <p:animEffect transition="in" filter="fade">
                                      <p:cBhvr>
                                        <p:cTn id="39" dur="1000"/>
                                        <p:tgtEl>
                                          <p:spTgt spid="8195">
                                            <p:txEl>
                                              <p:pRg st="3" end="3"/>
                                            </p:txEl>
                                          </p:spTgt>
                                        </p:tgtEl>
                                      </p:cBhvr>
                                    </p:animEffect>
                                    <p:anim calcmode="lin" valueType="num">
                                      <p:cBhvr>
                                        <p:cTn id="40" dur="1000" fill="hold"/>
                                        <p:tgtEl>
                                          <p:spTgt spid="8195">
                                            <p:txEl>
                                              <p:pRg st="3" end="3"/>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8195">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8195">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xmlns="" id="{13BB805E-238B-884C-9726-A693AF92FA2F}"/>
              </a:ext>
            </a:extLst>
          </p:cNvPr>
          <p:cNvSpPr>
            <a:spLocks noGrp="1" noChangeArrowheads="1"/>
          </p:cNvSpPr>
          <p:nvPr>
            <p:ph type="title"/>
          </p:nvPr>
        </p:nvSpPr>
        <p:spPr/>
        <p:txBody>
          <a:bodyPr/>
          <a:lstStyle/>
          <a:p>
            <a:pPr eaLnBrk="1" hangingPunct="1"/>
            <a:r>
              <a:rPr lang="en-US" altLang="x-none" sz="4000" dirty="0">
                <a:solidFill>
                  <a:srgbClr val="FF0000"/>
                </a:solidFill>
              </a:rPr>
              <a:t>Review of Getting Started Section</a:t>
            </a:r>
          </a:p>
        </p:txBody>
      </p:sp>
      <p:sp>
        <p:nvSpPr>
          <p:cNvPr id="109571" name="Rectangle 3">
            <a:extLst>
              <a:ext uri="{FF2B5EF4-FFF2-40B4-BE49-F238E27FC236}">
                <a16:creationId xmlns:a16="http://schemas.microsoft.com/office/drawing/2014/main" xmlns="" id="{0E54A629-CBFD-D04A-8232-EF206C668405}"/>
              </a:ext>
            </a:extLst>
          </p:cNvPr>
          <p:cNvSpPr>
            <a:spLocks noGrp="1" noChangeArrowheads="1"/>
          </p:cNvSpPr>
          <p:nvPr>
            <p:ph type="body" idx="1"/>
          </p:nvPr>
        </p:nvSpPr>
        <p:spPr/>
        <p:txBody>
          <a:bodyPr/>
          <a:lstStyle/>
          <a:p>
            <a:pPr eaLnBrk="1" hangingPunct="1"/>
            <a:r>
              <a:rPr lang="en-US" altLang="x-none" sz="3200" dirty="0"/>
              <a:t>Asking the research question- broad to narrow due to the nature of GT.</a:t>
            </a:r>
          </a:p>
          <a:p>
            <a:pPr eaLnBrk="1" hangingPunct="1"/>
            <a:r>
              <a:rPr lang="en-US" altLang="x-none" sz="3200" dirty="0"/>
              <a:t>Theoretical sensitivity- to keep you on track and focused on what the data is saying.</a:t>
            </a:r>
          </a:p>
          <a:p>
            <a:pPr eaLnBrk="1" hangingPunct="1"/>
            <a:r>
              <a:rPr lang="en-US" altLang="x-none" sz="3200" dirty="0"/>
              <a:t>Role of literature- can review minimally before your study and then the data will show you what to research further.</a:t>
            </a:r>
          </a:p>
          <a:p>
            <a:pPr eaLnBrk="1" hangingPunct="1">
              <a:buFontTx/>
              <a:buNone/>
            </a:pPr>
            <a:endParaRPr lang="en-US" altLang="x-none" dirty="0"/>
          </a:p>
        </p:txBody>
      </p:sp>
      <p:sp>
        <p:nvSpPr>
          <p:cNvPr id="4" name="Rectangle 3">
            <a:extLst>
              <a:ext uri="{FF2B5EF4-FFF2-40B4-BE49-F238E27FC236}">
                <a16:creationId xmlns:a16="http://schemas.microsoft.com/office/drawing/2014/main" xmlns="" id="{8C5FF406-03D1-B048-809C-D676A7973DFC}"/>
              </a:ext>
            </a:extLst>
          </p:cNvPr>
          <p:cNvSpPr/>
          <p:nvPr/>
        </p:nvSpPr>
        <p:spPr>
          <a:xfrm>
            <a:off x="9007464" y="5977468"/>
            <a:ext cx="2486578" cy="307777"/>
          </a:xfrm>
          <a:prstGeom prst="rect">
            <a:avLst/>
          </a:prstGeom>
        </p:spPr>
        <p:txBody>
          <a:bodyPr wrap="none">
            <a:spAutoFit/>
          </a:bodyPr>
          <a:lstStyle/>
          <a:p>
            <a:r>
              <a:rPr lang="x-none" dirty="0">
                <a:latin typeface="Calibri" panose="020F0502020204030204" pitchFamily="34" charset="0"/>
                <a:ea typeface="Calibri" panose="020F0502020204030204" pitchFamily="34" charset="0"/>
                <a:cs typeface="Times New Roman" panose="02020603050405020304" pitchFamily="18" charset="0"/>
              </a:rPr>
              <a:t> </a:t>
            </a:r>
            <a:r>
              <a:rPr lang="x-none" dirty="0">
                <a:solidFill>
                  <a:srgbClr val="FF0000"/>
                </a:solidFill>
                <a:latin typeface="Calibri" panose="020F0502020204030204" pitchFamily="34" charset="0"/>
                <a:ea typeface="Calibri" panose="020F0502020204030204" pitchFamily="34" charset="0"/>
                <a:cs typeface="Times New Roman" panose="02020603050405020304" pitchFamily="18" charset="0"/>
              </a:rPr>
              <a:t>Adopted: </a:t>
            </a:r>
            <a:r>
              <a:rPr lang="en-US" dirty="0">
                <a:solidFill>
                  <a:srgbClr val="FF0000"/>
                </a:solidFill>
              </a:rPr>
              <a:t>Pradhan, M. (n.d.). </a:t>
            </a:r>
            <a:endParaRPr lang="x-none" dirty="0">
              <a:solidFill>
                <a:srgbClr val="FF0000"/>
              </a:solidFill>
            </a:endParaRPr>
          </a:p>
        </p:txBody>
      </p:sp>
    </p:spTree>
    <p:extLst>
      <p:ext uri="{BB962C8B-B14F-4D97-AF65-F5344CB8AC3E}">
        <p14:creationId xmlns:p14="http://schemas.microsoft.com/office/powerpoint/2010/main" val="25578666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9570"/>
                                        </p:tgtEl>
                                        <p:attrNameLst>
                                          <p:attrName>style.visibility</p:attrName>
                                        </p:attrNameLst>
                                      </p:cBhvr>
                                      <p:to>
                                        <p:strVal val="visible"/>
                                      </p:to>
                                    </p:set>
                                    <p:animEffect transition="in" filter="fade">
                                      <p:cBhvr>
                                        <p:cTn id="7" dur="2000"/>
                                        <p:tgtEl>
                                          <p:spTgt spid="1095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9571">
                                            <p:txEl>
                                              <p:pRg st="0" end="0"/>
                                            </p:txEl>
                                          </p:spTgt>
                                        </p:tgtEl>
                                        <p:attrNameLst>
                                          <p:attrName>style.visibility</p:attrName>
                                        </p:attrNameLst>
                                      </p:cBhvr>
                                      <p:to>
                                        <p:strVal val="visible"/>
                                      </p:to>
                                    </p:set>
                                    <p:animEffect transition="in" filter="fade">
                                      <p:cBhvr>
                                        <p:cTn id="12" dur="2000"/>
                                        <p:tgtEl>
                                          <p:spTgt spid="1095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9571">
                                            <p:txEl>
                                              <p:pRg st="1" end="1"/>
                                            </p:txEl>
                                          </p:spTgt>
                                        </p:tgtEl>
                                        <p:attrNameLst>
                                          <p:attrName>style.visibility</p:attrName>
                                        </p:attrNameLst>
                                      </p:cBhvr>
                                      <p:to>
                                        <p:strVal val="visible"/>
                                      </p:to>
                                    </p:set>
                                    <p:animEffect transition="in" filter="fade">
                                      <p:cBhvr>
                                        <p:cTn id="17" dur="2000"/>
                                        <p:tgtEl>
                                          <p:spTgt spid="10957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9571">
                                            <p:txEl>
                                              <p:pRg st="2" end="2"/>
                                            </p:txEl>
                                          </p:spTgt>
                                        </p:tgtEl>
                                        <p:attrNameLst>
                                          <p:attrName>style.visibility</p:attrName>
                                        </p:attrNameLst>
                                      </p:cBhvr>
                                      <p:to>
                                        <p:strVal val="visible"/>
                                      </p:to>
                                    </p:set>
                                    <p:animEffect transition="in" filter="fade">
                                      <p:cBhvr>
                                        <p:cTn id="22" dur="2000"/>
                                        <p:tgtEl>
                                          <p:spTgt spid="1095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p:bldP spid="10957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xmlns="" id="{3AB2E052-379E-6B40-90CF-CA379C124FC8}"/>
              </a:ext>
            </a:extLst>
          </p:cNvPr>
          <p:cNvSpPr>
            <a:spLocks noGrp="1" noChangeArrowheads="1"/>
          </p:cNvSpPr>
          <p:nvPr>
            <p:ph type="title"/>
          </p:nvPr>
        </p:nvSpPr>
        <p:spPr/>
        <p:txBody>
          <a:bodyPr/>
          <a:lstStyle/>
          <a:p>
            <a:pPr eaLnBrk="1" hangingPunct="1"/>
            <a:r>
              <a:rPr lang="en-US" altLang="x-none" sz="4000" dirty="0">
                <a:solidFill>
                  <a:srgbClr val="FF0000"/>
                </a:solidFill>
              </a:rPr>
              <a:t>Getting Started: Theoretical Sensitivity</a:t>
            </a:r>
          </a:p>
        </p:txBody>
      </p:sp>
      <p:sp>
        <p:nvSpPr>
          <p:cNvPr id="12291" name="Rectangle 3">
            <a:extLst>
              <a:ext uri="{FF2B5EF4-FFF2-40B4-BE49-F238E27FC236}">
                <a16:creationId xmlns:a16="http://schemas.microsoft.com/office/drawing/2014/main" xmlns="" id="{7C248751-11E3-8D4D-98F0-51EB0555F9BF}"/>
              </a:ext>
            </a:extLst>
          </p:cNvPr>
          <p:cNvSpPr>
            <a:spLocks noGrp="1" noChangeArrowheads="1"/>
          </p:cNvSpPr>
          <p:nvPr>
            <p:ph type="body" idx="1"/>
          </p:nvPr>
        </p:nvSpPr>
        <p:spPr/>
        <p:txBody>
          <a:bodyPr>
            <a:normAutofit/>
          </a:bodyPr>
          <a:lstStyle/>
          <a:p>
            <a:pPr eaLnBrk="1" hangingPunct="1">
              <a:buFontTx/>
              <a:buNone/>
            </a:pPr>
            <a:r>
              <a:rPr lang="en-US" altLang="x-none" sz="2800" dirty="0"/>
              <a:t>Sources of Theoretical Sensitivity:</a:t>
            </a:r>
          </a:p>
          <a:p>
            <a:pPr eaLnBrk="1" hangingPunct="1"/>
            <a:r>
              <a:rPr lang="en-US" altLang="x-none" sz="2800" dirty="0"/>
              <a:t>Professional experience </a:t>
            </a:r>
          </a:p>
          <a:p>
            <a:pPr eaLnBrk="1" hangingPunct="1"/>
            <a:r>
              <a:rPr lang="en-US" altLang="x-none" sz="2800" dirty="0"/>
              <a:t>Personal experience of an event</a:t>
            </a:r>
          </a:p>
          <a:p>
            <a:pPr eaLnBrk="1" hangingPunct="1"/>
            <a:r>
              <a:rPr lang="en-US" altLang="x-none" sz="2800" dirty="0"/>
              <a:t>Analysis process itself: become sensitive to concepts, meanings and relationships</a:t>
            </a:r>
          </a:p>
          <a:p>
            <a:pPr eaLnBrk="1" hangingPunct="1"/>
            <a:r>
              <a:rPr lang="en-US" altLang="x-none" sz="2800" dirty="0"/>
              <a:t>Literature</a:t>
            </a:r>
          </a:p>
        </p:txBody>
      </p:sp>
      <p:sp>
        <p:nvSpPr>
          <p:cNvPr id="4" name="Rectangle 3">
            <a:extLst>
              <a:ext uri="{FF2B5EF4-FFF2-40B4-BE49-F238E27FC236}">
                <a16:creationId xmlns:a16="http://schemas.microsoft.com/office/drawing/2014/main" xmlns="" id="{C835A422-1D90-0344-A655-20FE2289FC4A}"/>
              </a:ext>
            </a:extLst>
          </p:cNvPr>
          <p:cNvSpPr/>
          <p:nvPr/>
        </p:nvSpPr>
        <p:spPr>
          <a:xfrm>
            <a:off x="9007464" y="5977468"/>
            <a:ext cx="2486578" cy="307777"/>
          </a:xfrm>
          <a:prstGeom prst="rect">
            <a:avLst/>
          </a:prstGeom>
        </p:spPr>
        <p:txBody>
          <a:bodyPr wrap="none">
            <a:spAutoFit/>
          </a:bodyPr>
          <a:lstStyle/>
          <a:p>
            <a:r>
              <a:rPr lang="x-none" dirty="0">
                <a:latin typeface="Calibri" panose="020F0502020204030204" pitchFamily="34" charset="0"/>
                <a:ea typeface="Calibri" panose="020F0502020204030204" pitchFamily="34" charset="0"/>
                <a:cs typeface="Times New Roman" panose="02020603050405020304" pitchFamily="18" charset="0"/>
              </a:rPr>
              <a:t> </a:t>
            </a:r>
            <a:r>
              <a:rPr lang="x-none" dirty="0">
                <a:solidFill>
                  <a:srgbClr val="FF0000"/>
                </a:solidFill>
                <a:latin typeface="Calibri" panose="020F0502020204030204" pitchFamily="34" charset="0"/>
                <a:ea typeface="Calibri" panose="020F0502020204030204" pitchFamily="34" charset="0"/>
                <a:cs typeface="Times New Roman" panose="02020603050405020304" pitchFamily="18" charset="0"/>
              </a:rPr>
              <a:t>Adopted: </a:t>
            </a:r>
            <a:r>
              <a:rPr lang="en-US" dirty="0">
                <a:solidFill>
                  <a:srgbClr val="FF0000"/>
                </a:solidFill>
              </a:rPr>
              <a:t>Pradhan, M. (n.d.). </a:t>
            </a:r>
            <a:endParaRPr lang="x-none" dirty="0">
              <a:solidFill>
                <a:srgbClr val="FF0000"/>
              </a:solidFill>
            </a:endParaRPr>
          </a:p>
        </p:txBody>
      </p:sp>
    </p:spTree>
    <p:extLst>
      <p:ext uri="{BB962C8B-B14F-4D97-AF65-F5344CB8AC3E}">
        <p14:creationId xmlns:p14="http://schemas.microsoft.com/office/powerpoint/2010/main" val="284915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C5E6B1B2-FC67-4B41-9D27-D21EC22D2EA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RU" smtClean="0"/>
              <a:t>2</a:t>
            </a:fld>
            <a:endParaRPr lang="ru-RU"/>
          </a:p>
        </p:txBody>
      </p:sp>
      <p:sp>
        <p:nvSpPr>
          <p:cNvPr id="5" name="Rectangle 4">
            <a:extLst>
              <a:ext uri="{FF2B5EF4-FFF2-40B4-BE49-F238E27FC236}">
                <a16:creationId xmlns:a16="http://schemas.microsoft.com/office/drawing/2014/main" xmlns="" id="{8D44585E-CD90-1D4C-8C9D-DD688DD12E76}"/>
              </a:ext>
            </a:extLst>
          </p:cNvPr>
          <p:cNvSpPr/>
          <p:nvPr/>
        </p:nvSpPr>
        <p:spPr>
          <a:xfrm>
            <a:off x="791569" y="2067247"/>
            <a:ext cx="9307773" cy="3539430"/>
          </a:xfrm>
          <a:prstGeom prst="rect">
            <a:avLst/>
          </a:prstGeom>
        </p:spPr>
        <p:txBody>
          <a:bodyPr wrap="square">
            <a:spAutoFit/>
          </a:bodyPr>
          <a:lstStyle/>
          <a:p>
            <a:r>
              <a:rPr lang="en-US" sz="2800" dirty="0">
                <a:latin typeface="Calibri" panose="020F0502020204030204" pitchFamily="34" charset="0"/>
                <a:cs typeface="Calibri" panose="020F0502020204030204" pitchFamily="34" charset="0"/>
              </a:rPr>
              <a:t>This topic will help the learner to explain general aspects of grounded theory. Specifically:</a:t>
            </a:r>
          </a:p>
          <a:p>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1. Summarize the historical background of grounded theory.</a:t>
            </a:r>
          </a:p>
          <a:p>
            <a:r>
              <a:rPr lang="en-US" sz="2800" dirty="0">
                <a:latin typeface="Calibri" panose="020F0502020204030204" pitchFamily="34" charset="0"/>
                <a:cs typeface="Calibri" panose="020F0502020204030204" pitchFamily="34" charset="0"/>
              </a:rPr>
              <a:t>2. Discuss methodological influences on grounded theory as an approach. to research.</a:t>
            </a:r>
          </a:p>
          <a:p>
            <a:r>
              <a:rPr lang="en-US" sz="2800" dirty="0">
                <a:latin typeface="Calibri" panose="020F0502020204030204" pitchFamily="34" charset="0"/>
                <a:cs typeface="Calibri" panose="020F0502020204030204" pitchFamily="34" charset="0"/>
              </a:rPr>
              <a:t>3. Outline key positions taken in the literature about grounded theory.</a:t>
            </a:r>
          </a:p>
        </p:txBody>
      </p:sp>
      <p:sp>
        <p:nvSpPr>
          <p:cNvPr id="6" name="Title 1">
            <a:extLst>
              <a:ext uri="{FF2B5EF4-FFF2-40B4-BE49-F238E27FC236}">
                <a16:creationId xmlns:a16="http://schemas.microsoft.com/office/drawing/2014/main" xmlns="" id="{90D3DC5C-C54A-F94A-908D-0EDAD0755480}"/>
              </a:ext>
            </a:extLst>
          </p:cNvPr>
          <p:cNvSpPr>
            <a:spLocks noGrp="1"/>
          </p:cNvSpPr>
          <p:nvPr>
            <p:ph type="title"/>
          </p:nvPr>
        </p:nvSpPr>
        <p:spPr/>
        <p:txBody>
          <a:bodyPr/>
          <a:lstStyle/>
          <a:p>
            <a:r>
              <a:rPr lang="en-US" dirty="0">
                <a:solidFill>
                  <a:srgbClr val="002060"/>
                </a:solidFill>
                <a:latin typeface="Calibri" panose="020F0502020204030204" pitchFamily="34" charset="0"/>
                <a:cs typeface="Calibri" panose="020F0502020204030204" pitchFamily="34" charset="0"/>
              </a:rPr>
              <a:t>Aim of the lecture:</a:t>
            </a:r>
            <a:br>
              <a:rPr lang="en-US" dirty="0">
                <a:solidFill>
                  <a:srgbClr val="002060"/>
                </a:solidFill>
                <a:latin typeface="Calibri" panose="020F0502020204030204" pitchFamily="34" charset="0"/>
                <a:cs typeface="Calibri" panose="020F0502020204030204" pitchFamily="34" charset="0"/>
              </a:rPr>
            </a:br>
            <a:endParaRPr lang="x-none" dirty="0"/>
          </a:p>
        </p:txBody>
      </p:sp>
    </p:spTree>
    <p:extLst>
      <p:ext uri="{BB962C8B-B14F-4D97-AF65-F5344CB8AC3E}">
        <p14:creationId xmlns:p14="http://schemas.microsoft.com/office/powerpoint/2010/main" val="6526676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xmlns="" id="{ECC6E8D1-2D34-BD4D-A14D-1FD2082CDBEF}"/>
              </a:ext>
            </a:extLst>
          </p:cNvPr>
          <p:cNvSpPr>
            <a:spLocks noGrp="1" noChangeArrowheads="1"/>
          </p:cNvSpPr>
          <p:nvPr>
            <p:ph type="title"/>
          </p:nvPr>
        </p:nvSpPr>
        <p:spPr/>
        <p:txBody>
          <a:bodyPr/>
          <a:lstStyle/>
          <a:p>
            <a:pPr eaLnBrk="1" hangingPunct="1"/>
            <a:r>
              <a:rPr lang="en-US" altLang="x-none" sz="4000" dirty="0">
                <a:solidFill>
                  <a:srgbClr val="FF0000"/>
                </a:solidFill>
              </a:rPr>
              <a:t>Getting Started: Theoretical Sensitivity</a:t>
            </a:r>
          </a:p>
        </p:txBody>
      </p:sp>
      <p:sp>
        <p:nvSpPr>
          <p:cNvPr id="13315" name="Rectangle 3">
            <a:extLst>
              <a:ext uri="{FF2B5EF4-FFF2-40B4-BE49-F238E27FC236}">
                <a16:creationId xmlns:a16="http://schemas.microsoft.com/office/drawing/2014/main" xmlns="" id="{8206EB09-0790-F748-AEFD-4747F8515D37}"/>
              </a:ext>
            </a:extLst>
          </p:cNvPr>
          <p:cNvSpPr>
            <a:spLocks noGrp="1" noChangeArrowheads="1"/>
          </p:cNvSpPr>
          <p:nvPr>
            <p:ph type="body" idx="1"/>
          </p:nvPr>
        </p:nvSpPr>
        <p:spPr/>
        <p:txBody>
          <a:bodyPr>
            <a:normAutofit/>
          </a:bodyPr>
          <a:lstStyle/>
          <a:p>
            <a:pPr eaLnBrk="1" hangingPunct="1">
              <a:buFontTx/>
              <a:buNone/>
            </a:pPr>
            <a:r>
              <a:rPr lang="en-US" altLang="x-none" sz="2400" dirty="0"/>
              <a:t>Theoretical sensitivity is a good thing in that it helps us connect what we know to what we don’t known about what we are studying (awareness of our biases)</a:t>
            </a:r>
          </a:p>
          <a:p>
            <a:pPr eaLnBrk="1" hangingPunct="1">
              <a:buFontTx/>
              <a:buNone/>
            </a:pPr>
            <a:r>
              <a:rPr lang="en-US" altLang="x-none" sz="2400" dirty="0"/>
              <a:t>Forces us to step back and make sure what we are truly seeing is  FOUND in the data.</a:t>
            </a:r>
          </a:p>
          <a:p>
            <a:pPr eaLnBrk="1" hangingPunct="1">
              <a:buFontTx/>
              <a:buNone/>
            </a:pPr>
            <a:r>
              <a:rPr lang="en-US" altLang="x-none" sz="2400" dirty="0"/>
              <a:t>Think of it as a “grounding tool” for conducting grounded theory…</a:t>
            </a:r>
          </a:p>
        </p:txBody>
      </p:sp>
      <p:sp>
        <p:nvSpPr>
          <p:cNvPr id="4" name="Rectangle 3">
            <a:extLst>
              <a:ext uri="{FF2B5EF4-FFF2-40B4-BE49-F238E27FC236}">
                <a16:creationId xmlns:a16="http://schemas.microsoft.com/office/drawing/2014/main" xmlns="" id="{350187D7-2AE8-EC4A-B0F2-E8FEFD026CC2}"/>
              </a:ext>
            </a:extLst>
          </p:cNvPr>
          <p:cNvSpPr/>
          <p:nvPr/>
        </p:nvSpPr>
        <p:spPr>
          <a:xfrm>
            <a:off x="9307715" y="5977468"/>
            <a:ext cx="2287806" cy="307777"/>
          </a:xfrm>
          <a:prstGeom prst="rect">
            <a:avLst/>
          </a:prstGeom>
        </p:spPr>
        <p:txBody>
          <a:bodyPr wrap="none">
            <a:spAutoFit/>
          </a:bodyPr>
          <a:lstStyle/>
          <a:p>
            <a:r>
              <a:rPr lang="x-none" dirty="0">
                <a:solidFill>
                  <a:srgbClr val="FF0000"/>
                </a:solidFill>
                <a:latin typeface="Calibri" panose="020F0502020204030204" pitchFamily="34" charset="0"/>
                <a:ea typeface="Calibri" panose="020F0502020204030204" pitchFamily="34" charset="0"/>
                <a:cs typeface="Times New Roman" panose="02020603050405020304" pitchFamily="18" charset="0"/>
              </a:rPr>
              <a:t> Adopted: </a:t>
            </a:r>
            <a:r>
              <a:rPr lang="en-US" altLang="x-none" dirty="0" err="1">
                <a:solidFill>
                  <a:srgbClr val="FF0000"/>
                </a:solidFill>
              </a:rPr>
              <a:t>Lazarides</a:t>
            </a:r>
            <a:r>
              <a:rPr lang="en-US" altLang="x-none" dirty="0">
                <a:solidFill>
                  <a:srgbClr val="FF0000"/>
                </a:solidFill>
              </a:rPr>
              <a:t> (2008)</a:t>
            </a:r>
            <a:endParaRPr lang="x-none" dirty="0">
              <a:solidFill>
                <a:srgbClr val="FF0000"/>
              </a:solidFill>
            </a:endParaRPr>
          </a:p>
        </p:txBody>
      </p:sp>
    </p:spTree>
    <p:extLst>
      <p:ext uri="{BB962C8B-B14F-4D97-AF65-F5344CB8AC3E}">
        <p14:creationId xmlns:p14="http://schemas.microsoft.com/office/powerpoint/2010/main" val="1620107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xmlns="" id="{946476AA-3979-AE47-B8E5-F8283B2A43FF}"/>
              </a:ext>
            </a:extLst>
          </p:cNvPr>
          <p:cNvSpPr>
            <a:spLocks noGrp="1" noChangeArrowheads="1"/>
          </p:cNvSpPr>
          <p:nvPr>
            <p:ph type="title"/>
          </p:nvPr>
        </p:nvSpPr>
        <p:spPr/>
        <p:txBody>
          <a:bodyPr/>
          <a:lstStyle/>
          <a:p>
            <a:pPr eaLnBrk="1" hangingPunct="1"/>
            <a:r>
              <a:rPr lang="en-US" altLang="x-none" sz="4000" dirty="0">
                <a:solidFill>
                  <a:srgbClr val="FF0000"/>
                </a:solidFill>
              </a:rPr>
              <a:t>Getting Started: The Role of Literature Reviews</a:t>
            </a:r>
          </a:p>
        </p:txBody>
      </p:sp>
      <p:sp>
        <p:nvSpPr>
          <p:cNvPr id="14339" name="Rectangle 3">
            <a:extLst>
              <a:ext uri="{FF2B5EF4-FFF2-40B4-BE49-F238E27FC236}">
                <a16:creationId xmlns:a16="http://schemas.microsoft.com/office/drawing/2014/main" xmlns="" id="{B38F073E-EE37-054D-BBE7-7820BA60A3D3}"/>
              </a:ext>
            </a:extLst>
          </p:cNvPr>
          <p:cNvSpPr>
            <a:spLocks noGrp="1" noChangeArrowheads="1"/>
          </p:cNvSpPr>
          <p:nvPr>
            <p:ph type="body" idx="1"/>
          </p:nvPr>
        </p:nvSpPr>
        <p:spPr/>
        <p:txBody>
          <a:bodyPr/>
          <a:lstStyle/>
          <a:p>
            <a:pPr eaLnBrk="1" hangingPunct="1">
              <a:lnSpc>
                <a:spcPct val="90000"/>
              </a:lnSpc>
              <a:buFontTx/>
              <a:buNone/>
            </a:pPr>
            <a:r>
              <a:rPr lang="en-US" altLang="x-none" dirty="0"/>
              <a:t>Debate on whether or not to read existing literature before conducting one’s study</a:t>
            </a:r>
          </a:p>
          <a:p>
            <a:pPr eaLnBrk="1" hangingPunct="1">
              <a:lnSpc>
                <a:spcPct val="90000"/>
              </a:lnSpc>
            </a:pPr>
            <a:r>
              <a:rPr lang="en-US" altLang="x-none" dirty="0"/>
              <a:t>Most suggest reading beforehand to gain minimal knowledge in the beginning stage of your research project and increase literature reading/knowledge during the data analysis stage because the data itself will lead you to further literature about  “what you are seeing” (“dialogue”)</a:t>
            </a:r>
          </a:p>
        </p:txBody>
      </p:sp>
      <p:sp>
        <p:nvSpPr>
          <p:cNvPr id="4" name="Rectangle 3">
            <a:extLst>
              <a:ext uri="{FF2B5EF4-FFF2-40B4-BE49-F238E27FC236}">
                <a16:creationId xmlns:a16="http://schemas.microsoft.com/office/drawing/2014/main" xmlns="" id="{5FE2A108-8057-3A4A-A61F-A2472947E439}"/>
              </a:ext>
            </a:extLst>
          </p:cNvPr>
          <p:cNvSpPr/>
          <p:nvPr/>
        </p:nvSpPr>
        <p:spPr>
          <a:xfrm>
            <a:off x="9362306" y="5977468"/>
            <a:ext cx="2486578" cy="307777"/>
          </a:xfrm>
          <a:prstGeom prst="rect">
            <a:avLst/>
          </a:prstGeom>
        </p:spPr>
        <p:txBody>
          <a:bodyPr wrap="none">
            <a:spAutoFit/>
          </a:bodyPr>
          <a:lstStyle/>
          <a:p>
            <a:r>
              <a:rPr lang="x-none" dirty="0">
                <a:latin typeface="Calibri" panose="020F0502020204030204" pitchFamily="34" charset="0"/>
                <a:ea typeface="Calibri" panose="020F0502020204030204" pitchFamily="34" charset="0"/>
                <a:cs typeface="Times New Roman" panose="02020603050405020304" pitchFamily="18" charset="0"/>
              </a:rPr>
              <a:t> </a:t>
            </a:r>
            <a:r>
              <a:rPr lang="x-none" dirty="0">
                <a:solidFill>
                  <a:srgbClr val="FF0000"/>
                </a:solidFill>
                <a:latin typeface="Calibri" panose="020F0502020204030204" pitchFamily="34" charset="0"/>
                <a:ea typeface="Calibri" panose="020F0502020204030204" pitchFamily="34" charset="0"/>
                <a:cs typeface="Times New Roman" panose="02020603050405020304" pitchFamily="18" charset="0"/>
              </a:rPr>
              <a:t>Adopted: </a:t>
            </a:r>
            <a:r>
              <a:rPr lang="en-US" dirty="0">
                <a:solidFill>
                  <a:srgbClr val="FF0000"/>
                </a:solidFill>
              </a:rPr>
              <a:t>Pradhan, M. (n.d.). </a:t>
            </a:r>
            <a:endParaRPr lang="x-none" dirty="0">
              <a:solidFill>
                <a:srgbClr val="FF0000"/>
              </a:solidFill>
            </a:endParaRPr>
          </a:p>
        </p:txBody>
      </p:sp>
    </p:spTree>
    <p:extLst>
      <p:ext uri="{BB962C8B-B14F-4D97-AF65-F5344CB8AC3E}">
        <p14:creationId xmlns:p14="http://schemas.microsoft.com/office/powerpoint/2010/main" val="21614217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xmlns="" id="{113C6FD2-9B6C-7C42-B421-9A06F0E1477C}"/>
              </a:ext>
            </a:extLst>
          </p:cNvPr>
          <p:cNvSpPr>
            <a:spLocks noGrp="1" noChangeArrowheads="1"/>
          </p:cNvSpPr>
          <p:nvPr>
            <p:ph type="title"/>
          </p:nvPr>
        </p:nvSpPr>
        <p:spPr/>
        <p:txBody>
          <a:bodyPr/>
          <a:lstStyle/>
          <a:p>
            <a:pPr eaLnBrk="1" hangingPunct="1"/>
            <a:r>
              <a:rPr lang="en-US" altLang="x-none" sz="4000" dirty="0">
                <a:solidFill>
                  <a:srgbClr val="FF0000"/>
                </a:solidFill>
              </a:rPr>
              <a:t>Doing Grounded Theory: Theoretical Sensitivity</a:t>
            </a:r>
          </a:p>
        </p:txBody>
      </p:sp>
      <p:sp>
        <p:nvSpPr>
          <p:cNvPr id="19459" name="Rectangle 3">
            <a:extLst>
              <a:ext uri="{FF2B5EF4-FFF2-40B4-BE49-F238E27FC236}">
                <a16:creationId xmlns:a16="http://schemas.microsoft.com/office/drawing/2014/main" xmlns="" id="{464C3EF8-1F25-AB41-B249-CD32B7CD46DB}"/>
              </a:ext>
            </a:extLst>
          </p:cNvPr>
          <p:cNvSpPr>
            <a:spLocks noGrp="1" noChangeArrowheads="1"/>
          </p:cNvSpPr>
          <p:nvPr>
            <p:ph type="body" idx="1"/>
          </p:nvPr>
        </p:nvSpPr>
        <p:spPr/>
        <p:txBody>
          <a:bodyPr/>
          <a:lstStyle/>
          <a:p>
            <a:pPr eaLnBrk="1" hangingPunct="1">
              <a:lnSpc>
                <a:spcPct val="90000"/>
              </a:lnSpc>
              <a:buFontTx/>
              <a:buNone/>
            </a:pPr>
            <a:r>
              <a:rPr lang="en-US" altLang="x-none" dirty="0"/>
              <a:t>Example of Theoretical Sensitivity :</a:t>
            </a:r>
          </a:p>
          <a:p>
            <a:pPr eaLnBrk="1" hangingPunct="1">
              <a:lnSpc>
                <a:spcPct val="90000"/>
              </a:lnSpc>
            </a:pPr>
            <a:r>
              <a:rPr lang="en-US" altLang="x-none" dirty="0"/>
              <a:t>All female research team. Two members with hidden disabilities were on the team.</a:t>
            </a:r>
          </a:p>
          <a:p>
            <a:pPr eaLnBrk="1" hangingPunct="1">
              <a:lnSpc>
                <a:spcPct val="90000"/>
              </a:lnSpc>
            </a:pPr>
            <a:r>
              <a:rPr lang="en-US" altLang="x-none" dirty="0"/>
              <a:t>Held extensive discussions as a research team on research expectations and biases</a:t>
            </a:r>
          </a:p>
          <a:p>
            <a:pPr eaLnBrk="1" hangingPunct="1">
              <a:lnSpc>
                <a:spcPct val="90000"/>
              </a:lnSpc>
            </a:pPr>
            <a:r>
              <a:rPr lang="en-US" altLang="x-none" dirty="0"/>
              <a:t>Researched literature and were aware that of little research done on the career development of women with disabilities the research focused on obstacles</a:t>
            </a:r>
          </a:p>
          <a:p>
            <a:pPr eaLnBrk="1" hangingPunct="1">
              <a:lnSpc>
                <a:spcPct val="90000"/>
              </a:lnSpc>
            </a:pPr>
            <a:endParaRPr lang="en-US" altLang="x-none" dirty="0"/>
          </a:p>
          <a:p>
            <a:pPr eaLnBrk="1" hangingPunct="1">
              <a:lnSpc>
                <a:spcPct val="90000"/>
              </a:lnSpc>
            </a:pPr>
            <a:endParaRPr lang="en-US" altLang="x-none" dirty="0"/>
          </a:p>
          <a:p>
            <a:pPr eaLnBrk="1" hangingPunct="1">
              <a:lnSpc>
                <a:spcPct val="90000"/>
              </a:lnSpc>
            </a:pPr>
            <a:endParaRPr lang="en-US" altLang="x-none" dirty="0"/>
          </a:p>
        </p:txBody>
      </p:sp>
      <p:sp>
        <p:nvSpPr>
          <p:cNvPr id="6" name="Rectangle 5">
            <a:extLst>
              <a:ext uri="{FF2B5EF4-FFF2-40B4-BE49-F238E27FC236}">
                <a16:creationId xmlns:a16="http://schemas.microsoft.com/office/drawing/2014/main" xmlns="" id="{51157595-0AF7-2A48-89D6-3824FFCFDCA8}"/>
              </a:ext>
            </a:extLst>
          </p:cNvPr>
          <p:cNvSpPr/>
          <p:nvPr/>
        </p:nvSpPr>
        <p:spPr>
          <a:xfrm>
            <a:off x="9307715" y="5533770"/>
            <a:ext cx="2287806" cy="307777"/>
          </a:xfrm>
          <a:prstGeom prst="rect">
            <a:avLst/>
          </a:prstGeom>
        </p:spPr>
        <p:txBody>
          <a:bodyPr wrap="none">
            <a:spAutoFit/>
          </a:bodyPr>
          <a:lstStyle/>
          <a:p>
            <a:r>
              <a:rPr lang="x-none" dirty="0">
                <a:solidFill>
                  <a:srgbClr val="FF0000"/>
                </a:solidFill>
                <a:latin typeface="Calibri" panose="020F0502020204030204" pitchFamily="34" charset="0"/>
                <a:ea typeface="Calibri" panose="020F0502020204030204" pitchFamily="34" charset="0"/>
                <a:cs typeface="Times New Roman" panose="02020603050405020304" pitchFamily="18" charset="0"/>
              </a:rPr>
              <a:t> Adopted: </a:t>
            </a:r>
            <a:r>
              <a:rPr lang="en-US" altLang="x-none" dirty="0" err="1">
                <a:solidFill>
                  <a:srgbClr val="FF0000"/>
                </a:solidFill>
              </a:rPr>
              <a:t>Lazarides</a:t>
            </a:r>
            <a:r>
              <a:rPr lang="en-US" altLang="x-none" dirty="0">
                <a:solidFill>
                  <a:srgbClr val="FF0000"/>
                </a:solidFill>
              </a:rPr>
              <a:t> (2008)</a:t>
            </a:r>
            <a:endParaRPr lang="x-none" dirty="0">
              <a:solidFill>
                <a:srgbClr val="FF0000"/>
              </a:solidFill>
            </a:endParaRPr>
          </a:p>
        </p:txBody>
      </p:sp>
    </p:spTree>
    <p:extLst>
      <p:ext uri="{BB962C8B-B14F-4D97-AF65-F5344CB8AC3E}">
        <p14:creationId xmlns:p14="http://schemas.microsoft.com/office/powerpoint/2010/main" val="24835768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15E302-63B5-9849-97D4-EA7182C30843}"/>
              </a:ext>
            </a:extLst>
          </p:cNvPr>
          <p:cNvSpPr>
            <a:spLocks noGrp="1"/>
          </p:cNvSpPr>
          <p:nvPr>
            <p:ph type="title"/>
          </p:nvPr>
        </p:nvSpPr>
        <p:spPr>
          <a:xfrm>
            <a:off x="960803" y="852852"/>
            <a:ext cx="5330815" cy="1450757"/>
          </a:xfrm>
        </p:spPr>
        <p:txBody>
          <a:bodyPr>
            <a:normAutofit fontScale="90000"/>
          </a:bodyPr>
          <a:lstStyle/>
          <a:p>
            <a:r>
              <a:rPr lang="en-US" dirty="0">
                <a:solidFill>
                  <a:srgbClr val="FF0000"/>
                </a:solidFill>
                <a:latin typeface="Arial" panose="020B0604020202020204" pitchFamily="34" charset="0"/>
                <a:ea typeface="Times New Roman" panose="02020603050405020304" pitchFamily="18" charset="0"/>
              </a:rPr>
              <a:t>2. Theoretical sampling </a:t>
            </a:r>
            <a:r>
              <a:rPr lang="en-US" dirty="0">
                <a:solidFill>
                  <a:srgbClr val="333333"/>
                </a:solidFill>
                <a:latin typeface="Arial" panose="020B0604020202020204" pitchFamily="34" charset="0"/>
                <a:ea typeface="Times New Roman" panose="02020603050405020304" pitchFamily="18" charset="0"/>
              </a:rPr>
              <a:t/>
            </a:r>
            <a:br>
              <a:rPr lang="en-US" dirty="0">
                <a:solidFill>
                  <a:srgbClr val="333333"/>
                </a:solidFill>
                <a:latin typeface="Arial" panose="020B0604020202020204" pitchFamily="34" charset="0"/>
                <a:ea typeface="Times New Roman" panose="02020603050405020304" pitchFamily="18" charset="0"/>
              </a:rPr>
            </a:br>
            <a:endParaRPr lang="x-none" dirty="0"/>
          </a:p>
        </p:txBody>
      </p:sp>
      <p:sp>
        <p:nvSpPr>
          <p:cNvPr id="3" name="Slide Number Placeholder 2">
            <a:extLst>
              <a:ext uri="{FF2B5EF4-FFF2-40B4-BE49-F238E27FC236}">
                <a16:creationId xmlns:a16="http://schemas.microsoft.com/office/drawing/2014/main" xmlns="" id="{C3FFCD1B-C8B0-1D4B-9BF0-BD8BFD31285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RU" smtClean="0"/>
              <a:t>23</a:t>
            </a:fld>
            <a:endParaRPr lang="ru-RU"/>
          </a:p>
        </p:txBody>
      </p:sp>
      <p:sp>
        <p:nvSpPr>
          <p:cNvPr id="4" name="Rectangle 3">
            <a:extLst>
              <a:ext uri="{FF2B5EF4-FFF2-40B4-BE49-F238E27FC236}">
                <a16:creationId xmlns:a16="http://schemas.microsoft.com/office/drawing/2014/main" xmlns="" id="{20936743-8578-9545-A41D-11E5DD631BDC}"/>
              </a:ext>
            </a:extLst>
          </p:cNvPr>
          <p:cNvSpPr/>
          <p:nvPr/>
        </p:nvSpPr>
        <p:spPr>
          <a:xfrm>
            <a:off x="1737815" y="2026610"/>
            <a:ext cx="6096000" cy="553998"/>
          </a:xfrm>
          <a:prstGeom prst="rect">
            <a:avLst/>
          </a:prstGeom>
        </p:spPr>
        <p:txBody>
          <a:bodyPr>
            <a:spAutoFit/>
          </a:bodyPr>
          <a:lstStyle/>
          <a:p>
            <a:r>
              <a:rPr lang="en-US" sz="1600" dirty="0">
                <a:solidFill>
                  <a:srgbClr val="333333"/>
                </a:solidFill>
                <a:latin typeface="Verdana" panose="020B0604030504040204" pitchFamily="34" charset="0"/>
                <a:ea typeface="Times New Roman" panose="02020603050405020304" pitchFamily="18" charset="0"/>
                <a:cs typeface="Times New Roman" panose="02020603050405020304" pitchFamily="18" charset="0"/>
              </a:rPr>
              <a:t/>
            </a:r>
            <a:br>
              <a:rPr lang="en-US" sz="1600" dirty="0">
                <a:solidFill>
                  <a:srgbClr val="333333"/>
                </a:solidFill>
                <a:latin typeface="Verdana" panose="020B0604030504040204" pitchFamily="34" charset="0"/>
                <a:ea typeface="Times New Roman" panose="02020603050405020304" pitchFamily="18" charset="0"/>
                <a:cs typeface="Times New Roman" panose="02020603050405020304" pitchFamily="18" charset="0"/>
              </a:rPr>
            </a:br>
            <a:endParaRPr lang="x-none" dirty="0"/>
          </a:p>
        </p:txBody>
      </p:sp>
      <p:sp>
        <p:nvSpPr>
          <p:cNvPr id="5" name="Rectangle 4">
            <a:extLst>
              <a:ext uri="{FF2B5EF4-FFF2-40B4-BE49-F238E27FC236}">
                <a16:creationId xmlns:a16="http://schemas.microsoft.com/office/drawing/2014/main" xmlns="" id="{6FB43C15-2922-8A48-9D4F-32EA5B0B1766}"/>
              </a:ext>
            </a:extLst>
          </p:cNvPr>
          <p:cNvSpPr/>
          <p:nvPr/>
        </p:nvSpPr>
        <p:spPr>
          <a:xfrm>
            <a:off x="332095" y="1959552"/>
            <a:ext cx="4894998" cy="2677656"/>
          </a:xfrm>
          <a:prstGeom prst="rect">
            <a:avLst/>
          </a:prstGeom>
        </p:spPr>
        <p:txBody>
          <a:bodyPr wrap="square">
            <a:spAutoFit/>
          </a:bodyPr>
          <a:lstStyle/>
          <a:p>
            <a:endParaRPr lang="en-US" sz="2400" dirty="0">
              <a:solidFill>
                <a:srgbClr val="333333"/>
              </a:solidFill>
              <a:latin typeface="Arial" panose="020B0604020202020204" pitchFamily="34" charset="0"/>
            </a:endParaRPr>
          </a:p>
          <a:p>
            <a:r>
              <a:rPr lang="en-US" sz="2400" dirty="0"/>
              <a:t>When utilizing theoretical sampling, the process of collecting data, coding it, and analyzing it, happens simultaneously and recursively, and not as discrete steps that lead into one another. </a:t>
            </a:r>
            <a:endParaRPr lang="en-US" sz="2400" dirty="0">
              <a:solidFill>
                <a:srgbClr val="333333"/>
              </a:solidFill>
              <a:latin typeface="Arial" panose="020B0604020202020204" pitchFamily="34" charset="0"/>
            </a:endParaRPr>
          </a:p>
        </p:txBody>
      </p:sp>
      <p:sp>
        <p:nvSpPr>
          <p:cNvPr id="6" name="Rectangle 5">
            <a:extLst>
              <a:ext uri="{FF2B5EF4-FFF2-40B4-BE49-F238E27FC236}">
                <a16:creationId xmlns:a16="http://schemas.microsoft.com/office/drawing/2014/main" xmlns="" id="{B41513D8-1C1C-A94D-8D10-EAC210A5B6C0}"/>
              </a:ext>
            </a:extLst>
          </p:cNvPr>
          <p:cNvSpPr/>
          <p:nvPr/>
        </p:nvSpPr>
        <p:spPr>
          <a:xfrm>
            <a:off x="516091" y="5353953"/>
            <a:ext cx="6096000" cy="307777"/>
          </a:xfrm>
          <a:prstGeom prst="rect">
            <a:avLst/>
          </a:prstGeom>
        </p:spPr>
        <p:txBody>
          <a:bodyPr>
            <a:spAutoFit/>
          </a:bodyPr>
          <a:lstStyle/>
          <a:p>
            <a:r>
              <a:rPr lang="en-US" dirty="0">
                <a:latin typeface="Times New Roman" panose="02020603050405020304" pitchFamily="18" charset="0"/>
              </a:rPr>
              <a:t>‌</a:t>
            </a:r>
          </a:p>
        </p:txBody>
      </p:sp>
      <p:pic>
        <p:nvPicPr>
          <p:cNvPr id="11" name="Picture 10" descr="Diagram&#10;&#10;Description automatically generated">
            <a:extLst>
              <a:ext uri="{FF2B5EF4-FFF2-40B4-BE49-F238E27FC236}">
                <a16:creationId xmlns:a16="http://schemas.microsoft.com/office/drawing/2014/main" xmlns="" id="{D7ABF178-3F58-2D4C-B0D1-8B1DD9AED4EB}"/>
              </a:ext>
            </a:extLst>
          </p:cNvPr>
          <p:cNvPicPr>
            <a:picLocks noChangeAspect="1"/>
          </p:cNvPicPr>
          <p:nvPr/>
        </p:nvPicPr>
        <p:blipFill>
          <a:blip r:embed="rId3"/>
          <a:stretch>
            <a:fillRect/>
          </a:stretch>
        </p:blipFill>
        <p:spPr>
          <a:xfrm>
            <a:off x="6529089" y="1414989"/>
            <a:ext cx="5330816" cy="4673600"/>
          </a:xfrm>
          <a:prstGeom prst="rect">
            <a:avLst/>
          </a:prstGeom>
        </p:spPr>
      </p:pic>
      <p:sp>
        <p:nvSpPr>
          <p:cNvPr id="13" name="Oval 12">
            <a:extLst>
              <a:ext uri="{FF2B5EF4-FFF2-40B4-BE49-F238E27FC236}">
                <a16:creationId xmlns:a16="http://schemas.microsoft.com/office/drawing/2014/main" xmlns="" id="{F3A03658-FD5F-A74E-9B2F-C58ED957689D}"/>
              </a:ext>
            </a:extLst>
          </p:cNvPr>
          <p:cNvSpPr/>
          <p:nvPr/>
        </p:nvSpPr>
        <p:spPr>
          <a:xfrm>
            <a:off x="8434316" y="1444700"/>
            <a:ext cx="1624084" cy="144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34365233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2FEBEA5F-ECF1-E244-A0A9-2FF8BB4CF4C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RU" smtClean="0"/>
              <a:t>24</a:t>
            </a:fld>
            <a:endParaRPr lang="ru-RU"/>
          </a:p>
        </p:txBody>
      </p:sp>
      <p:pic>
        <p:nvPicPr>
          <p:cNvPr id="4" name="Picture 2" descr="The development of theoretical sampling in practice - Collegian">
            <a:extLst>
              <a:ext uri="{FF2B5EF4-FFF2-40B4-BE49-F238E27FC236}">
                <a16:creationId xmlns:a16="http://schemas.microsoft.com/office/drawing/2014/main" xmlns="" id="{35598446-83AD-E54B-A8E5-DC95D56350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7350" y="259308"/>
            <a:ext cx="8197300" cy="546863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AFC2D198-B518-C246-9BE4-6573EE6565ED}"/>
              </a:ext>
            </a:extLst>
          </p:cNvPr>
          <p:cNvSpPr/>
          <p:nvPr/>
        </p:nvSpPr>
        <p:spPr>
          <a:xfrm>
            <a:off x="1226406" y="5939977"/>
            <a:ext cx="10394590" cy="307777"/>
          </a:xfrm>
          <a:prstGeom prst="rect">
            <a:avLst/>
          </a:prstGeom>
        </p:spPr>
        <p:txBody>
          <a:bodyPr wrap="square">
            <a:spAutoFit/>
          </a:bodyPr>
          <a:lstStyle/>
          <a:p>
            <a:pPr algn="r"/>
            <a:r>
              <a:rPr lang="en-US" dirty="0">
                <a:solidFill>
                  <a:srgbClr val="FF0000"/>
                </a:solidFill>
                <a:latin typeface="Times New Roman" panose="02020603050405020304" pitchFamily="18" charset="0"/>
              </a:rPr>
              <a:t>Adopted: Butler, </a:t>
            </a:r>
            <a:r>
              <a:rPr lang="en-US" dirty="0" err="1">
                <a:solidFill>
                  <a:srgbClr val="FF0000"/>
                </a:solidFill>
                <a:latin typeface="Times New Roman" panose="02020603050405020304" pitchFamily="18" charset="0"/>
              </a:rPr>
              <a:t>Copnell</a:t>
            </a:r>
            <a:r>
              <a:rPr lang="en-US" dirty="0">
                <a:solidFill>
                  <a:srgbClr val="FF0000"/>
                </a:solidFill>
                <a:latin typeface="Times New Roman" panose="02020603050405020304" pitchFamily="18" charset="0"/>
              </a:rPr>
              <a:t>, &amp; Hall, (2018).</a:t>
            </a:r>
          </a:p>
        </p:txBody>
      </p:sp>
      <p:sp>
        <p:nvSpPr>
          <p:cNvPr id="6" name="Oval 5">
            <a:extLst>
              <a:ext uri="{FF2B5EF4-FFF2-40B4-BE49-F238E27FC236}">
                <a16:creationId xmlns:a16="http://schemas.microsoft.com/office/drawing/2014/main" xmlns="" id="{AA428CA3-5987-514A-907D-73DBDCDFB3E1}"/>
              </a:ext>
            </a:extLst>
          </p:cNvPr>
          <p:cNvSpPr/>
          <p:nvPr/>
        </p:nvSpPr>
        <p:spPr>
          <a:xfrm>
            <a:off x="1719618" y="1323833"/>
            <a:ext cx="3562066" cy="62779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Oval 6">
            <a:extLst>
              <a:ext uri="{FF2B5EF4-FFF2-40B4-BE49-F238E27FC236}">
                <a16:creationId xmlns:a16="http://schemas.microsoft.com/office/drawing/2014/main" xmlns="" id="{3C8FB1A1-6831-3347-B88C-B9393E6BD21E}"/>
              </a:ext>
            </a:extLst>
          </p:cNvPr>
          <p:cNvSpPr/>
          <p:nvPr/>
        </p:nvSpPr>
        <p:spPr>
          <a:xfrm>
            <a:off x="6744269" y="1323833"/>
            <a:ext cx="3562066" cy="62779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Oval 7">
            <a:extLst>
              <a:ext uri="{FF2B5EF4-FFF2-40B4-BE49-F238E27FC236}">
                <a16:creationId xmlns:a16="http://schemas.microsoft.com/office/drawing/2014/main" xmlns="" id="{E45BFCC3-38ED-574F-A1B1-976E8F4EBEF0}"/>
              </a:ext>
            </a:extLst>
          </p:cNvPr>
          <p:cNvSpPr/>
          <p:nvPr/>
        </p:nvSpPr>
        <p:spPr>
          <a:xfrm>
            <a:off x="4314967" y="3891886"/>
            <a:ext cx="3562066" cy="62779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1229751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3D30E4-0FFE-9A4C-B420-EC2DA884CF7A}"/>
              </a:ext>
            </a:extLst>
          </p:cNvPr>
          <p:cNvSpPr>
            <a:spLocks noGrp="1"/>
          </p:cNvSpPr>
          <p:nvPr>
            <p:ph type="title"/>
          </p:nvPr>
        </p:nvSpPr>
        <p:spPr/>
        <p:txBody>
          <a:bodyPr/>
          <a:lstStyle/>
          <a:p>
            <a:r>
              <a:rPr lang="en-US" dirty="0">
                <a:solidFill>
                  <a:srgbClr val="FF0000"/>
                </a:solidFill>
                <a:latin typeface="Arial" panose="020B0604020202020204" pitchFamily="34" charset="0"/>
                <a:ea typeface="Times New Roman" panose="02020603050405020304" pitchFamily="18" charset="0"/>
              </a:rPr>
              <a:t>3. Interview transcribing and Contact summary </a:t>
            </a:r>
            <a:endParaRPr lang="x-none" dirty="0">
              <a:solidFill>
                <a:srgbClr val="FF0000"/>
              </a:solidFill>
            </a:endParaRPr>
          </a:p>
        </p:txBody>
      </p:sp>
      <p:sp>
        <p:nvSpPr>
          <p:cNvPr id="3" name="Slide Number Placeholder 2">
            <a:extLst>
              <a:ext uri="{FF2B5EF4-FFF2-40B4-BE49-F238E27FC236}">
                <a16:creationId xmlns:a16="http://schemas.microsoft.com/office/drawing/2014/main" xmlns="" id="{B2270209-0F03-B349-8DA2-02E55DA2646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RU" smtClean="0"/>
              <a:t>25</a:t>
            </a:fld>
            <a:endParaRPr lang="ru-RU"/>
          </a:p>
        </p:txBody>
      </p:sp>
      <p:sp>
        <p:nvSpPr>
          <p:cNvPr id="4" name="Rectangle 3">
            <a:extLst>
              <a:ext uri="{FF2B5EF4-FFF2-40B4-BE49-F238E27FC236}">
                <a16:creationId xmlns:a16="http://schemas.microsoft.com/office/drawing/2014/main" xmlns="" id="{4FB291B0-7B75-DC42-8527-E2C1E50B59F4}"/>
              </a:ext>
            </a:extLst>
          </p:cNvPr>
          <p:cNvSpPr/>
          <p:nvPr/>
        </p:nvSpPr>
        <p:spPr>
          <a:xfrm>
            <a:off x="3048000" y="2721114"/>
            <a:ext cx="6096000" cy="523220"/>
          </a:xfrm>
          <a:prstGeom prst="rect">
            <a:avLst/>
          </a:prstGeom>
        </p:spPr>
        <p:txBody>
          <a:bodyPr>
            <a:spAutoFit/>
          </a:bodyPr>
          <a:lstStyle/>
          <a:p>
            <a:r>
              <a:rPr lang="en-US" dirty="0">
                <a:solidFill>
                  <a:srgbClr val="333333"/>
                </a:solidFill>
                <a:latin typeface="Arial" panose="020B0604020202020204" pitchFamily="34" charset="0"/>
                <a:ea typeface="Times New Roman" panose="02020603050405020304" pitchFamily="18" charset="0"/>
              </a:rPr>
              <a:t/>
            </a:r>
            <a:br>
              <a:rPr lang="en-US" dirty="0">
                <a:solidFill>
                  <a:srgbClr val="333333"/>
                </a:solidFill>
                <a:latin typeface="Arial" panose="020B0604020202020204" pitchFamily="34" charset="0"/>
                <a:ea typeface="Times New Roman" panose="02020603050405020304" pitchFamily="18" charset="0"/>
              </a:rPr>
            </a:br>
            <a:endParaRPr lang="x-none" dirty="0"/>
          </a:p>
        </p:txBody>
      </p:sp>
      <p:sp>
        <p:nvSpPr>
          <p:cNvPr id="5" name="Rectangle 4">
            <a:extLst>
              <a:ext uri="{FF2B5EF4-FFF2-40B4-BE49-F238E27FC236}">
                <a16:creationId xmlns:a16="http://schemas.microsoft.com/office/drawing/2014/main" xmlns="" id="{2A1101DD-D6B1-B045-A66B-45F3FBA70547}"/>
              </a:ext>
            </a:extLst>
          </p:cNvPr>
          <p:cNvSpPr/>
          <p:nvPr/>
        </p:nvSpPr>
        <p:spPr>
          <a:xfrm>
            <a:off x="385863" y="2166429"/>
            <a:ext cx="6096000" cy="3477875"/>
          </a:xfrm>
          <a:prstGeom prst="rect">
            <a:avLst/>
          </a:prstGeom>
        </p:spPr>
        <p:txBody>
          <a:bodyPr>
            <a:spAutoFit/>
          </a:bodyPr>
          <a:lstStyle/>
          <a:p>
            <a:r>
              <a:rPr lang="en-US" sz="2000" dirty="0">
                <a:solidFill>
                  <a:srgbClr val="3C3C3C"/>
                </a:solidFill>
                <a:latin typeface="MaisonNeue"/>
              </a:rPr>
              <a:t>To make your recordings as useful as possible you will need to </a:t>
            </a:r>
            <a:r>
              <a:rPr lang="en-US" sz="2000" dirty="0" err="1">
                <a:solidFill>
                  <a:srgbClr val="3C3C3C"/>
                </a:solidFill>
                <a:latin typeface="MaisonNeue"/>
              </a:rPr>
              <a:t>summarise</a:t>
            </a:r>
            <a:r>
              <a:rPr lang="en-US" sz="2000" dirty="0">
                <a:solidFill>
                  <a:srgbClr val="3C3C3C"/>
                </a:solidFill>
                <a:latin typeface="MaisonNeue"/>
              </a:rPr>
              <a:t> and, possibly, transcribe them. Summaries are brief lists, in order, of the topics discussed and stories told. </a:t>
            </a:r>
          </a:p>
          <a:p>
            <a:r>
              <a:rPr lang="en-US" sz="2000" dirty="0">
                <a:solidFill>
                  <a:srgbClr val="3C3C3C"/>
                </a:solidFill>
                <a:latin typeface="MaisonNeue"/>
              </a:rPr>
              <a:t>A quick guide to the interview, they also help you review interviewing techniques, and highlight gaps and vague responses. </a:t>
            </a:r>
          </a:p>
          <a:p>
            <a:r>
              <a:rPr lang="en-US" sz="2000" dirty="0">
                <a:solidFill>
                  <a:srgbClr val="3C3C3C"/>
                </a:solidFill>
                <a:latin typeface="MaisonNeue"/>
              </a:rPr>
              <a:t>If you’re planning to use the interviews as written speech you’ll need to transcribe them, either in full or as extracts (the summary will help you decide which portions of the interview to use).</a:t>
            </a:r>
            <a:endParaRPr lang="x-none" sz="2000" dirty="0"/>
          </a:p>
        </p:txBody>
      </p:sp>
      <p:pic>
        <p:nvPicPr>
          <p:cNvPr id="18434" name="Picture 2" descr="How to Transcribe an Interview: The Ultimate Guide to Creating an Interview  Transcript">
            <a:extLst>
              <a:ext uri="{FF2B5EF4-FFF2-40B4-BE49-F238E27FC236}">
                <a16:creationId xmlns:a16="http://schemas.microsoft.com/office/drawing/2014/main" xmlns="" id="{F97BC693-6B7C-1449-AA0C-806FC4E911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1988" y="1137268"/>
            <a:ext cx="5313527" cy="508611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80299841-038A-DB4F-A0AE-7060959C4F7C}"/>
              </a:ext>
            </a:extLst>
          </p:cNvPr>
          <p:cNvSpPr/>
          <p:nvPr/>
        </p:nvSpPr>
        <p:spPr>
          <a:xfrm>
            <a:off x="246485" y="5898121"/>
            <a:ext cx="3130985" cy="307777"/>
          </a:xfrm>
          <a:prstGeom prst="rect">
            <a:avLst/>
          </a:prstGeom>
        </p:spPr>
        <p:txBody>
          <a:bodyPr wrap="none">
            <a:spAutoFit/>
          </a:bodyPr>
          <a:lstStyle/>
          <a:p>
            <a:r>
              <a:rPr lang="en-US" dirty="0">
                <a:solidFill>
                  <a:srgbClr val="FF0000"/>
                </a:solidFill>
                <a:latin typeface="Calibri"/>
                <a:ea typeface="Calibri"/>
                <a:cs typeface="Calibri"/>
                <a:sym typeface="Calibri"/>
              </a:rPr>
              <a:t>Adopted: University of Leicester (2021). </a:t>
            </a:r>
            <a:endParaRPr lang="x-none" dirty="0">
              <a:solidFill>
                <a:srgbClr val="FF0000"/>
              </a:solidFill>
            </a:endParaRPr>
          </a:p>
        </p:txBody>
      </p:sp>
    </p:spTree>
    <p:extLst>
      <p:ext uri="{BB962C8B-B14F-4D97-AF65-F5344CB8AC3E}">
        <p14:creationId xmlns:p14="http://schemas.microsoft.com/office/powerpoint/2010/main" val="36213794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B32CD4-8E05-2A47-AD3D-713B2105242D}"/>
              </a:ext>
            </a:extLst>
          </p:cNvPr>
          <p:cNvSpPr>
            <a:spLocks noGrp="1"/>
          </p:cNvSpPr>
          <p:nvPr>
            <p:ph type="title"/>
          </p:nvPr>
        </p:nvSpPr>
        <p:spPr/>
        <p:txBody>
          <a:bodyPr/>
          <a:lstStyle/>
          <a:p>
            <a:r>
              <a:rPr lang="en-US" dirty="0">
                <a:solidFill>
                  <a:srgbClr val="FF0000"/>
                </a:solidFill>
                <a:latin typeface="Arial" panose="020B0604020202020204" pitchFamily="34" charset="0"/>
                <a:ea typeface="Times New Roman" panose="02020603050405020304" pitchFamily="18" charset="0"/>
              </a:rPr>
              <a:t>4. Data chunking and Data naming – Coding </a:t>
            </a:r>
            <a:endParaRPr lang="x-none" dirty="0">
              <a:solidFill>
                <a:srgbClr val="FF0000"/>
              </a:solidFill>
            </a:endParaRPr>
          </a:p>
        </p:txBody>
      </p:sp>
      <p:sp>
        <p:nvSpPr>
          <p:cNvPr id="3" name="Slide Number Placeholder 2">
            <a:extLst>
              <a:ext uri="{FF2B5EF4-FFF2-40B4-BE49-F238E27FC236}">
                <a16:creationId xmlns:a16="http://schemas.microsoft.com/office/drawing/2014/main" xmlns="" id="{8633AFA6-ED72-E049-A912-E504A78BE30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RU" smtClean="0"/>
              <a:t>26</a:t>
            </a:fld>
            <a:endParaRPr lang="ru-RU"/>
          </a:p>
        </p:txBody>
      </p:sp>
      <p:sp>
        <p:nvSpPr>
          <p:cNvPr id="4" name="Rectangle 3">
            <a:extLst>
              <a:ext uri="{FF2B5EF4-FFF2-40B4-BE49-F238E27FC236}">
                <a16:creationId xmlns:a16="http://schemas.microsoft.com/office/drawing/2014/main" xmlns="" id="{35C309A1-9120-B640-A1F3-2A74A3EBCC52}"/>
              </a:ext>
            </a:extLst>
          </p:cNvPr>
          <p:cNvSpPr/>
          <p:nvPr/>
        </p:nvSpPr>
        <p:spPr>
          <a:xfrm>
            <a:off x="3048000" y="2828836"/>
            <a:ext cx="6096000" cy="523220"/>
          </a:xfrm>
          <a:prstGeom prst="rect">
            <a:avLst/>
          </a:prstGeom>
        </p:spPr>
        <p:txBody>
          <a:bodyPr>
            <a:spAutoFit/>
          </a:bodyPr>
          <a:lstStyle/>
          <a:p>
            <a:r>
              <a:rPr lang="en-US" dirty="0">
                <a:solidFill>
                  <a:srgbClr val="333333"/>
                </a:solidFill>
                <a:latin typeface="Arial" panose="020B0604020202020204" pitchFamily="34" charset="0"/>
                <a:ea typeface="Times New Roman" panose="02020603050405020304" pitchFamily="18" charset="0"/>
              </a:rPr>
              <a:t/>
            </a:r>
            <a:br>
              <a:rPr lang="en-US" dirty="0">
                <a:solidFill>
                  <a:srgbClr val="333333"/>
                </a:solidFill>
                <a:latin typeface="Arial" panose="020B0604020202020204" pitchFamily="34" charset="0"/>
                <a:ea typeface="Times New Roman" panose="02020603050405020304" pitchFamily="18" charset="0"/>
              </a:rPr>
            </a:br>
            <a:endParaRPr lang="x-none" dirty="0"/>
          </a:p>
        </p:txBody>
      </p:sp>
      <p:sp>
        <p:nvSpPr>
          <p:cNvPr id="7" name="Rectangle 6">
            <a:extLst>
              <a:ext uri="{FF2B5EF4-FFF2-40B4-BE49-F238E27FC236}">
                <a16:creationId xmlns:a16="http://schemas.microsoft.com/office/drawing/2014/main" xmlns="" id="{292FE5B7-935F-8D47-B01C-100471F62C7D}"/>
              </a:ext>
            </a:extLst>
          </p:cNvPr>
          <p:cNvSpPr/>
          <p:nvPr/>
        </p:nvSpPr>
        <p:spPr>
          <a:xfrm>
            <a:off x="755175" y="2304077"/>
            <a:ext cx="6096000" cy="3139321"/>
          </a:xfrm>
          <a:prstGeom prst="rect">
            <a:avLst/>
          </a:prstGeom>
        </p:spPr>
        <p:txBody>
          <a:bodyPr>
            <a:spAutoFit/>
          </a:bodyPr>
          <a:lstStyle/>
          <a:p>
            <a:r>
              <a:rPr lang="en-US" sz="1800" dirty="0">
                <a:latin typeface="Lato" panose="020F0502020204030203" pitchFamily="34" charset="0"/>
              </a:rPr>
              <a:t>It involves a process of reading through your data, applying codes to excerpts, conducting various rounds of coding, grouping codes according to themes, and then making interpretations that lead to your ultimate research findings. </a:t>
            </a:r>
          </a:p>
          <a:p>
            <a:r>
              <a:rPr lang="en-US" sz="1800" dirty="0">
                <a:latin typeface="Lato" panose="020F0502020204030203" pitchFamily="34" charset="0"/>
              </a:rPr>
              <a:t>You may start with an initial round of coding to summarize or describe excerpts, and then do a second round of coding that adds your own interpretive lens. </a:t>
            </a:r>
          </a:p>
          <a:p>
            <a:r>
              <a:rPr lang="en-US" sz="1800" dirty="0">
                <a:latin typeface="Lato" panose="020F0502020204030203" pitchFamily="34" charset="0"/>
              </a:rPr>
              <a:t>There’s no right or wrong way to code a set of data, just some approaches that are more or less appropriate depending on your research objective. </a:t>
            </a:r>
          </a:p>
        </p:txBody>
      </p:sp>
      <p:pic>
        <p:nvPicPr>
          <p:cNvPr id="9" name="Picture 8" descr="Text&#10;&#10;Description automatically generated with medium confidence">
            <a:extLst>
              <a:ext uri="{FF2B5EF4-FFF2-40B4-BE49-F238E27FC236}">
                <a16:creationId xmlns:a16="http://schemas.microsoft.com/office/drawing/2014/main" xmlns="" id="{85BC71D9-8055-3C4C-8327-9FB4E1AC0C2D}"/>
              </a:ext>
            </a:extLst>
          </p:cNvPr>
          <p:cNvPicPr>
            <a:picLocks noChangeAspect="1"/>
          </p:cNvPicPr>
          <p:nvPr/>
        </p:nvPicPr>
        <p:blipFill>
          <a:blip r:embed="rId3"/>
          <a:stretch>
            <a:fillRect/>
          </a:stretch>
        </p:blipFill>
        <p:spPr>
          <a:xfrm>
            <a:off x="7110485" y="1737361"/>
            <a:ext cx="4866282" cy="4349540"/>
          </a:xfrm>
          <a:prstGeom prst="rect">
            <a:avLst/>
          </a:prstGeom>
        </p:spPr>
      </p:pic>
      <p:sp>
        <p:nvSpPr>
          <p:cNvPr id="5" name="Rectangle 4">
            <a:extLst>
              <a:ext uri="{FF2B5EF4-FFF2-40B4-BE49-F238E27FC236}">
                <a16:creationId xmlns:a16="http://schemas.microsoft.com/office/drawing/2014/main" xmlns="" id="{1AB6358C-2B23-1641-8030-77807BD892F7}"/>
              </a:ext>
            </a:extLst>
          </p:cNvPr>
          <p:cNvSpPr/>
          <p:nvPr/>
        </p:nvSpPr>
        <p:spPr>
          <a:xfrm>
            <a:off x="755175" y="5563681"/>
            <a:ext cx="6096000" cy="523220"/>
          </a:xfrm>
          <a:prstGeom prst="rect">
            <a:avLst/>
          </a:prstGeom>
        </p:spPr>
        <p:txBody>
          <a:bodyPr>
            <a:spAutoFit/>
          </a:bodyPr>
          <a:lstStyle/>
          <a:p>
            <a:endParaRPr lang="en-US" dirty="0"/>
          </a:p>
          <a:p>
            <a:r>
              <a:rPr lang="en-US" dirty="0">
                <a:solidFill>
                  <a:srgbClr val="FF0000"/>
                </a:solidFill>
                <a:latin typeface="Calibri"/>
                <a:ea typeface="Calibri"/>
                <a:cs typeface="Calibri"/>
                <a:sym typeface="Calibri"/>
              </a:rPr>
              <a:t>Frampton (2020) </a:t>
            </a:r>
            <a:endParaRPr lang="x-none" dirty="0">
              <a:solidFill>
                <a:srgbClr val="FF0000"/>
              </a:solidFill>
            </a:endParaRPr>
          </a:p>
        </p:txBody>
      </p:sp>
    </p:spTree>
    <p:extLst>
      <p:ext uri="{BB962C8B-B14F-4D97-AF65-F5344CB8AC3E}">
        <p14:creationId xmlns:p14="http://schemas.microsoft.com/office/powerpoint/2010/main" val="14638420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0DB8FA26-E1F3-1E47-86CC-9FFDA40846C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RU" smtClean="0"/>
              <a:t>27</a:t>
            </a:fld>
            <a:endParaRPr lang="ru-RU"/>
          </a:p>
        </p:txBody>
      </p:sp>
      <p:pic>
        <p:nvPicPr>
          <p:cNvPr id="17410" name="Picture 2" descr="A crude example of how a qualitative interview transcript is coded. |  Download Scientific Diagram">
            <a:extLst>
              <a:ext uri="{FF2B5EF4-FFF2-40B4-BE49-F238E27FC236}">
                <a16:creationId xmlns:a16="http://schemas.microsoft.com/office/drawing/2014/main" xmlns="" id="{C2B44914-4CD5-6E44-BB78-3EC81AE9FF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091" y="286603"/>
            <a:ext cx="9579818" cy="53362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0E1A77B1-BF7C-B442-9C7E-BF644B5F69F1}"/>
              </a:ext>
            </a:extLst>
          </p:cNvPr>
          <p:cNvSpPr/>
          <p:nvPr/>
        </p:nvSpPr>
        <p:spPr>
          <a:xfrm>
            <a:off x="236560" y="5832733"/>
            <a:ext cx="9958317" cy="523220"/>
          </a:xfrm>
          <a:prstGeom prst="rect">
            <a:avLst/>
          </a:prstGeom>
        </p:spPr>
        <p:txBody>
          <a:bodyPr wrap="square">
            <a:spAutoFit/>
          </a:bodyPr>
          <a:lstStyle/>
          <a:p>
            <a:r>
              <a:rPr lang="en-US" dirty="0">
                <a:latin typeface="Calibri" panose="020F0502020204030204" pitchFamily="34" charset="0"/>
                <a:cs typeface="Calibri" panose="020F0502020204030204" pitchFamily="34" charset="0"/>
              </a:rPr>
              <a:t>Adopted :Charlesworth &amp;  </a:t>
            </a:r>
            <a:r>
              <a:rPr lang="en-US" dirty="0" err="1">
                <a:latin typeface="Calibri" panose="020F0502020204030204" pitchFamily="34" charset="0"/>
                <a:cs typeface="Calibri" panose="020F0502020204030204" pitchFamily="34" charset="0"/>
              </a:rPr>
              <a:t>Foëx</a:t>
            </a:r>
            <a:r>
              <a:rPr lang="en-US" dirty="0">
                <a:latin typeface="Calibri" panose="020F0502020204030204" pitchFamily="34" charset="0"/>
                <a:cs typeface="Calibri" panose="020F0502020204030204" pitchFamily="34" charset="0"/>
              </a:rPr>
              <a:t> (2015)</a:t>
            </a:r>
          </a:p>
          <a:p>
            <a:r>
              <a:rPr lang="en-US" dirty="0">
                <a:latin typeface="Times New Roman" panose="02020603050405020304" pitchFamily="18" charset="0"/>
              </a:rPr>
              <a:t>‌</a:t>
            </a:r>
          </a:p>
        </p:txBody>
      </p:sp>
    </p:spTree>
    <p:extLst>
      <p:ext uri="{BB962C8B-B14F-4D97-AF65-F5344CB8AC3E}">
        <p14:creationId xmlns:p14="http://schemas.microsoft.com/office/powerpoint/2010/main" val="35684032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99258E-4FAD-394E-8D2D-C3A649398D21}"/>
              </a:ext>
            </a:extLst>
          </p:cNvPr>
          <p:cNvSpPr>
            <a:spLocks noGrp="1"/>
          </p:cNvSpPr>
          <p:nvPr>
            <p:ph type="title"/>
          </p:nvPr>
        </p:nvSpPr>
        <p:spPr>
          <a:xfrm>
            <a:off x="1066800" y="370778"/>
            <a:ext cx="10058400" cy="1450757"/>
          </a:xfrm>
        </p:spPr>
        <p:txBody>
          <a:bodyPr/>
          <a:lstStyle/>
          <a:p>
            <a:r>
              <a:rPr lang="en-US" dirty="0">
                <a:solidFill>
                  <a:srgbClr val="FF0000"/>
                </a:solidFill>
                <a:latin typeface="Calibri" panose="020F0502020204030204" pitchFamily="34" charset="0"/>
                <a:ea typeface="Times New Roman" panose="02020603050405020304" pitchFamily="18" charset="0"/>
                <a:cs typeface="Calibri" panose="020F0502020204030204" pitchFamily="34" charset="0"/>
              </a:rPr>
              <a:t>5. Developing conceptual categories </a:t>
            </a:r>
            <a:endParaRPr lang="x-none" dirty="0">
              <a:solidFill>
                <a:srgbClr val="FF0000"/>
              </a:solidFill>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xmlns="" id="{13285C65-6835-D143-991B-6C32BA7D964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RU" smtClean="0"/>
              <a:t>28</a:t>
            </a:fld>
            <a:endParaRPr lang="ru-RU"/>
          </a:p>
        </p:txBody>
      </p:sp>
      <p:sp>
        <p:nvSpPr>
          <p:cNvPr id="4" name="Rectangle 3">
            <a:extLst>
              <a:ext uri="{FF2B5EF4-FFF2-40B4-BE49-F238E27FC236}">
                <a16:creationId xmlns:a16="http://schemas.microsoft.com/office/drawing/2014/main" xmlns="" id="{9ADA12B1-8241-6E4C-9C62-F2AC6D980D8E}"/>
              </a:ext>
            </a:extLst>
          </p:cNvPr>
          <p:cNvSpPr/>
          <p:nvPr/>
        </p:nvSpPr>
        <p:spPr>
          <a:xfrm>
            <a:off x="2256430" y="2077638"/>
            <a:ext cx="6096000" cy="523220"/>
          </a:xfrm>
          <a:prstGeom prst="rect">
            <a:avLst/>
          </a:prstGeom>
        </p:spPr>
        <p:txBody>
          <a:bodyPr>
            <a:spAutoFit/>
          </a:bodyPr>
          <a:lstStyle/>
          <a:p>
            <a:r>
              <a:rPr lang="en-US" dirty="0">
                <a:solidFill>
                  <a:srgbClr val="333333"/>
                </a:solidFill>
                <a:latin typeface="Arial" panose="020B0604020202020204" pitchFamily="34" charset="0"/>
                <a:ea typeface="Times New Roman" panose="02020603050405020304" pitchFamily="18" charset="0"/>
              </a:rPr>
              <a:t/>
            </a:r>
            <a:br>
              <a:rPr lang="en-US" dirty="0">
                <a:solidFill>
                  <a:srgbClr val="333333"/>
                </a:solidFill>
                <a:latin typeface="Arial" panose="020B0604020202020204" pitchFamily="34" charset="0"/>
                <a:ea typeface="Times New Roman" panose="02020603050405020304" pitchFamily="18" charset="0"/>
              </a:rPr>
            </a:br>
            <a:endParaRPr lang="x-none" dirty="0"/>
          </a:p>
        </p:txBody>
      </p:sp>
      <p:pic>
        <p:nvPicPr>
          <p:cNvPr id="20482" name="Picture 2" descr="Structure of qualitative data analysis">
            <a:extLst>
              <a:ext uri="{FF2B5EF4-FFF2-40B4-BE49-F238E27FC236}">
                <a16:creationId xmlns:a16="http://schemas.microsoft.com/office/drawing/2014/main" xmlns="" id="{3B90162B-771F-B34E-B99C-AD159BB18B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6651" y="1872032"/>
            <a:ext cx="6405349" cy="35433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48F4181D-5508-F341-8874-AF39857A1B41}"/>
              </a:ext>
            </a:extLst>
          </p:cNvPr>
          <p:cNvSpPr/>
          <p:nvPr/>
        </p:nvSpPr>
        <p:spPr>
          <a:xfrm>
            <a:off x="591403" y="2571804"/>
            <a:ext cx="4976884" cy="1938992"/>
          </a:xfrm>
          <a:prstGeom prst="rect">
            <a:avLst/>
          </a:prstGeom>
        </p:spPr>
        <p:txBody>
          <a:bodyPr wrap="square">
            <a:spAutoFit/>
          </a:bodyPr>
          <a:lstStyle/>
          <a:p>
            <a:r>
              <a:rPr lang="en-US" sz="2400" dirty="0">
                <a:solidFill>
                  <a:srgbClr val="333333"/>
                </a:solidFill>
                <a:latin typeface="Calibri" panose="020F0502020204030204" pitchFamily="34" charset="0"/>
                <a:cs typeface="Calibri" panose="020F0502020204030204" pitchFamily="34" charset="0"/>
              </a:rPr>
              <a:t>Coding and categorizing in qualitative data means clustering and classification schemes; linking categories to the concept and forming a theory (Maxwell &amp; Miller, 2008). </a:t>
            </a:r>
            <a:endParaRPr lang="x-none"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50614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E47120-B401-F64E-B8CB-CAD5D10B5BA2}"/>
              </a:ext>
            </a:extLst>
          </p:cNvPr>
          <p:cNvSpPr>
            <a:spLocks noGrp="1"/>
          </p:cNvSpPr>
          <p:nvPr>
            <p:ph type="title"/>
          </p:nvPr>
        </p:nvSpPr>
        <p:spPr/>
        <p:txBody>
          <a:bodyPr/>
          <a:lstStyle/>
          <a:p>
            <a:pPr algn="ctr"/>
            <a:r>
              <a:rPr lang="x-none" dirty="0">
                <a:solidFill>
                  <a:srgbClr val="FF0000"/>
                </a:solidFill>
              </a:rPr>
              <a:t>Steps in coding</a:t>
            </a:r>
          </a:p>
        </p:txBody>
      </p:sp>
      <p:sp>
        <p:nvSpPr>
          <p:cNvPr id="3" name="Slide Number Placeholder 2">
            <a:extLst>
              <a:ext uri="{FF2B5EF4-FFF2-40B4-BE49-F238E27FC236}">
                <a16:creationId xmlns:a16="http://schemas.microsoft.com/office/drawing/2014/main" xmlns="" id="{06E39AEF-1D09-9648-9779-3F4DD444D28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RU" smtClean="0"/>
              <a:t>29</a:t>
            </a:fld>
            <a:endParaRPr lang="ru-RU"/>
          </a:p>
        </p:txBody>
      </p:sp>
      <p:sp>
        <p:nvSpPr>
          <p:cNvPr id="5" name="Rectangle 4">
            <a:extLst>
              <a:ext uri="{FF2B5EF4-FFF2-40B4-BE49-F238E27FC236}">
                <a16:creationId xmlns:a16="http://schemas.microsoft.com/office/drawing/2014/main" xmlns="" id="{49DA3C63-4ECC-AE42-B0F5-7C054DBFA6C5}"/>
              </a:ext>
            </a:extLst>
          </p:cNvPr>
          <p:cNvSpPr/>
          <p:nvPr/>
        </p:nvSpPr>
        <p:spPr>
          <a:xfrm>
            <a:off x="764275" y="1737360"/>
            <a:ext cx="11068334" cy="4708981"/>
          </a:xfrm>
          <a:prstGeom prst="rect">
            <a:avLst/>
          </a:prstGeom>
        </p:spPr>
        <p:txBody>
          <a:bodyPr wrap="square">
            <a:spAutoFit/>
          </a:bodyPr>
          <a:lstStyle/>
          <a:p>
            <a:r>
              <a:rPr lang="en-US" sz="2000" b="1" dirty="0">
                <a:solidFill>
                  <a:srgbClr val="333333"/>
                </a:solidFill>
                <a:latin typeface="Calibri" panose="020F0502020204030204" pitchFamily="34" charset="0"/>
                <a:cs typeface="Calibri" panose="020F0502020204030204" pitchFamily="34" charset="0"/>
              </a:rPr>
              <a:t>Step 1:</a:t>
            </a:r>
            <a:r>
              <a:rPr lang="en-US" sz="2000" dirty="0">
                <a:solidFill>
                  <a:srgbClr val="333333"/>
                </a:solidFill>
                <a:latin typeface="Calibri" panose="020F0502020204030204" pitchFamily="34" charset="0"/>
                <a:cs typeface="Calibri" panose="020F0502020204030204" pitchFamily="34" charset="0"/>
              </a:rPr>
              <a:t> An initial code is a word or short phrase that denotes a salient feature of visual data.</a:t>
            </a:r>
          </a:p>
          <a:p>
            <a:r>
              <a:rPr lang="en-US" sz="2000" b="1" dirty="0">
                <a:solidFill>
                  <a:srgbClr val="333333"/>
                </a:solidFill>
                <a:latin typeface="Calibri" panose="020F0502020204030204" pitchFamily="34" charset="0"/>
                <a:cs typeface="Calibri" panose="020F0502020204030204" pitchFamily="34" charset="0"/>
              </a:rPr>
              <a:t>Step 2:</a:t>
            </a:r>
            <a:r>
              <a:rPr lang="en-US" sz="2000" dirty="0">
                <a:solidFill>
                  <a:srgbClr val="333333"/>
                </a:solidFill>
                <a:latin typeface="Calibri" panose="020F0502020204030204" pitchFamily="34" charset="0"/>
                <a:cs typeface="Calibri" panose="020F0502020204030204" pitchFamily="34" charset="0"/>
              </a:rPr>
              <a:t> This step comprises the development of a large number of codes. The redundant codes will be collapsed and codes will be renamed. After removing redundant codes, codes will be modified from raw data.</a:t>
            </a:r>
          </a:p>
          <a:p>
            <a:r>
              <a:rPr lang="en-US" sz="2000" b="1" dirty="0">
                <a:solidFill>
                  <a:srgbClr val="333333"/>
                </a:solidFill>
                <a:latin typeface="Calibri" panose="020F0502020204030204" pitchFamily="34" charset="0"/>
                <a:cs typeface="Calibri" panose="020F0502020204030204" pitchFamily="34" charset="0"/>
              </a:rPr>
              <a:t>Step 3:</a:t>
            </a:r>
            <a:r>
              <a:rPr lang="en-US" sz="2000" dirty="0">
                <a:solidFill>
                  <a:srgbClr val="333333"/>
                </a:solidFill>
                <a:latin typeface="Calibri" panose="020F0502020204030204" pitchFamily="34" charset="0"/>
                <a:cs typeface="Calibri" panose="020F0502020204030204" pitchFamily="34" charset="0"/>
              </a:rPr>
              <a:t> After modifying codes, they will be organized into categories. It explains the major topic will be grouped and every important topic. So there is a long list of categories and sub-categories with related codes.</a:t>
            </a:r>
          </a:p>
          <a:p>
            <a:r>
              <a:rPr lang="en-US" sz="2000" b="1" dirty="0">
                <a:solidFill>
                  <a:srgbClr val="333333"/>
                </a:solidFill>
                <a:latin typeface="Calibri" panose="020F0502020204030204" pitchFamily="34" charset="0"/>
                <a:cs typeface="Calibri" panose="020F0502020204030204" pitchFamily="34" charset="0"/>
              </a:rPr>
              <a:t>Step 4:</a:t>
            </a:r>
            <a:r>
              <a:rPr lang="en-US" sz="2000" dirty="0">
                <a:solidFill>
                  <a:srgbClr val="333333"/>
                </a:solidFill>
                <a:latin typeface="Calibri" panose="020F0502020204030204" pitchFamily="34" charset="0"/>
                <a:cs typeface="Calibri" panose="020F0502020204030204" pitchFamily="34" charset="0"/>
              </a:rPr>
              <a:t> Initial list will be modified by combining two categories. So the movement of coding initial data to category identification and from identified category to emerging concepts entail the analysis process.</a:t>
            </a:r>
          </a:p>
          <a:p>
            <a:r>
              <a:rPr lang="en-US" sz="2000" b="1" dirty="0">
                <a:solidFill>
                  <a:srgbClr val="333333"/>
                </a:solidFill>
                <a:latin typeface="Calibri" panose="020F0502020204030204" pitchFamily="34" charset="0"/>
                <a:cs typeface="Calibri" panose="020F0502020204030204" pitchFamily="34" charset="0"/>
              </a:rPr>
              <a:t>Step 5:</a:t>
            </a:r>
            <a:r>
              <a:rPr lang="en-US" sz="2000" dirty="0">
                <a:solidFill>
                  <a:srgbClr val="333333"/>
                </a:solidFill>
                <a:latin typeface="Calibri" panose="020F0502020204030204" pitchFamily="34" charset="0"/>
                <a:cs typeface="Calibri" panose="020F0502020204030204" pitchFamily="34" charset="0"/>
              </a:rPr>
              <a:t> Categories and sub-categories will be revisited after removing redundancies and identifying critical elements.</a:t>
            </a:r>
          </a:p>
          <a:p>
            <a:r>
              <a:rPr lang="en-US" sz="2000" b="1" dirty="0">
                <a:solidFill>
                  <a:srgbClr val="333333"/>
                </a:solidFill>
                <a:latin typeface="Calibri" panose="020F0502020204030204" pitchFamily="34" charset="0"/>
                <a:cs typeface="Calibri" panose="020F0502020204030204" pitchFamily="34" charset="0"/>
              </a:rPr>
              <a:t>Step 6:</a:t>
            </a:r>
            <a:r>
              <a:rPr lang="en-US" sz="2000" dirty="0">
                <a:solidFill>
                  <a:srgbClr val="333333"/>
                </a:solidFill>
                <a:latin typeface="Calibri" panose="020F0502020204030204" pitchFamily="34" charset="0"/>
                <a:cs typeface="Calibri" panose="020F0502020204030204" pitchFamily="34" charset="0"/>
              </a:rPr>
              <a:t> Final step of this process contains the identification of concepts in relation to identified codes and categories.</a:t>
            </a:r>
          </a:p>
          <a:p>
            <a:r>
              <a:rPr lang="en-US" sz="2000" dirty="0">
                <a:latin typeface="Calibri" panose="020F0502020204030204" pitchFamily="34" charset="0"/>
                <a:cs typeface="Calibri" panose="020F0502020204030204" pitchFamily="34" charset="0"/>
              </a:rPr>
              <a:t/>
            </a:r>
            <a:br>
              <a:rPr lang="en-US" sz="2000" dirty="0">
                <a:latin typeface="Calibri" panose="020F0502020204030204" pitchFamily="34" charset="0"/>
                <a:cs typeface="Calibri" panose="020F0502020204030204" pitchFamily="34" charset="0"/>
              </a:rPr>
            </a:br>
            <a:endParaRPr lang="x-none" sz="2000"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xmlns="" id="{15A7C102-7AEF-6C46-AF42-522E6E7F869E}"/>
              </a:ext>
            </a:extLst>
          </p:cNvPr>
          <p:cNvSpPr/>
          <p:nvPr/>
        </p:nvSpPr>
        <p:spPr>
          <a:xfrm>
            <a:off x="1218311" y="5881835"/>
            <a:ext cx="1949573" cy="307777"/>
          </a:xfrm>
          <a:prstGeom prst="rect">
            <a:avLst/>
          </a:prstGeom>
        </p:spPr>
        <p:txBody>
          <a:bodyPr wrap="none">
            <a:spAutoFit/>
          </a:bodyPr>
          <a:lstStyle/>
          <a:p>
            <a:r>
              <a:rPr lang="en-US" dirty="0">
                <a:solidFill>
                  <a:srgbClr val="FF0000"/>
                </a:solidFill>
                <a:latin typeface="Calibri"/>
                <a:ea typeface="Calibri"/>
                <a:cs typeface="Calibri"/>
                <a:sym typeface="Calibri"/>
              </a:rPr>
              <a:t>Adopted: Chetty(2020). </a:t>
            </a:r>
            <a:endParaRPr lang="x-none" dirty="0">
              <a:solidFill>
                <a:srgbClr val="FF0000"/>
              </a:solidFill>
            </a:endParaRPr>
          </a:p>
        </p:txBody>
      </p:sp>
    </p:spTree>
    <p:extLst>
      <p:ext uri="{BB962C8B-B14F-4D97-AF65-F5344CB8AC3E}">
        <p14:creationId xmlns:p14="http://schemas.microsoft.com/office/powerpoint/2010/main" val="3942319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B260D257-16B0-3D48-8CDB-16A47513C2B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RU" smtClean="0"/>
              <a:t>3</a:t>
            </a:fld>
            <a:endParaRPr lang="ru-RU"/>
          </a:p>
        </p:txBody>
      </p:sp>
      <p:sp>
        <p:nvSpPr>
          <p:cNvPr id="4" name="Rectangle 3">
            <a:extLst>
              <a:ext uri="{FF2B5EF4-FFF2-40B4-BE49-F238E27FC236}">
                <a16:creationId xmlns:a16="http://schemas.microsoft.com/office/drawing/2014/main" xmlns="" id="{F070CEB9-DDF2-B848-AAAF-6688BDB3F95A}"/>
              </a:ext>
            </a:extLst>
          </p:cNvPr>
          <p:cNvSpPr/>
          <p:nvPr/>
        </p:nvSpPr>
        <p:spPr>
          <a:xfrm>
            <a:off x="477672" y="1810255"/>
            <a:ext cx="11067955" cy="4401205"/>
          </a:xfrm>
          <a:prstGeom prst="rect">
            <a:avLst/>
          </a:prstGeom>
        </p:spPr>
        <p:txBody>
          <a:bodyPr wrap="square">
            <a:spAutoFit/>
          </a:bodyPr>
          <a:lstStyle/>
          <a:p>
            <a:r>
              <a:rPr lang="en-US" sz="2800" dirty="0">
                <a:solidFill>
                  <a:srgbClr val="3B3835"/>
                </a:solidFill>
                <a:latin typeface="Calibri" panose="020F0502020204030204" pitchFamily="34" charset="0"/>
                <a:cs typeface="Calibri" panose="020F0502020204030204" pitchFamily="34" charset="0"/>
              </a:rPr>
              <a:t> </a:t>
            </a:r>
            <a:r>
              <a:rPr lang="en-US" sz="2800" dirty="0">
                <a:solidFill>
                  <a:srgbClr val="FF0000"/>
                </a:solidFill>
                <a:latin typeface="Calibri" panose="020F0502020204030204" pitchFamily="34" charset="0"/>
                <a:cs typeface="Calibri" panose="020F0502020204030204" pitchFamily="34" charset="0"/>
              </a:rPr>
              <a:t>Grounded theory </a:t>
            </a:r>
            <a:r>
              <a:rPr lang="en-US" sz="2800" dirty="0">
                <a:solidFill>
                  <a:srgbClr val="3B3835"/>
                </a:solidFill>
                <a:latin typeface="Calibri" panose="020F0502020204030204" pitchFamily="34" charset="0"/>
                <a:cs typeface="Calibri" panose="020F0502020204030204" pitchFamily="34" charset="0"/>
              </a:rPr>
              <a:t>method is a research method which operates almost in a reverse fashion from traditional social science research. Rather than beginning with a hypothesis, the first step is data collection, through a variety of methods. </a:t>
            </a:r>
          </a:p>
          <a:p>
            <a:r>
              <a:rPr lang="en-US" sz="2800" dirty="0">
                <a:solidFill>
                  <a:srgbClr val="3B3835"/>
                </a:solidFill>
                <a:latin typeface="Calibri" panose="020F0502020204030204" pitchFamily="34" charset="0"/>
                <a:cs typeface="Calibri" panose="020F0502020204030204" pitchFamily="34" charset="0"/>
              </a:rPr>
              <a:t> </a:t>
            </a:r>
            <a:r>
              <a:rPr lang="en-US" sz="2800" dirty="0">
                <a:solidFill>
                  <a:srgbClr val="FF0000"/>
                </a:solidFill>
                <a:latin typeface="Calibri" panose="020F0502020204030204" pitchFamily="34" charset="0"/>
                <a:cs typeface="Calibri" panose="020F0502020204030204" pitchFamily="34" charset="0"/>
              </a:rPr>
              <a:t>A grounded theory </a:t>
            </a:r>
            <a:r>
              <a:rPr lang="en-US" sz="2800" dirty="0">
                <a:solidFill>
                  <a:srgbClr val="3B3835"/>
                </a:solidFill>
                <a:latin typeface="Calibri" panose="020F0502020204030204" pitchFamily="34" charset="0"/>
                <a:cs typeface="Calibri" panose="020F0502020204030204" pitchFamily="34" charset="0"/>
              </a:rPr>
              <a:t>design is a systematic, qualitative procedure used to generate a theory that explains, at a broad conceptual level, a process, an action, or an interaction about a substantive topic (Creswell, 2008). </a:t>
            </a:r>
          </a:p>
          <a:p>
            <a:r>
              <a:rPr lang="en-US" sz="2800" dirty="0">
                <a:solidFill>
                  <a:srgbClr val="3B3835"/>
                </a:solidFill>
                <a:latin typeface="Calibri" panose="020F0502020204030204" pitchFamily="34" charset="0"/>
                <a:cs typeface="Calibri" panose="020F0502020204030204" pitchFamily="34" charset="0"/>
              </a:rPr>
              <a:t>“A qualitative research method that uses a systematic set of procedures to develop an inductively derived grounded theory about a phenomenon”  (Strauss &amp; Corbin ,1998 p24)</a:t>
            </a:r>
            <a:endParaRPr lang="x-none"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67919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7BB594-BB40-D04D-8328-2F7AB4A1BCBD}"/>
              </a:ext>
            </a:extLst>
          </p:cNvPr>
          <p:cNvSpPr>
            <a:spLocks noGrp="1"/>
          </p:cNvSpPr>
          <p:nvPr>
            <p:ph type="title"/>
          </p:nvPr>
        </p:nvSpPr>
        <p:spPr/>
        <p:txBody>
          <a:bodyPr/>
          <a:lstStyle/>
          <a:p>
            <a:r>
              <a:rPr lang="en-US" dirty="0">
                <a:solidFill>
                  <a:srgbClr val="FF0000"/>
                </a:solidFill>
                <a:latin typeface="Arial" panose="020B0604020202020204" pitchFamily="34" charset="0"/>
                <a:ea typeface="Times New Roman" panose="02020603050405020304" pitchFamily="18" charset="0"/>
              </a:rPr>
              <a:t>6. Constant comparison </a:t>
            </a:r>
            <a:endParaRPr lang="x-none" dirty="0">
              <a:solidFill>
                <a:srgbClr val="FF0000"/>
              </a:solidFill>
            </a:endParaRPr>
          </a:p>
        </p:txBody>
      </p:sp>
      <p:sp>
        <p:nvSpPr>
          <p:cNvPr id="3" name="Slide Number Placeholder 2">
            <a:extLst>
              <a:ext uri="{FF2B5EF4-FFF2-40B4-BE49-F238E27FC236}">
                <a16:creationId xmlns:a16="http://schemas.microsoft.com/office/drawing/2014/main" xmlns="" id="{FB0D0FBF-FB1C-C946-BB41-2F7C1DBCFC3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RU" smtClean="0"/>
              <a:t>30</a:t>
            </a:fld>
            <a:endParaRPr lang="ru-RU"/>
          </a:p>
        </p:txBody>
      </p:sp>
      <p:sp>
        <p:nvSpPr>
          <p:cNvPr id="4" name="Rectangle 3">
            <a:extLst>
              <a:ext uri="{FF2B5EF4-FFF2-40B4-BE49-F238E27FC236}">
                <a16:creationId xmlns:a16="http://schemas.microsoft.com/office/drawing/2014/main" xmlns="" id="{E7A67998-AAA1-2345-91F7-05261F18A4E8}"/>
              </a:ext>
            </a:extLst>
          </p:cNvPr>
          <p:cNvSpPr/>
          <p:nvPr/>
        </p:nvSpPr>
        <p:spPr>
          <a:xfrm>
            <a:off x="3048000" y="3044280"/>
            <a:ext cx="6096000" cy="523220"/>
          </a:xfrm>
          <a:prstGeom prst="rect">
            <a:avLst/>
          </a:prstGeom>
        </p:spPr>
        <p:txBody>
          <a:bodyPr>
            <a:spAutoFit/>
          </a:bodyPr>
          <a:lstStyle/>
          <a:p>
            <a:r>
              <a:rPr lang="en-US" dirty="0">
                <a:solidFill>
                  <a:srgbClr val="333333"/>
                </a:solidFill>
                <a:latin typeface="Arial" panose="020B0604020202020204" pitchFamily="34" charset="0"/>
                <a:ea typeface="Times New Roman" panose="02020603050405020304" pitchFamily="18" charset="0"/>
              </a:rPr>
              <a:t/>
            </a:r>
            <a:br>
              <a:rPr lang="en-US" dirty="0">
                <a:solidFill>
                  <a:srgbClr val="333333"/>
                </a:solidFill>
                <a:latin typeface="Arial" panose="020B0604020202020204" pitchFamily="34" charset="0"/>
                <a:ea typeface="Times New Roman" panose="02020603050405020304" pitchFamily="18" charset="0"/>
              </a:rPr>
            </a:br>
            <a:endParaRPr lang="x-none" dirty="0"/>
          </a:p>
        </p:txBody>
      </p:sp>
      <p:sp>
        <p:nvSpPr>
          <p:cNvPr id="5" name="Rectangle 4">
            <a:extLst>
              <a:ext uri="{FF2B5EF4-FFF2-40B4-BE49-F238E27FC236}">
                <a16:creationId xmlns:a16="http://schemas.microsoft.com/office/drawing/2014/main" xmlns="" id="{BABA2867-7601-9B4C-904B-D031853DA2F1}"/>
              </a:ext>
            </a:extLst>
          </p:cNvPr>
          <p:cNvSpPr/>
          <p:nvPr/>
        </p:nvSpPr>
        <p:spPr>
          <a:xfrm>
            <a:off x="883838" y="1985595"/>
            <a:ext cx="9016620" cy="3970318"/>
          </a:xfrm>
          <a:prstGeom prst="rect">
            <a:avLst/>
          </a:prstGeom>
        </p:spPr>
        <p:txBody>
          <a:bodyPr wrap="square">
            <a:spAutoFit/>
          </a:bodyPr>
          <a:lstStyle/>
          <a:p>
            <a:r>
              <a:rPr lang="en-US" sz="2800" dirty="0">
                <a:latin typeface="Calibri" panose="020F0502020204030204" pitchFamily="34" charset="0"/>
                <a:cs typeface="Calibri" panose="020F0502020204030204" pitchFamily="34" charset="0"/>
              </a:rPr>
              <a:t>-The codes arising out of each interview are constantly compared against the codes from the same interview, and those from other interviews and observations (</a:t>
            </a:r>
            <a:r>
              <a:rPr lang="en-US" sz="2800" dirty="0">
                <a:solidFill>
                  <a:schemeClr val="dk1"/>
                </a:solidFill>
                <a:latin typeface="Calibri" panose="020F0502020204030204" pitchFamily="34" charset="0"/>
                <a:ea typeface="Calibri"/>
                <a:cs typeface="Calibri" panose="020F0502020204030204" pitchFamily="34" charset="0"/>
                <a:sym typeface="Calibri"/>
              </a:rPr>
              <a:t>Rashina </a:t>
            </a:r>
            <a:r>
              <a:rPr lang="en-US" sz="2800" dirty="0" err="1">
                <a:solidFill>
                  <a:schemeClr val="dk1"/>
                </a:solidFill>
                <a:latin typeface="Calibri" panose="020F0502020204030204" pitchFamily="34" charset="0"/>
                <a:ea typeface="Calibri"/>
                <a:cs typeface="Calibri" panose="020F0502020204030204" pitchFamily="34" charset="0"/>
                <a:sym typeface="Calibri"/>
              </a:rPr>
              <a:t>Hoda</a:t>
            </a:r>
            <a:r>
              <a:rPr lang="en-US" sz="2800" dirty="0">
                <a:solidFill>
                  <a:schemeClr val="dk1"/>
                </a:solidFill>
                <a:latin typeface="Calibri" panose="020F0502020204030204" pitchFamily="34" charset="0"/>
                <a:ea typeface="Calibri"/>
                <a:cs typeface="Calibri" panose="020F0502020204030204" pitchFamily="34" charset="0"/>
                <a:sym typeface="Calibri"/>
              </a:rPr>
              <a:t>, Noble &amp; Marshall,2017).</a:t>
            </a:r>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 This is GT’s Constant Comparison Method which is used to group these codes to produce a higher level of abstraction called concepts, and is repeated on these concepts to produce another level of abstraction called a category (Glaser, 1978).</a:t>
            </a:r>
            <a:endParaRPr lang="en-US" sz="2800" dirty="0">
              <a:solidFill>
                <a:srgbClr val="50505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161427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F8CE5422-FD2E-C849-94CB-1081BBAE37B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RU" smtClean="0"/>
              <a:t>31</a:t>
            </a:fld>
            <a:endParaRPr lang="ru-RU"/>
          </a:p>
        </p:txBody>
      </p:sp>
      <p:pic>
        <p:nvPicPr>
          <p:cNvPr id="5" name="Picture 4" descr="Diagram&#10;&#10;Description automatically generated">
            <a:extLst>
              <a:ext uri="{FF2B5EF4-FFF2-40B4-BE49-F238E27FC236}">
                <a16:creationId xmlns:a16="http://schemas.microsoft.com/office/drawing/2014/main" xmlns="" id="{6A6E2E4E-0B54-3842-8DB5-5A997446A07E}"/>
              </a:ext>
            </a:extLst>
          </p:cNvPr>
          <p:cNvPicPr>
            <a:picLocks noChangeAspect="1"/>
          </p:cNvPicPr>
          <p:nvPr/>
        </p:nvPicPr>
        <p:blipFill>
          <a:blip r:embed="rId3"/>
          <a:stretch>
            <a:fillRect/>
          </a:stretch>
        </p:blipFill>
        <p:spPr>
          <a:xfrm>
            <a:off x="1581150" y="45570"/>
            <a:ext cx="9029700" cy="6173182"/>
          </a:xfrm>
          <a:prstGeom prst="rect">
            <a:avLst/>
          </a:prstGeom>
        </p:spPr>
      </p:pic>
      <p:sp>
        <p:nvSpPr>
          <p:cNvPr id="6" name="Oval 5">
            <a:extLst>
              <a:ext uri="{FF2B5EF4-FFF2-40B4-BE49-F238E27FC236}">
                <a16:creationId xmlns:a16="http://schemas.microsoft.com/office/drawing/2014/main" xmlns="" id="{4570BDDF-B359-A347-9D83-E6D81CA76A4F}"/>
              </a:ext>
            </a:extLst>
          </p:cNvPr>
          <p:cNvSpPr/>
          <p:nvPr/>
        </p:nvSpPr>
        <p:spPr>
          <a:xfrm>
            <a:off x="4410501" y="5736686"/>
            <a:ext cx="3370997" cy="4820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25695600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8C0919-53FD-3349-9FA8-3AE7847CCF74}"/>
              </a:ext>
            </a:extLst>
          </p:cNvPr>
          <p:cNvSpPr>
            <a:spLocks noGrp="1"/>
          </p:cNvSpPr>
          <p:nvPr>
            <p:ph type="title"/>
          </p:nvPr>
        </p:nvSpPr>
        <p:spPr>
          <a:xfrm>
            <a:off x="229738" y="459741"/>
            <a:ext cx="10058400" cy="1450757"/>
          </a:xfrm>
        </p:spPr>
        <p:txBody>
          <a:bodyPr>
            <a:normAutofit/>
          </a:bodyPr>
          <a:lstStyle/>
          <a:p>
            <a:r>
              <a:rPr lang="en-US" sz="4000" dirty="0">
                <a:solidFill>
                  <a:srgbClr val="FF0000"/>
                </a:solidFill>
                <a:latin typeface="Arial" panose="020B0604020202020204" pitchFamily="34" charset="0"/>
                <a:ea typeface="Times New Roman" panose="02020603050405020304" pitchFamily="18" charset="0"/>
              </a:rPr>
              <a:t>7. Analytic </a:t>
            </a:r>
            <a:r>
              <a:rPr lang="en-US" sz="4000" dirty="0" err="1">
                <a:solidFill>
                  <a:srgbClr val="FF0000"/>
                </a:solidFill>
                <a:latin typeface="Arial" panose="020B0604020202020204" pitchFamily="34" charset="0"/>
                <a:ea typeface="Times New Roman" panose="02020603050405020304" pitchFamily="18" charset="0"/>
              </a:rPr>
              <a:t>memoing</a:t>
            </a:r>
            <a:r>
              <a:rPr lang="en-US" sz="4000" dirty="0">
                <a:solidFill>
                  <a:srgbClr val="FF0000"/>
                </a:solidFill>
                <a:latin typeface="Arial" panose="020B0604020202020204" pitchFamily="34" charset="0"/>
                <a:ea typeface="Times New Roman" panose="02020603050405020304" pitchFamily="18" charset="0"/>
              </a:rPr>
              <a:t> </a:t>
            </a:r>
            <a:endParaRPr lang="x-none" sz="4000" dirty="0">
              <a:solidFill>
                <a:srgbClr val="FF0000"/>
              </a:solidFill>
            </a:endParaRPr>
          </a:p>
        </p:txBody>
      </p:sp>
      <p:sp>
        <p:nvSpPr>
          <p:cNvPr id="3" name="Slide Number Placeholder 2">
            <a:extLst>
              <a:ext uri="{FF2B5EF4-FFF2-40B4-BE49-F238E27FC236}">
                <a16:creationId xmlns:a16="http://schemas.microsoft.com/office/drawing/2014/main" xmlns="" id="{5E009818-A6B8-4949-80A1-08551510F08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RU" smtClean="0"/>
              <a:t>32</a:t>
            </a:fld>
            <a:endParaRPr lang="ru-RU"/>
          </a:p>
        </p:txBody>
      </p:sp>
      <p:sp>
        <p:nvSpPr>
          <p:cNvPr id="4" name="Rectangle 3">
            <a:extLst>
              <a:ext uri="{FF2B5EF4-FFF2-40B4-BE49-F238E27FC236}">
                <a16:creationId xmlns:a16="http://schemas.microsoft.com/office/drawing/2014/main" xmlns="" id="{BD8F686E-BFAE-0A41-9589-333C45B2F558}"/>
              </a:ext>
            </a:extLst>
          </p:cNvPr>
          <p:cNvSpPr/>
          <p:nvPr/>
        </p:nvSpPr>
        <p:spPr>
          <a:xfrm>
            <a:off x="3048000" y="3152001"/>
            <a:ext cx="6096000" cy="523220"/>
          </a:xfrm>
          <a:prstGeom prst="rect">
            <a:avLst/>
          </a:prstGeom>
        </p:spPr>
        <p:txBody>
          <a:bodyPr>
            <a:spAutoFit/>
          </a:bodyPr>
          <a:lstStyle/>
          <a:p>
            <a:r>
              <a:rPr lang="en-US" dirty="0">
                <a:solidFill>
                  <a:srgbClr val="333333"/>
                </a:solidFill>
                <a:latin typeface="Arial" panose="020B0604020202020204" pitchFamily="34" charset="0"/>
                <a:ea typeface="Times New Roman" panose="02020603050405020304" pitchFamily="18" charset="0"/>
              </a:rPr>
              <a:t/>
            </a:r>
            <a:br>
              <a:rPr lang="en-US" dirty="0">
                <a:solidFill>
                  <a:srgbClr val="333333"/>
                </a:solidFill>
                <a:latin typeface="Arial" panose="020B0604020202020204" pitchFamily="34" charset="0"/>
                <a:ea typeface="Times New Roman" panose="02020603050405020304" pitchFamily="18" charset="0"/>
              </a:rPr>
            </a:br>
            <a:endParaRPr lang="x-none" dirty="0"/>
          </a:p>
        </p:txBody>
      </p:sp>
      <p:sp>
        <p:nvSpPr>
          <p:cNvPr id="5" name="Rectangle 4">
            <a:extLst>
              <a:ext uri="{FF2B5EF4-FFF2-40B4-BE49-F238E27FC236}">
                <a16:creationId xmlns:a16="http://schemas.microsoft.com/office/drawing/2014/main" xmlns="" id="{CA416B10-4926-344B-9B92-CA5B268CBF6B}"/>
              </a:ext>
            </a:extLst>
          </p:cNvPr>
          <p:cNvSpPr/>
          <p:nvPr/>
        </p:nvSpPr>
        <p:spPr>
          <a:xfrm>
            <a:off x="495871" y="2798058"/>
            <a:ext cx="4158018" cy="1754326"/>
          </a:xfrm>
          <a:prstGeom prst="rect">
            <a:avLst/>
          </a:prstGeom>
        </p:spPr>
        <p:txBody>
          <a:bodyPr wrap="square">
            <a:spAutoFit/>
          </a:bodyPr>
          <a:lstStyle/>
          <a:p>
            <a:r>
              <a:rPr lang="en-US" sz="1800" dirty="0" err="1"/>
              <a:t>Memoing</a:t>
            </a:r>
            <a:r>
              <a:rPr lang="en-US" sz="1800" dirty="0"/>
              <a:t> is the ongoing process of writing theoretical notes throughout the GT process. Memos capture the conceptual links between categories as the researcher notes down their reflections on different categories.</a:t>
            </a:r>
            <a:endParaRPr lang="x-none" sz="1800" dirty="0"/>
          </a:p>
        </p:txBody>
      </p:sp>
      <p:pic>
        <p:nvPicPr>
          <p:cNvPr id="1026" name="Picture 2" descr="The stages in grounded theory, from Dillon [Dil12]. | Download Scientific  Diagram">
            <a:extLst>
              <a:ext uri="{FF2B5EF4-FFF2-40B4-BE49-F238E27FC236}">
                <a16:creationId xmlns:a16="http://schemas.microsoft.com/office/drawing/2014/main" xmlns="" id="{5C9F11D8-575D-604F-A64C-951FC2160F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5331" y="459741"/>
            <a:ext cx="6455390" cy="564080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D1D63C6D-F492-C141-8B6F-A8274583F4EE}"/>
              </a:ext>
            </a:extLst>
          </p:cNvPr>
          <p:cNvSpPr/>
          <p:nvPr/>
        </p:nvSpPr>
        <p:spPr>
          <a:xfrm>
            <a:off x="659642" y="5270667"/>
            <a:ext cx="6096000" cy="954107"/>
          </a:xfrm>
          <a:prstGeom prst="rect">
            <a:avLst/>
          </a:prstGeom>
        </p:spPr>
        <p:txBody>
          <a:bodyPr>
            <a:spAutoFit/>
          </a:bodyPr>
          <a:lstStyle/>
          <a:p>
            <a:r>
              <a:rPr lang="en-US" dirty="0"/>
              <a:t>Rich, P. (2012). Inside the Black Box: Revealing the Process in Applying a Grounded Theory Analysis. </a:t>
            </a:r>
            <a:r>
              <a:rPr lang="en-US" i="1" dirty="0"/>
              <a:t>The Qualitative Report</a:t>
            </a:r>
            <a:r>
              <a:rPr lang="en-US" dirty="0"/>
              <a:t>, </a:t>
            </a:r>
            <a:r>
              <a:rPr lang="en-US" i="1" dirty="0"/>
              <a:t>17</a:t>
            </a:r>
            <a:r>
              <a:rPr lang="en-US" dirty="0"/>
              <a:t>, 1–23. Retrieved from https://</a:t>
            </a:r>
            <a:r>
              <a:rPr lang="en-US" dirty="0" err="1"/>
              <a:t>files.eric.ed.gov</a:t>
            </a:r>
            <a:r>
              <a:rPr lang="en-US" dirty="0"/>
              <a:t>/</a:t>
            </a:r>
            <a:r>
              <a:rPr lang="en-US" dirty="0" err="1"/>
              <a:t>fulltext</a:t>
            </a:r>
            <a:r>
              <a:rPr lang="en-US" dirty="0"/>
              <a:t>/EJ981472.pdf</a:t>
            </a:r>
          </a:p>
          <a:p>
            <a:r>
              <a:rPr lang="en-US" dirty="0"/>
              <a:t>‌</a:t>
            </a:r>
          </a:p>
        </p:txBody>
      </p:sp>
    </p:spTree>
    <p:extLst>
      <p:ext uri="{BB962C8B-B14F-4D97-AF65-F5344CB8AC3E}">
        <p14:creationId xmlns:p14="http://schemas.microsoft.com/office/powerpoint/2010/main" val="1196528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98DBA3-34CB-624F-9503-A6CAA22E2D2A}"/>
              </a:ext>
            </a:extLst>
          </p:cNvPr>
          <p:cNvSpPr>
            <a:spLocks noGrp="1"/>
          </p:cNvSpPr>
          <p:nvPr>
            <p:ph type="title"/>
          </p:nvPr>
        </p:nvSpPr>
        <p:spPr>
          <a:xfrm>
            <a:off x="1066800" y="696036"/>
            <a:ext cx="10058400" cy="1450757"/>
          </a:xfrm>
        </p:spPr>
        <p:txBody>
          <a:bodyPr>
            <a:normAutofit fontScale="90000"/>
          </a:bodyPr>
          <a:lstStyle/>
          <a:p>
            <a:r>
              <a:rPr lang="en-US" dirty="0">
                <a:solidFill>
                  <a:srgbClr val="FF0000"/>
                </a:solidFill>
                <a:latin typeface="HelveticaNeue-Light" panose="02000503000000020004" pitchFamily="2" charset="0"/>
              </a:rPr>
              <a:t>The process is initiated by coding &amp; categorizing the data. </a:t>
            </a:r>
            <a:r>
              <a:rPr lang="en-US" dirty="0">
                <a:solidFill>
                  <a:srgbClr val="3B3835"/>
                </a:solidFill>
                <a:latin typeface="HelveticaNeue-Light" panose="02000503000000020004" pitchFamily="2" charset="0"/>
              </a:rPr>
              <a:t/>
            </a:r>
            <a:br>
              <a:rPr lang="en-US" dirty="0">
                <a:solidFill>
                  <a:srgbClr val="3B3835"/>
                </a:solidFill>
                <a:latin typeface="HelveticaNeue-Light" panose="02000503000000020004" pitchFamily="2" charset="0"/>
              </a:rPr>
            </a:br>
            <a:endParaRPr lang="x-none" dirty="0"/>
          </a:p>
        </p:txBody>
      </p:sp>
      <p:sp>
        <p:nvSpPr>
          <p:cNvPr id="3" name="Slide Number Placeholder 2">
            <a:extLst>
              <a:ext uri="{FF2B5EF4-FFF2-40B4-BE49-F238E27FC236}">
                <a16:creationId xmlns:a16="http://schemas.microsoft.com/office/drawing/2014/main" xmlns="" id="{32DEB55C-BF99-8C46-B4F1-0441766AED3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RU" smtClean="0"/>
              <a:t>33</a:t>
            </a:fld>
            <a:endParaRPr lang="ru-RU"/>
          </a:p>
        </p:txBody>
      </p:sp>
      <p:sp>
        <p:nvSpPr>
          <p:cNvPr id="4" name="Rectangle 3">
            <a:extLst>
              <a:ext uri="{FF2B5EF4-FFF2-40B4-BE49-F238E27FC236}">
                <a16:creationId xmlns:a16="http://schemas.microsoft.com/office/drawing/2014/main" xmlns="" id="{6B526E80-8BCC-554D-9F21-D05235E482AD}"/>
              </a:ext>
            </a:extLst>
          </p:cNvPr>
          <p:cNvSpPr/>
          <p:nvPr/>
        </p:nvSpPr>
        <p:spPr>
          <a:xfrm>
            <a:off x="1806053" y="2389467"/>
            <a:ext cx="6096000" cy="307777"/>
          </a:xfrm>
          <a:prstGeom prst="rect">
            <a:avLst/>
          </a:prstGeom>
        </p:spPr>
        <p:txBody>
          <a:bodyPr>
            <a:spAutoFit/>
          </a:bodyPr>
          <a:lstStyle/>
          <a:p>
            <a:r>
              <a:rPr lang="en-US" dirty="0">
                <a:solidFill>
                  <a:srgbClr val="3B3835"/>
                </a:solidFill>
                <a:latin typeface="HelveticaNeue-Light" panose="02000503000000020004" pitchFamily="2" charset="0"/>
              </a:rPr>
              <a:t>There are several types of coding : OPEN, AXIAL &amp; SELECTIVE CODING.</a:t>
            </a:r>
          </a:p>
        </p:txBody>
      </p:sp>
      <p:pic>
        <p:nvPicPr>
          <p:cNvPr id="5122" name="Picture 2" descr="Grounded theory analysis using axial and selective coding">
            <a:extLst>
              <a:ext uri="{FF2B5EF4-FFF2-40B4-BE49-F238E27FC236}">
                <a16:creationId xmlns:a16="http://schemas.microsoft.com/office/drawing/2014/main" xmlns="" id="{577885DD-E088-AA42-AF61-E400E59A11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96788"/>
            <a:ext cx="11976100" cy="4862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2337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xmlns="" id="{A0BB6DD5-F9B5-C041-8CA3-24DAABE12243}"/>
              </a:ext>
            </a:extLst>
          </p:cNvPr>
          <p:cNvSpPr>
            <a:spLocks noGrp="1" noChangeArrowheads="1"/>
          </p:cNvSpPr>
          <p:nvPr>
            <p:ph type="title"/>
          </p:nvPr>
        </p:nvSpPr>
        <p:spPr>
          <a:xfrm>
            <a:off x="1340394" y="-56866"/>
            <a:ext cx="8229600" cy="1143000"/>
          </a:xfrm>
        </p:spPr>
        <p:txBody>
          <a:bodyPr/>
          <a:lstStyle/>
          <a:p>
            <a:pPr algn="ctr" eaLnBrk="1" hangingPunct="1"/>
            <a:r>
              <a:rPr lang="en-US" altLang="x-none" dirty="0">
                <a:solidFill>
                  <a:srgbClr val="FF0000"/>
                </a:solidFill>
              </a:rPr>
              <a:t>OPEN CODING</a:t>
            </a:r>
          </a:p>
        </p:txBody>
      </p:sp>
      <p:pic>
        <p:nvPicPr>
          <p:cNvPr id="3" name="Picture 2" descr="Diagram&#10;&#10;Description automatically generated">
            <a:extLst>
              <a:ext uri="{FF2B5EF4-FFF2-40B4-BE49-F238E27FC236}">
                <a16:creationId xmlns:a16="http://schemas.microsoft.com/office/drawing/2014/main" xmlns="" id="{D49EA11F-D29E-2349-A04F-116F8D8F27D0}"/>
              </a:ext>
            </a:extLst>
          </p:cNvPr>
          <p:cNvPicPr>
            <a:picLocks noChangeAspect="1"/>
          </p:cNvPicPr>
          <p:nvPr/>
        </p:nvPicPr>
        <p:blipFill>
          <a:blip r:embed="rId2"/>
          <a:stretch>
            <a:fillRect/>
          </a:stretch>
        </p:blipFill>
        <p:spPr>
          <a:xfrm>
            <a:off x="863078" y="1238250"/>
            <a:ext cx="10111998" cy="4381500"/>
          </a:xfrm>
          <a:prstGeom prst="rect">
            <a:avLst/>
          </a:prstGeom>
        </p:spPr>
      </p:pic>
      <p:sp>
        <p:nvSpPr>
          <p:cNvPr id="4" name="Rectangle 3">
            <a:extLst>
              <a:ext uri="{FF2B5EF4-FFF2-40B4-BE49-F238E27FC236}">
                <a16:creationId xmlns:a16="http://schemas.microsoft.com/office/drawing/2014/main" xmlns="" id="{4524930E-DB66-2C43-A02D-EFA6A3B25478}"/>
              </a:ext>
            </a:extLst>
          </p:cNvPr>
          <p:cNvSpPr/>
          <p:nvPr/>
        </p:nvSpPr>
        <p:spPr>
          <a:xfrm>
            <a:off x="7127399" y="5810183"/>
            <a:ext cx="9184232" cy="307777"/>
          </a:xfrm>
          <a:prstGeom prst="rect">
            <a:avLst/>
          </a:prstGeom>
        </p:spPr>
        <p:txBody>
          <a:bodyPr wrap="square">
            <a:spAutoFit/>
          </a:bodyPr>
          <a:lstStyle/>
          <a:p>
            <a:r>
              <a:rPr lang="en-US" dirty="0" err="1">
                <a:latin typeface="Calibri" panose="020F0502020204030204" pitchFamily="34" charset="0"/>
                <a:cs typeface="Calibri" panose="020F0502020204030204" pitchFamily="34" charset="0"/>
              </a:rPr>
              <a:t>Melcer</a:t>
            </a:r>
            <a:r>
              <a:rPr lang="en-US" dirty="0">
                <a:latin typeface="Calibri" panose="020F0502020204030204" pitchFamily="34" charset="0"/>
                <a:cs typeface="Calibri" panose="020F0502020204030204" pitchFamily="34" charset="0"/>
              </a:rPr>
              <a:t> &amp; </a:t>
            </a:r>
            <a:r>
              <a:rPr lang="en-US" dirty="0" err="1">
                <a:latin typeface="Calibri" panose="020F0502020204030204" pitchFamily="34" charset="0"/>
                <a:cs typeface="Calibri" panose="020F0502020204030204" pitchFamily="34" charset="0"/>
              </a:rPr>
              <a:t>Cuerdo</a:t>
            </a:r>
            <a:r>
              <a:rPr lang="en-US" dirty="0">
                <a:latin typeface="Calibri" panose="020F0502020204030204" pitchFamily="34" charset="0"/>
                <a:cs typeface="Calibri" panose="020F0502020204030204" pitchFamily="34" charset="0"/>
              </a:rPr>
              <a:t> (2020) </a:t>
            </a:r>
          </a:p>
        </p:txBody>
      </p:sp>
      <p:sp>
        <p:nvSpPr>
          <p:cNvPr id="2" name="Oval 1">
            <a:extLst>
              <a:ext uri="{FF2B5EF4-FFF2-40B4-BE49-F238E27FC236}">
                <a16:creationId xmlns:a16="http://schemas.microsoft.com/office/drawing/2014/main" xmlns="" id="{634A61C2-DC90-EF42-BF57-44D0C87E8130}"/>
              </a:ext>
            </a:extLst>
          </p:cNvPr>
          <p:cNvSpPr/>
          <p:nvPr/>
        </p:nvSpPr>
        <p:spPr>
          <a:xfrm>
            <a:off x="368490" y="1086134"/>
            <a:ext cx="6045958" cy="48779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37069279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83B895-1420-C34C-97D8-99CAFA04F950}"/>
              </a:ext>
            </a:extLst>
          </p:cNvPr>
          <p:cNvSpPr>
            <a:spLocks noGrp="1"/>
          </p:cNvSpPr>
          <p:nvPr>
            <p:ph type="title"/>
          </p:nvPr>
        </p:nvSpPr>
        <p:spPr/>
        <p:txBody>
          <a:bodyPr/>
          <a:lstStyle/>
          <a:p>
            <a:r>
              <a:rPr lang="en-US" b="1" dirty="0">
                <a:solidFill>
                  <a:srgbClr val="FF0000"/>
                </a:solidFill>
                <a:latin typeface="HelveticaNeue-Light" panose="02000503000000020004" pitchFamily="2" charset="0"/>
              </a:rPr>
              <a:t>OPEN CODING</a:t>
            </a:r>
            <a:endParaRPr lang="x-none" b="1" dirty="0">
              <a:solidFill>
                <a:srgbClr val="FF0000"/>
              </a:solidFill>
            </a:endParaRPr>
          </a:p>
        </p:txBody>
      </p:sp>
      <p:sp>
        <p:nvSpPr>
          <p:cNvPr id="3" name="Slide Number Placeholder 2">
            <a:extLst>
              <a:ext uri="{FF2B5EF4-FFF2-40B4-BE49-F238E27FC236}">
                <a16:creationId xmlns:a16="http://schemas.microsoft.com/office/drawing/2014/main" xmlns="" id="{A1ABEE2B-1139-6E4D-AB06-509B1BC2DDC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RU" smtClean="0"/>
              <a:t>35</a:t>
            </a:fld>
            <a:endParaRPr lang="ru-RU"/>
          </a:p>
        </p:txBody>
      </p:sp>
      <p:sp>
        <p:nvSpPr>
          <p:cNvPr id="4" name="Rectangle 3">
            <a:extLst>
              <a:ext uri="{FF2B5EF4-FFF2-40B4-BE49-F238E27FC236}">
                <a16:creationId xmlns:a16="http://schemas.microsoft.com/office/drawing/2014/main" xmlns="" id="{783358C3-9DEF-D443-8928-5773323A3803}"/>
              </a:ext>
            </a:extLst>
          </p:cNvPr>
          <p:cNvSpPr/>
          <p:nvPr/>
        </p:nvSpPr>
        <p:spPr>
          <a:xfrm>
            <a:off x="291457" y="2513757"/>
            <a:ext cx="10058400" cy="2985433"/>
          </a:xfrm>
          <a:prstGeom prst="rect">
            <a:avLst/>
          </a:prstGeom>
        </p:spPr>
        <p:txBody>
          <a:bodyPr wrap="square">
            <a:spAutoFit/>
          </a:bodyPr>
          <a:lstStyle/>
          <a:p>
            <a:r>
              <a:rPr lang="en-US" sz="3200" dirty="0">
                <a:solidFill>
                  <a:srgbClr val="3B3835"/>
                </a:solidFill>
                <a:latin typeface="Calibri" panose="020F0502020204030204" pitchFamily="34" charset="0"/>
                <a:cs typeface="Calibri" panose="020F0502020204030204" pitchFamily="34" charset="0"/>
              </a:rPr>
              <a:t>- Open coding is concerned with identifying, naming, categorizing &amp; describing phenomenon found in the text. </a:t>
            </a:r>
          </a:p>
          <a:p>
            <a:r>
              <a:rPr lang="en-US" sz="3200" dirty="0">
                <a:solidFill>
                  <a:srgbClr val="3B3835"/>
                </a:solidFill>
                <a:latin typeface="Calibri" panose="020F0502020204030204" pitchFamily="34" charset="0"/>
                <a:cs typeface="Calibri" panose="020F0502020204030204" pitchFamily="34" charset="0"/>
              </a:rPr>
              <a:t>-Each line or a paragraph is read in search of the answer to the repeated questions (</a:t>
            </a:r>
            <a:r>
              <a:rPr lang="en-US" sz="3200" dirty="0">
                <a:latin typeface="Calibri" panose="020F0502020204030204" pitchFamily="34" charset="0"/>
                <a:cs typeface="Calibri" panose="020F0502020204030204" pitchFamily="34" charset="0"/>
              </a:rPr>
              <a:t>Glaser &amp;  Strauss (1967);Strauss &amp; Corbin (1990). </a:t>
            </a:r>
          </a:p>
          <a:p>
            <a:endParaRPr lang="en-US" sz="2800" dirty="0">
              <a:solidFill>
                <a:srgbClr val="3B3835"/>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xmlns="" id="{E945F9D8-B2A7-084F-A170-4F3D08233F07}"/>
              </a:ext>
            </a:extLst>
          </p:cNvPr>
          <p:cNvSpPr/>
          <p:nvPr/>
        </p:nvSpPr>
        <p:spPr>
          <a:xfrm>
            <a:off x="291457" y="5298037"/>
            <a:ext cx="6096000" cy="307777"/>
          </a:xfrm>
          <a:prstGeom prst="rect">
            <a:avLst/>
          </a:prstGeom>
        </p:spPr>
        <p:txBody>
          <a:bodyPr>
            <a:spAutoFit/>
          </a:bodyPr>
          <a:lstStyle/>
          <a:p>
            <a:r>
              <a:rPr lang="en-US" dirty="0">
                <a:latin typeface="Times New Roman" panose="02020603050405020304" pitchFamily="18" charset="0"/>
              </a:rPr>
              <a:t>‌</a:t>
            </a:r>
          </a:p>
        </p:txBody>
      </p:sp>
    </p:spTree>
    <p:extLst>
      <p:ext uri="{BB962C8B-B14F-4D97-AF65-F5344CB8AC3E}">
        <p14:creationId xmlns:p14="http://schemas.microsoft.com/office/powerpoint/2010/main" val="13624260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A15CD0-E834-6F41-9979-F2B2AF13D198}"/>
              </a:ext>
            </a:extLst>
          </p:cNvPr>
          <p:cNvSpPr>
            <a:spLocks noGrp="1"/>
          </p:cNvSpPr>
          <p:nvPr>
            <p:ph type="title"/>
          </p:nvPr>
        </p:nvSpPr>
        <p:spPr/>
        <p:txBody>
          <a:bodyPr/>
          <a:lstStyle/>
          <a:p>
            <a:endParaRPr lang="x-none"/>
          </a:p>
        </p:txBody>
      </p:sp>
      <p:sp>
        <p:nvSpPr>
          <p:cNvPr id="3" name="Slide Number Placeholder 2">
            <a:extLst>
              <a:ext uri="{FF2B5EF4-FFF2-40B4-BE49-F238E27FC236}">
                <a16:creationId xmlns:a16="http://schemas.microsoft.com/office/drawing/2014/main" xmlns="" id="{814F50BC-FFBB-224E-A8E9-4632079751E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RU" smtClean="0"/>
              <a:t>36</a:t>
            </a:fld>
            <a:endParaRPr lang="ru-RU"/>
          </a:p>
        </p:txBody>
      </p:sp>
      <p:pic>
        <p:nvPicPr>
          <p:cNvPr id="4" name="Picture 4">
            <a:extLst>
              <a:ext uri="{FF2B5EF4-FFF2-40B4-BE49-F238E27FC236}">
                <a16:creationId xmlns:a16="http://schemas.microsoft.com/office/drawing/2014/main" xmlns="" id="{EFF285EF-E168-7A46-B654-2F34F5E80C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050973" cy="554099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165F5A56-C3EA-8D40-8985-8650F7B165BC}"/>
              </a:ext>
            </a:extLst>
          </p:cNvPr>
          <p:cNvSpPr/>
          <p:nvPr/>
        </p:nvSpPr>
        <p:spPr>
          <a:xfrm>
            <a:off x="0" y="5998085"/>
            <a:ext cx="10190328" cy="307777"/>
          </a:xfrm>
          <a:prstGeom prst="rect">
            <a:avLst/>
          </a:prstGeom>
        </p:spPr>
        <p:txBody>
          <a:bodyPr wrap="square">
            <a:spAutoFit/>
          </a:bodyPr>
          <a:lstStyle/>
          <a:p>
            <a:r>
              <a:rPr lang="en-US" dirty="0" err="1">
                <a:latin typeface="Calibri" panose="020F0502020204030204" pitchFamily="34" charset="0"/>
                <a:cs typeface="Calibri" panose="020F0502020204030204" pitchFamily="34" charset="0"/>
              </a:rPr>
              <a:t>Trembath</a:t>
            </a:r>
            <a:r>
              <a:rPr lang="en-US" dirty="0">
                <a:latin typeface="Calibri" panose="020F0502020204030204" pitchFamily="34" charset="0"/>
                <a:cs typeface="Calibri" panose="020F0502020204030204" pitchFamily="34" charset="0"/>
              </a:rPr>
              <a:t>, Balandin, </a:t>
            </a:r>
            <a:r>
              <a:rPr lang="en-US" dirty="0" err="1">
                <a:latin typeface="Calibri" panose="020F0502020204030204" pitchFamily="34" charset="0"/>
                <a:cs typeface="Calibri" panose="020F0502020204030204" pitchFamily="34" charset="0"/>
              </a:rPr>
              <a:t>Togher</a:t>
            </a:r>
            <a:r>
              <a:rPr lang="en-US" dirty="0">
                <a:latin typeface="Calibri" panose="020F0502020204030204" pitchFamily="34" charset="0"/>
                <a:cs typeface="Calibri" panose="020F0502020204030204" pitchFamily="34" charset="0"/>
              </a:rPr>
              <a:t>, &amp; </a:t>
            </a:r>
            <a:r>
              <a:rPr lang="en-US" dirty="0" err="1">
                <a:latin typeface="Calibri" panose="020F0502020204030204" pitchFamily="34" charset="0"/>
                <a:cs typeface="Calibri" panose="020F0502020204030204" pitchFamily="34" charset="0"/>
              </a:rPr>
              <a:t>Stancliffe</a:t>
            </a:r>
            <a:r>
              <a:rPr lang="en-US" dirty="0">
                <a:latin typeface="Calibri" panose="020F0502020204030204" pitchFamily="34" charset="0"/>
                <a:cs typeface="Calibri" panose="020F0502020204030204" pitchFamily="34" charset="0"/>
              </a:rPr>
              <a:t>,  (2009). </a:t>
            </a:r>
          </a:p>
        </p:txBody>
      </p:sp>
    </p:spTree>
    <p:extLst>
      <p:ext uri="{BB962C8B-B14F-4D97-AF65-F5344CB8AC3E}">
        <p14:creationId xmlns:p14="http://schemas.microsoft.com/office/powerpoint/2010/main" val="23360974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xmlns="" id="{DE33ECF8-855D-1547-BEE1-C754C5294C3F}"/>
              </a:ext>
            </a:extLst>
          </p:cNvPr>
          <p:cNvSpPr>
            <a:spLocks noGrp="1" noChangeArrowheads="1"/>
          </p:cNvSpPr>
          <p:nvPr>
            <p:ph type="title"/>
          </p:nvPr>
        </p:nvSpPr>
        <p:spPr/>
        <p:txBody>
          <a:bodyPr/>
          <a:lstStyle/>
          <a:p>
            <a:pPr eaLnBrk="1" hangingPunct="1"/>
            <a:r>
              <a:rPr lang="en-US" altLang="x-none" sz="4000" dirty="0">
                <a:solidFill>
                  <a:srgbClr val="FF0000"/>
                </a:solidFill>
              </a:rPr>
              <a:t>Doing Grounded Theory: Coding</a:t>
            </a:r>
          </a:p>
        </p:txBody>
      </p:sp>
      <p:sp>
        <p:nvSpPr>
          <p:cNvPr id="24579" name="Rectangle 3">
            <a:extLst>
              <a:ext uri="{FF2B5EF4-FFF2-40B4-BE49-F238E27FC236}">
                <a16:creationId xmlns:a16="http://schemas.microsoft.com/office/drawing/2014/main" xmlns="" id="{D4CBF445-6C02-E84E-A97B-EFD41C40D76E}"/>
              </a:ext>
            </a:extLst>
          </p:cNvPr>
          <p:cNvSpPr>
            <a:spLocks noGrp="1" noChangeArrowheads="1"/>
          </p:cNvSpPr>
          <p:nvPr>
            <p:ph type="body" idx="1"/>
          </p:nvPr>
        </p:nvSpPr>
        <p:spPr/>
        <p:txBody>
          <a:bodyPr>
            <a:normAutofit fontScale="92500" lnSpcReduction="10000"/>
          </a:bodyPr>
          <a:lstStyle/>
          <a:p>
            <a:pPr eaLnBrk="1" hangingPunct="1">
              <a:lnSpc>
                <a:spcPct val="90000"/>
              </a:lnSpc>
              <a:buFontTx/>
              <a:buNone/>
            </a:pPr>
            <a:r>
              <a:rPr lang="en-US" altLang="x-none" sz="2800" dirty="0"/>
              <a:t>OPEN CODING</a:t>
            </a:r>
          </a:p>
          <a:p>
            <a:pPr eaLnBrk="1" hangingPunct="1">
              <a:lnSpc>
                <a:spcPct val="90000"/>
              </a:lnSpc>
              <a:buFontTx/>
              <a:buNone/>
            </a:pPr>
            <a:r>
              <a:rPr lang="en-US" altLang="x-none" sz="2800" b="1" dirty="0"/>
              <a:t>First level coding-</a:t>
            </a:r>
            <a:r>
              <a:rPr lang="en-US" altLang="x-none" sz="2800" dirty="0"/>
              <a:t> gives units meaning based on labeling concepts. Focus on the words of the participants. Unit to analyze varies from an individual word, line-by-line, several sentences or paragraphs; (circle words, reflective memos about potential interpretations of data)</a:t>
            </a:r>
          </a:p>
          <a:p>
            <a:pPr eaLnBrk="1" hangingPunct="1">
              <a:lnSpc>
                <a:spcPct val="90000"/>
              </a:lnSpc>
            </a:pPr>
            <a:r>
              <a:rPr lang="en-US" altLang="x-none" sz="2800" dirty="0"/>
              <a:t>“adjusting to disability occurs over a lifetime”  (AB, 47- the way they coded answers)</a:t>
            </a:r>
          </a:p>
          <a:p>
            <a:pPr eaLnBrk="1" hangingPunct="1">
              <a:lnSpc>
                <a:spcPct val="90000"/>
              </a:lnSpc>
            </a:pPr>
            <a:r>
              <a:rPr lang="en-US" altLang="x-none" sz="2800" dirty="0"/>
              <a:t>“adjusting to disability is an ongoing process” </a:t>
            </a:r>
          </a:p>
          <a:p>
            <a:pPr eaLnBrk="1" hangingPunct="1">
              <a:lnSpc>
                <a:spcPct val="90000"/>
              </a:lnSpc>
            </a:pPr>
            <a:r>
              <a:rPr lang="en-US" altLang="x-none" sz="2800" dirty="0"/>
              <a:t>“no adjustment process due to being born with a disability” </a:t>
            </a:r>
          </a:p>
        </p:txBody>
      </p:sp>
      <p:sp>
        <p:nvSpPr>
          <p:cNvPr id="4" name="Rectangle 3">
            <a:extLst>
              <a:ext uri="{FF2B5EF4-FFF2-40B4-BE49-F238E27FC236}">
                <a16:creationId xmlns:a16="http://schemas.microsoft.com/office/drawing/2014/main" xmlns="" id="{B916F20B-B970-BB44-964C-CD45F9C8BEC0}"/>
              </a:ext>
            </a:extLst>
          </p:cNvPr>
          <p:cNvSpPr/>
          <p:nvPr/>
        </p:nvSpPr>
        <p:spPr>
          <a:xfrm>
            <a:off x="682330" y="5815060"/>
            <a:ext cx="2287806" cy="307777"/>
          </a:xfrm>
          <a:prstGeom prst="rect">
            <a:avLst/>
          </a:prstGeom>
        </p:spPr>
        <p:txBody>
          <a:bodyPr wrap="none">
            <a:spAutoFit/>
          </a:bodyPr>
          <a:lstStyle/>
          <a:p>
            <a:r>
              <a:rPr lang="x-none" dirty="0">
                <a:solidFill>
                  <a:srgbClr val="FF0000"/>
                </a:solidFill>
                <a:latin typeface="Calibri" panose="020F0502020204030204" pitchFamily="34" charset="0"/>
                <a:ea typeface="Calibri" panose="020F0502020204030204" pitchFamily="34" charset="0"/>
                <a:cs typeface="Times New Roman" panose="02020603050405020304" pitchFamily="18" charset="0"/>
              </a:rPr>
              <a:t> Adopted: </a:t>
            </a:r>
            <a:r>
              <a:rPr lang="en-US" altLang="x-none" dirty="0" err="1">
                <a:solidFill>
                  <a:srgbClr val="FF0000"/>
                </a:solidFill>
              </a:rPr>
              <a:t>Lazarides</a:t>
            </a:r>
            <a:r>
              <a:rPr lang="en-US" altLang="x-none" dirty="0">
                <a:solidFill>
                  <a:srgbClr val="FF0000"/>
                </a:solidFill>
              </a:rPr>
              <a:t> (2008)</a:t>
            </a:r>
            <a:endParaRPr lang="x-none" dirty="0">
              <a:solidFill>
                <a:srgbClr val="FF0000"/>
              </a:solidFill>
            </a:endParaRPr>
          </a:p>
        </p:txBody>
      </p:sp>
    </p:spTree>
    <p:extLst>
      <p:ext uri="{BB962C8B-B14F-4D97-AF65-F5344CB8AC3E}">
        <p14:creationId xmlns:p14="http://schemas.microsoft.com/office/powerpoint/2010/main" val="32780554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xmlns="" id="{27FA2A9D-88DB-B24D-82A9-F1DB7B753A3E}"/>
              </a:ext>
            </a:extLst>
          </p:cNvPr>
          <p:cNvSpPr>
            <a:spLocks noGrp="1" noChangeArrowheads="1"/>
          </p:cNvSpPr>
          <p:nvPr>
            <p:ph type="title"/>
          </p:nvPr>
        </p:nvSpPr>
        <p:spPr/>
        <p:txBody>
          <a:bodyPr/>
          <a:lstStyle/>
          <a:p>
            <a:pPr eaLnBrk="1" hangingPunct="1"/>
            <a:r>
              <a:rPr lang="en-US" altLang="x-none" sz="4000" dirty="0">
                <a:solidFill>
                  <a:srgbClr val="FF0000"/>
                </a:solidFill>
              </a:rPr>
              <a:t>Doing Grounded Theory: Coding</a:t>
            </a:r>
          </a:p>
        </p:txBody>
      </p:sp>
      <p:sp>
        <p:nvSpPr>
          <p:cNvPr id="25603" name="Rectangle 3">
            <a:extLst>
              <a:ext uri="{FF2B5EF4-FFF2-40B4-BE49-F238E27FC236}">
                <a16:creationId xmlns:a16="http://schemas.microsoft.com/office/drawing/2014/main" xmlns="" id="{64303BDE-C1FC-8F4B-8834-338382D4DBDF}"/>
              </a:ext>
            </a:extLst>
          </p:cNvPr>
          <p:cNvSpPr>
            <a:spLocks noGrp="1" noChangeArrowheads="1"/>
          </p:cNvSpPr>
          <p:nvPr>
            <p:ph type="body" idx="1"/>
          </p:nvPr>
        </p:nvSpPr>
        <p:spPr/>
        <p:txBody>
          <a:bodyPr/>
          <a:lstStyle/>
          <a:p>
            <a:pPr eaLnBrk="1" hangingPunct="1">
              <a:buFontTx/>
              <a:buNone/>
            </a:pPr>
            <a:r>
              <a:rPr lang="en-US" altLang="x-none" b="1" dirty="0"/>
              <a:t>Open Coding: next step</a:t>
            </a:r>
          </a:p>
          <a:p>
            <a:pPr eaLnBrk="1" hangingPunct="1">
              <a:buFontTx/>
              <a:buNone/>
            </a:pPr>
            <a:r>
              <a:rPr lang="en-US" altLang="x-none" dirty="0"/>
              <a:t>Organize relationships among and between </a:t>
            </a:r>
          </a:p>
          <a:p>
            <a:pPr eaLnBrk="1" hangingPunct="1">
              <a:buFontTx/>
              <a:buNone/>
            </a:pPr>
            <a:r>
              <a:rPr lang="en-US" altLang="x-none" dirty="0"/>
              <a:t>Categories (concepts become categories)</a:t>
            </a:r>
          </a:p>
          <a:p>
            <a:pPr eaLnBrk="1" hangingPunct="1">
              <a:buFontTx/>
              <a:buNone/>
            </a:pPr>
            <a:r>
              <a:rPr lang="en-US" altLang="x-none" sz="2800" u="sng" dirty="0"/>
              <a:t>“Adjustment to Disability”</a:t>
            </a:r>
          </a:p>
          <a:p>
            <a:pPr eaLnBrk="1" hangingPunct="1"/>
            <a:r>
              <a:rPr lang="en-US" altLang="x-none" sz="2800" dirty="0"/>
              <a:t>Over lifetime</a:t>
            </a:r>
          </a:p>
          <a:p>
            <a:pPr eaLnBrk="1" hangingPunct="1"/>
            <a:r>
              <a:rPr lang="en-US" altLang="x-none" sz="2800" dirty="0"/>
              <a:t>Ongoing process</a:t>
            </a:r>
          </a:p>
          <a:p>
            <a:pPr eaLnBrk="1" hangingPunct="1"/>
            <a:r>
              <a:rPr lang="en-US" altLang="x-none" sz="2800" dirty="0"/>
              <a:t>No adjustment</a:t>
            </a:r>
          </a:p>
          <a:p>
            <a:pPr eaLnBrk="1" hangingPunct="1">
              <a:buFontTx/>
              <a:buNone/>
            </a:pPr>
            <a:endParaRPr lang="en-US" altLang="x-none" sz="2800" dirty="0"/>
          </a:p>
        </p:txBody>
      </p:sp>
      <p:sp>
        <p:nvSpPr>
          <p:cNvPr id="4" name="Rectangle 3">
            <a:extLst>
              <a:ext uri="{FF2B5EF4-FFF2-40B4-BE49-F238E27FC236}">
                <a16:creationId xmlns:a16="http://schemas.microsoft.com/office/drawing/2014/main" xmlns="" id="{41A1261D-1A7B-8845-B120-3B0B06928BCE}"/>
              </a:ext>
            </a:extLst>
          </p:cNvPr>
          <p:cNvSpPr/>
          <p:nvPr/>
        </p:nvSpPr>
        <p:spPr>
          <a:xfrm>
            <a:off x="682330" y="5815060"/>
            <a:ext cx="2287806" cy="307777"/>
          </a:xfrm>
          <a:prstGeom prst="rect">
            <a:avLst/>
          </a:prstGeom>
        </p:spPr>
        <p:txBody>
          <a:bodyPr wrap="none">
            <a:spAutoFit/>
          </a:bodyPr>
          <a:lstStyle/>
          <a:p>
            <a:r>
              <a:rPr lang="x-none" dirty="0">
                <a:solidFill>
                  <a:srgbClr val="FF0000"/>
                </a:solidFill>
                <a:latin typeface="Calibri" panose="020F0502020204030204" pitchFamily="34" charset="0"/>
                <a:ea typeface="Calibri" panose="020F0502020204030204" pitchFamily="34" charset="0"/>
                <a:cs typeface="Times New Roman" panose="02020603050405020304" pitchFamily="18" charset="0"/>
              </a:rPr>
              <a:t> Adopted: </a:t>
            </a:r>
            <a:r>
              <a:rPr lang="en-US" altLang="x-none" dirty="0" err="1">
                <a:solidFill>
                  <a:srgbClr val="FF0000"/>
                </a:solidFill>
              </a:rPr>
              <a:t>Lazarides</a:t>
            </a:r>
            <a:r>
              <a:rPr lang="en-US" altLang="x-none" dirty="0">
                <a:solidFill>
                  <a:srgbClr val="FF0000"/>
                </a:solidFill>
              </a:rPr>
              <a:t> (2008)</a:t>
            </a:r>
            <a:endParaRPr lang="x-none" dirty="0">
              <a:solidFill>
                <a:srgbClr val="FF0000"/>
              </a:solidFill>
            </a:endParaRPr>
          </a:p>
        </p:txBody>
      </p:sp>
    </p:spTree>
    <p:extLst>
      <p:ext uri="{BB962C8B-B14F-4D97-AF65-F5344CB8AC3E}">
        <p14:creationId xmlns:p14="http://schemas.microsoft.com/office/powerpoint/2010/main" val="7827517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E97FCF-6DFF-014E-93B2-738E46FDA1E4}"/>
              </a:ext>
            </a:extLst>
          </p:cNvPr>
          <p:cNvSpPr>
            <a:spLocks noGrp="1"/>
          </p:cNvSpPr>
          <p:nvPr>
            <p:ph type="title"/>
          </p:nvPr>
        </p:nvSpPr>
        <p:spPr/>
        <p:txBody>
          <a:bodyPr/>
          <a:lstStyle/>
          <a:p>
            <a:endParaRPr lang="x-none"/>
          </a:p>
        </p:txBody>
      </p:sp>
      <p:sp>
        <p:nvSpPr>
          <p:cNvPr id="4" name="Slide Number Placeholder 3">
            <a:extLst>
              <a:ext uri="{FF2B5EF4-FFF2-40B4-BE49-F238E27FC236}">
                <a16:creationId xmlns:a16="http://schemas.microsoft.com/office/drawing/2014/main" xmlns="" id="{A31E84EB-709E-674A-91B9-2AE9BD715B46}"/>
              </a:ext>
            </a:extLst>
          </p:cNvPr>
          <p:cNvSpPr>
            <a:spLocks noGrp="1"/>
          </p:cNvSpPr>
          <p:nvPr>
            <p:ph type="sldNum" sz="quarter" idx="12"/>
          </p:nvPr>
        </p:nvSpPr>
        <p:spPr/>
        <p:txBody>
          <a:bodyPr/>
          <a:lstStyle/>
          <a:p>
            <a:fld id="{12B5D3AA-C3CA-8243-B183-9E42259EFE5E}" type="slidenum">
              <a:rPr lang="en-US" altLang="x-none" smtClean="0"/>
              <a:pPr/>
              <a:t>39</a:t>
            </a:fld>
            <a:endParaRPr lang="en-US" altLang="x-none"/>
          </a:p>
        </p:txBody>
      </p:sp>
      <p:pic>
        <p:nvPicPr>
          <p:cNvPr id="9218" name="Picture 2" descr="Example of open and axial coding leading to the development of the... |  Download Scientific Diagram">
            <a:extLst>
              <a:ext uri="{FF2B5EF4-FFF2-40B4-BE49-F238E27FC236}">
                <a16:creationId xmlns:a16="http://schemas.microsoft.com/office/drawing/2014/main" xmlns="" id="{7613A9E6-4DE4-B444-87C4-AFA045B7E4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079" y="286603"/>
            <a:ext cx="10795000" cy="492267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23A2D431-D7EF-CA42-94EF-4FF5EBDB46B7}"/>
              </a:ext>
            </a:extLst>
          </p:cNvPr>
          <p:cNvSpPr/>
          <p:nvPr/>
        </p:nvSpPr>
        <p:spPr>
          <a:xfrm>
            <a:off x="145576" y="5939948"/>
            <a:ext cx="6096000" cy="307777"/>
          </a:xfrm>
          <a:prstGeom prst="rect">
            <a:avLst/>
          </a:prstGeom>
        </p:spPr>
        <p:txBody>
          <a:bodyPr>
            <a:spAutoFit/>
          </a:bodyPr>
          <a:lstStyle/>
          <a:p>
            <a:r>
              <a:rPr lang="en-US" dirty="0" err="1">
                <a:solidFill>
                  <a:srgbClr val="FF0000"/>
                </a:solidFill>
                <a:latin typeface="Calibri" panose="020F0502020204030204" pitchFamily="34" charset="0"/>
                <a:cs typeface="Calibri" panose="020F0502020204030204" pitchFamily="34" charset="0"/>
              </a:rPr>
              <a:t>Trembath</a:t>
            </a:r>
            <a:r>
              <a:rPr lang="en-US" dirty="0">
                <a:solidFill>
                  <a:srgbClr val="FF0000"/>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Balandin,Togher</a:t>
            </a:r>
            <a:r>
              <a:rPr lang="en-US" dirty="0">
                <a:solidFill>
                  <a:srgbClr val="FF0000"/>
                </a:solidFill>
                <a:latin typeface="Calibri" panose="020F0502020204030204" pitchFamily="34" charset="0"/>
                <a:cs typeface="Calibri" panose="020F0502020204030204" pitchFamily="34" charset="0"/>
              </a:rPr>
              <a:t>, &amp; </a:t>
            </a:r>
            <a:r>
              <a:rPr lang="en-US" dirty="0" err="1">
                <a:solidFill>
                  <a:srgbClr val="FF0000"/>
                </a:solidFill>
                <a:latin typeface="Calibri" panose="020F0502020204030204" pitchFamily="34" charset="0"/>
                <a:cs typeface="Calibri" panose="020F0502020204030204" pitchFamily="34" charset="0"/>
              </a:rPr>
              <a:t>Stancliffe</a:t>
            </a:r>
            <a:r>
              <a:rPr lang="en-US" dirty="0">
                <a:solidFill>
                  <a:srgbClr val="FF0000"/>
                </a:solidFill>
                <a:latin typeface="Calibri" panose="020F0502020204030204" pitchFamily="34" charset="0"/>
                <a:cs typeface="Calibri" panose="020F0502020204030204" pitchFamily="34" charset="0"/>
              </a:rPr>
              <a:t> (2010) </a:t>
            </a:r>
            <a:r>
              <a:rPr lang="x-none" dirty="0">
                <a:solidFill>
                  <a:srgbClr val="FF000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7487885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0EA3CF-9A8E-4F42-AFD9-2B5766D4A1C4}"/>
              </a:ext>
            </a:extLst>
          </p:cNvPr>
          <p:cNvSpPr>
            <a:spLocks noGrp="1"/>
          </p:cNvSpPr>
          <p:nvPr>
            <p:ph type="title"/>
          </p:nvPr>
        </p:nvSpPr>
        <p:spPr/>
        <p:txBody>
          <a:bodyPr/>
          <a:lstStyle/>
          <a:p>
            <a:r>
              <a:rPr lang="en-US" dirty="0">
                <a:solidFill>
                  <a:srgbClr val="FF0000"/>
                </a:solidFill>
              </a:rPr>
              <a:t>When to use Grounded theory research</a:t>
            </a:r>
            <a:r>
              <a:rPr lang="x-none" dirty="0"/>
              <a:t/>
            </a:r>
            <a:br>
              <a:rPr lang="x-none" dirty="0"/>
            </a:br>
            <a:endParaRPr lang="x-none" dirty="0"/>
          </a:p>
        </p:txBody>
      </p:sp>
      <p:sp>
        <p:nvSpPr>
          <p:cNvPr id="3" name="Slide Number Placeholder 2">
            <a:extLst>
              <a:ext uri="{FF2B5EF4-FFF2-40B4-BE49-F238E27FC236}">
                <a16:creationId xmlns:a16="http://schemas.microsoft.com/office/drawing/2014/main" xmlns="" id="{E3387A2E-6F7B-144A-9840-6831C5188BB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RU" smtClean="0"/>
              <a:t>4</a:t>
            </a:fld>
            <a:endParaRPr lang="ru-RU"/>
          </a:p>
        </p:txBody>
      </p:sp>
      <p:sp>
        <p:nvSpPr>
          <p:cNvPr id="4" name="Rectangle 3">
            <a:extLst>
              <a:ext uri="{FF2B5EF4-FFF2-40B4-BE49-F238E27FC236}">
                <a16:creationId xmlns:a16="http://schemas.microsoft.com/office/drawing/2014/main" xmlns="" id="{FE6708FF-F12B-5A4B-AA7E-A8104476B0B3}"/>
              </a:ext>
            </a:extLst>
          </p:cNvPr>
          <p:cNvSpPr/>
          <p:nvPr/>
        </p:nvSpPr>
        <p:spPr>
          <a:xfrm>
            <a:off x="993059" y="2076442"/>
            <a:ext cx="5319252" cy="2893100"/>
          </a:xfrm>
          <a:prstGeom prst="rect">
            <a:avLst/>
          </a:prstGeom>
        </p:spPr>
        <p:txBody>
          <a:bodyPr wrap="square">
            <a:spAutoFit/>
          </a:bodyPr>
          <a:lstStyle/>
          <a:p>
            <a:pPr lvl="0"/>
            <a:r>
              <a:rPr lang="en-US" dirty="0">
                <a:latin typeface="Calibri" panose="020F0502020204030204" pitchFamily="34" charset="0"/>
                <a:cs typeface="Calibri" panose="020F0502020204030204" pitchFamily="34" charset="0"/>
              </a:rPr>
              <a:t>-</a:t>
            </a:r>
            <a:r>
              <a:rPr lang="en-US" sz="2400" dirty="0">
                <a:latin typeface="Calibri" panose="020F0502020204030204" pitchFamily="34" charset="0"/>
                <a:cs typeface="Calibri" panose="020F0502020204030204" pitchFamily="34" charset="0"/>
              </a:rPr>
              <a:t>To generate a theory rather than use one “off the shelf”</a:t>
            </a:r>
            <a:endParaRPr lang="x-none" sz="2400" dirty="0">
              <a:latin typeface="Calibri" panose="020F0502020204030204" pitchFamily="34" charset="0"/>
              <a:cs typeface="Calibri" panose="020F0502020204030204" pitchFamily="34" charset="0"/>
            </a:endParaRPr>
          </a:p>
          <a:p>
            <a:pPr lvl="0"/>
            <a:r>
              <a:rPr lang="en-US" sz="2400" dirty="0">
                <a:latin typeface="Calibri" panose="020F0502020204030204" pitchFamily="34" charset="0"/>
                <a:cs typeface="Calibri" panose="020F0502020204030204" pitchFamily="34" charset="0"/>
              </a:rPr>
              <a:t>-To explain a process, action or interaction</a:t>
            </a:r>
            <a:endParaRPr lang="x-none" sz="2400" dirty="0">
              <a:latin typeface="Calibri" panose="020F0502020204030204" pitchFamily="34" charset="0"/>
              <a:cs typeface="Calibri" panose="020F0502020204030204" pitchFamily="34" charset="0"/>
            </a:endParaRPr>
          </a:p>
          <a:p>
            <a:pPr lvl="0"/>
            <a:r>
              <a:rPr lang="en-US" sz="2400" dirty="0">
                <a:latin typeface="Calibri" panose="020F0502020204030204" pitchFamily="34" charset="0"/>
                <a:cs typeface="Calibri" panose="020F0502020204030204" pitchFamily="34" charset="0"/>
              </a:rPr>
              <a:t>-When you want a step-by step systematic procedure</a:t>
            </a:r>
            <a:endParaRPr lang="x-none" sz="2400" dirty="0">
              <a:latin typeface="Calibri" panose="020F0502020204030204" pitchFamily="34" charset="0"/>
              <a:cs typeface="Calibri" panose="020F0502020204030204" pitchFamily="34" charset="0"/>
            </a:endParaRPr>
          </a:p>
          <a:p>
            <a:pPr lvl="0"/>
            <a:r>
              <a:rPr lang="en-US" sz="2400" dirty="0">
                <a:latin typeface="Calibri" panose="020F0502020204030204" pitchFamily="34" charset="0"/>
                <a:cs typeface="Calibri" panose="020F0502020204030204" pitchFamily="34" charset="0"/>
              </a:rPr>
              <a:t>-When you want to stay close to the data</a:t>
            </a:r>
            <a:endParaRPr lang="x-none" sz="2400" dirty="0">
              <a:latin typeface="Calibri" panose="020F0502020204030204" pitchFamily="34" charset="0"/>
              <a:cs typeface="Calibri" panose="020F0502020204030204" pitchFamily="34" charset="0"/>
            </a:endParaRPr>
          </a:p>
          <a:p>
            <a:endParaRPr lang="x-none" dirty="0">
              <a:latin typeface="Calibri" panose="020F0502020204030204" pitchFamily="34" charset="0"/>
              <a:cs typeface="Calibri" panose="020F0502020204030204" pitchFamily="34" charset="0"/>
            </a:endParaRPr>
          </a:p>
        </p:txBody>
      </p:sp>
      <p:pic>
        <p:nvPicPr>
          <p:cNvPr id="2052" name="Picture 4" descr="Grounded Theory">
            <a:extLst>
              <a:ext uri="{FF2B5EF4-FFF2-40B4-BE49-F238E27FC236}">
                <a16:creationId xmlns:a16="http://schemas.microsoft.com/office/drawing/2014/main" xmlns="" id="{F3B9A0A6-5059-894B-B735-6F01426E5B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1237" y="1897298"/>
            <a:ext cx="4857955" cy="40739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AD21D683-C19E-8349-A0C6-9E3E379FBF39}"/>
              </a:ext>
            </a:extLst>
          </p:cNvPr>
          <p:cNvSpPr txBox="1"/>
          <p:nvPr/>
        </p:nvSpPr>
        <p:spPr>
          <a:xfrm>
            <a:off x="993059" y="5663465"/>
            <a:ext cx="2218877" cy="307777"/>
          </a:xfrm>
          <a:prstGeom prst="rect">
            <a:avLst/>
          </a:prstGeom>
          <a:noFill/>
        </p:spPr>
        <p:txBody>
          <a:bodyPr wrap="none" rtlCol="0">
            <a:spAutoFit/>
          </a:bodyPr>
          <a:lstStyle/>
          <a:p>
            <a:r>
              <a:rPr lang="x-none" dirty="0">
                <a:solidFill>
                  <a:srgbClr val="FF0000"/>
                </a:solidFill>
                <a:latin typeface="Calibri" panose="020F0502020204030204" pitchFamily="34" charset="0"/>
                <a:cs typeface="Calibri" panose="020F0502020204030204" pitchFamily="34" charset="0"/>
              </a:rPr>
              <a:t>Adopted by: Cresswell 2015</a:t>
            </a:r>
          </a:p>
        </p:txBody>
      </p:sp>
    </p:spTree>
    <p:extLst>
      <p:ext uri="{BB962C8B-B14F-4D97-AF65-F5344CB8AC3E}">
        <p14:creationId xmlns:p14="http://schemas.microsoft.com/office/powerpoint/2010/main" val="20087039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617BC732-F97C-EE4A-9108-A8994203F9E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RU" smtClean="0"/>
              <a:t>40</a:t>
            </a:fld>
            <a:endParaRPr lang="ru-RU"/>
          </a:p>
        </p:txBody>
      </p:sp>
      <p:sp>
        <p:nvSpPr>
          <p:cNvPr id="4" name="Rectangle 3">
            <a:extLst>
              <a:ext uri="{FF2B5EF4-FFF2-40B4-BE49-F238E27FC236}">
                <a16:creationId xmlns:a16="http://schemas.microsoft.com/office/drawing/2014/main" xmlns="" id="{BECB3791-FE0A-2545-A085-C97313A5AABE}"/>
              </a:ext>
            </a:extLst>
          </p:cNvPr>
          <p:cNvSpPr/>
          <p:nvPr/>
        </p:nvSpPr>
        <p:spPr>
          <a:xfrm>
            <a:off x="360301" y="2105786"/>
            <a:ext cx="3242708" cy="2862322"/>
          </a:xfrm>
          <a:prstGeom prst="rect">
            <a:avLst/>
          </a:prstGeom>
        </p:spPr>
        <p:txBody>
          <a:bodyPr wrap="square">
            <a:spAutoFit/>
          </a:bodyPr>
          <a:lstStyle/>
          <a:p>
            <a:r>
              <a:rPr lang="en-US" sz="2000" dirty="0">
                <a:solidFill>
                  <a:srgbClr val="3B3835"/>
                </a:solidFill>
                <a:latin typeface="HelveticaNeue-Light" panose="02000503000000020004" pitchFamily="2" charset="0"/>
              </a:rPr>
              <a:t>• Is a process of relating (categories &amp; properties) to each other via inductive &amp; deductive thinking. </a:t>
            </a:r>
          </a:p>
          <a:p>
            <a:r>
              <a:rPr lang="en-US" sz="2000" dirty="0">
                <a:solidFill>
                  <a:srgbClr val="3B3835"/>
                </a:solidFill>
                <a:latin typeface="HelveticaNeue-Light" panose="02000503000000020004" pitchFamily="2" charset="0"/>
              </a:rPr>
              <a:t>• The ground theorist emphasize causal relationship &amp; fit things into a basic frame of generic relationship</a:t>
            </a:r>
          </a:p>
        </p:txBody>
      </p:sp>
      <p:pic>
        <p:nvPicPr>
          <p:cNvPr id="11266" name="Picture 2" descr="What is Axial Coding with Step by Step Examples — Delve">
            <a:extLst>
              <a:ext uri="{FF2B5EF4-FFF2-40B4-BE49-F238E27FC236}">
                <a16:creationId xmlns:a16="http://schemas.microsoft.com/office/drawing/2014/main" xmlns="" id="{834524A2-1125-4D4E-AFEF-50E4386A40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7051" y="-200025"/>
            <a:ext cx="7094657" cy="7477179"/>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a:extLst>
              <a:ext uri="{FF2B5EF4-FFF2-40B4-BE49-F238E27FC236}">
                <a16:creationId xmlns:a16="http://schemas.microsoft.com/office/drawing/2014/main" xmlns="" id="{01674780-D8FE-E04B-9C9B-FB641AC06ABA}"/>
              </a:ext>
            </a:extLst>
          </p:cNvPr>
          <p:cNvSpPr/>
          <p:nvPr/>
        </p:nvSpPr>
        <p:spPr>
          <a:xfrm>
            <a:off x="7567413" y="171450"/>
            <a:ext cx="4583373" cy="66865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TextBox 8">
            <a:extLst>
              <a:ext uri="{FF2B5EF4-FFF2-40B4-BE49-F238E27FC236}">
                <a16:creationId xmlns:a16="http://schemas.microsoft.com/office/drawing/2014/main" xmlns="" id="{DA756577-7219-6B4E-8247-01BD6541AB5A}"/>
              </a:ext>
            </a:extLst>
          </p:cNvPr>
          <p:cNvSpPr txBox="1"/>
          <p:nvPr/>
        </p:nvSpPr>
        <p:spPr>
          <a:xfrm>
            <a:off x="1098302" y="1105468"/>
            <a:ext cx="3582620" cy="523220"/>
          </a:xfrm>
          <a:prstGeom prst="rect">
            <a:avLst/>
          </a:prstGeom>
          <a:noFill/>
        </p:spPr>
        <p:txBody>
          <a:bodyPr wrap="square" rtlCol="0">
            <a:spAutoFit/>
          </a:bodyPr>
          <a:lstStyle/>
          <a:p>
            <a:r>
              <a:rPr lang="x-none" sz="2800" dirty="0">
                <a:solidFill>
                  <a:srgbClr val="FF0000"/>
                </a:solidFill>
              </a:rPr>
              <a:t>AXIAL CODING</a:t>
            </a:r>
          </a:p>
        </p:txBody>
      </p:sp>
      <p:sp>
        <p:nvSpPr>
          <p:cNvPr id="8" name="Rectangle 7">
            <a:extLst>
              <a:ext uri="{FF2B5EF4-FFF2-40B4-BE49-F238E27FC236}">
                <a16:creationId xmlns:a16="http://schemas.microsoft.com/office/drawing/2014/main" xmlns="" id="{785A7329-BDED-704B-B8AB-29B8E28BD640}"/>
              </a:ext>
            </a:extLst>
          </p:cNvPr>
          <p:cNvSpPr/>
          <p:nvPr/>
        </p:nvSpPr>
        <p:spPr>
          <a:xfrm>
            <a:off x="360301" y="5964491"/>
            <a:ext cx="2169184" cy="307777"/>
          </a:xfrm>
          <a:prstGeom prst="rect">
            <a:avLst/>
          </a:prstGeom>
        </p:spPr>
        <p:txBody>
          <a:bodyPr wrap="none">
            <a:spAutoFit/>
          </a:bodyPr>
          <a:lstStyle/>
          <a:p>
            <a:r>
              <a:rPr lang="x-none" dirty="0">
                <a:solidFill>
                  <a:srgbClr val="FF0000"/>
                </a:solidFill>
                <a:latin typeface="Calibri" panose="020F0502020204030204" pitchFamily="34" charset="0"/>
                <a:ea typeface="Calibri" panose="020F0502020204030204" pitchFamily="34" charset="0"/>
                <a:cs typeface="Times New Roman" panose="02020603050405020304" pitchFamily="18" charset="0"/>
              </a:rPr>
              <a:t> Adopted: </a:t>
            </a:r>
            <a:r>
              <a:rPr lang="en-US" altLang="x-none" dirty="0">
                <a:solidFill>
                  <a:srgbClr val="FF0000"/>
                </a:solidFill>
              </a:rPr>
              <a:t>Lazarides,2008</a:t>
            </a:r>
            <a:endParaRPr lang="x-none" dirty="0">
              <a:solidFill>
                <a:srgbClr val="FF0000"/>
              </a:solidFill>
            </a:endParaRPr>
          </a:p>
        </p:txBody>
      </p:sp>
    </p:spTree>
    <p:extLst>
      <p:ext uri="{BB962C8B-B14F-4D97-AF65-F5344CB8AC3E}">
        <p14:creationId xmlns:p14="http://schemas.microsoft.com/office/powerpoint/2010/main" val="13365439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E97FCF-6DFF-014E-93B2-738E46FDA1E4}"/>
              </a:ext>
            </a:extLst>
          </p:cNvPr>
          <p:cNvSpPr>
            <a:spLocks noGrp="1"/>
          </p:cNvSpPr>
          <p:nvPr>
            <p:ph type="title"/>
          </p:nvPr>
        </p:nvSpPr>
        <p:spPr/>
        <p:txBody>
          <a:bodyPr/>
          <a:lstStyle/>
          <a:p>
            <a:endParaRPr lang="x-none"/>
          </a:p>
        </p:txBody>
      </p:sp>
      <p:sp>
        <p:nvSpPr>
          <p:cNvPr id="4" name="Slide Number Placeholder 3">
            <a:extLst>
              <a:ext uri="{FF2B5EF4-FFF2-40B4-BE49-F238E27FC236}">
                <a16:creationId xmlns:a16="http://schemas.microsoft.com/office/drawing/2014/main" xmlns="" id="{A31E84EB-709E-674A-91B9-2AE9BD715B46}"/>
              </a:ext>
            </a:extLst>
          </p:cNvPr>
          <p:cNvSpPr>
            <a:spLocks noGrp="1"/>
          </p:cNvSpPr>
          <p:nvPr>
            <p:ph type="sldNum" sz="quarter" idx="12"/>
          </p:nvPr>
        </p:nvSpPr>
        <p:spPr/>
        <p:txBody>
          <a:bodyPr/>
          <a:lstStyle/>
          <a:p>
            <a:fld id="{12B5D3AA-C3CA-8243-B183-9E42259EFE5E}" type="slidenum">
              <a:rPr lang="en-US" altLang="x-none" smtClean="0"/>
              <a:pPr/>
              <a:t>41</a:t>
            </a:fld>
            <a:endParaRPr lang="en-US" altLang="x-none"/>
          </a:p>
        </p:txBody>
      </p:sp>
      <p:pic>
        <p:nvPicPr>
          <p:cNvPr id="9218" name="Picture 2" descr="Example of open and axial coding leading to the development of the... |  Download Scientific Diagram">
            <a:extLst>
              <a:ext uri="{FF2B5EF4-FFF2-40B4-BE49-F238E27FC236}">
                <a16:creationId xmlns:a16="http://schemas.microsoft.com/office/drawing/2014/main" xmlns="" id="{7613A9E6-4DE4-B444-87C4-AFA045B7E4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079" y="286603"/>
            <a:ext cx="10795000" cy="4922672"/>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xmlns="" id="{4983AD43-2424-6D47-90D2-1264F11F1CC5}"/>
              </a:ext>
            </a:extLst>
          </p:cNvPr>
          <p:cNvSpPr/>
          <p:nvPr/>
        </p:nvSpPr>
        <p:spPr>
          <a:xfrm>
            <a:off x="7478973" y="0"/>
            <a:ext cx="4353635" cy="58548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32883908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xmlns="" id="{BA113565-5E2A-BA41-9959-66F7882876A8}"/>
              </a:ext>
            </a:extLst>
          </p:cNvPr>
          <p:cNvSpPr>
            <a:spLocks noGrp="1" noChangeArrowheads="1"/>
          </p:cNvSpPr>
          <p:nvPr>
            <p:ph type="title"/>
          </p:nvPr>
        </p:nvSpPr>
        <p:spPr/>
        <p:txBody>
          <a:bodyPr/>
          <a:lstStyle/>
          <a:p>
            <a:pPr eaLnBrk="1" hangingPunct="1"/>
            <a:r>
              <a:rPr lang="en-US" altLang="x-none" sz="4000" dirty="0">
                <a:solidFill>
                  <a:srgbClr val="FF0000"/>
                </a:solidFill>
              </a:rPr>
              <a:t>Example of Doing Grounded Theory: Axial Coding</a:t>
            </a:r>
          </a:p>
        </p:txBody>
      </p:sp>
      <p:sp>
        <p:nvSpPr>
          <p:cNvPr id="14339" name="Rectangle 3">
            <a:extLst>
              <a:ext uri="{FF2B5EF4-FFF2-40B4-BE49-F238E27FC236}">
                <a16:creationId xmlns:a16="http://schemas.microsoft.com/office/drawing/2014/main" xmlns="" id="{CA2D6A95-EA57-F649-B4B4-3EE3F62EEE16}"/>
              </a:ext>
            </a:extLst>
          </p:cNvPr>
          <p:cNvSpPr>
            <a:spLocks noGrp="1" noChangeArrowheads="1"/>
          </p:cNvSpPr>
          <p:nvPr>
            <p:ph type="body" idx="1"/>
          </p:nvPr>
        </p:nvSpPr>
        <p:spPr/>
        <p:txBody>
          <a:bodyPr>
            <a:normAutofit lnSpcReduction="10000"/>
          </a:bodyPr>
          <a:lstStyle/>
          <a:p>
            <a:pPr eaLnBrk="1" hangingPunct="1">
              <a:lnSpc>
                <a:spcPct val="80000"/>
              </a:lnSpc>
              <a:buFontTx/>
              <a:buNone/>
            </a:pPr>
            <a:r>
              <a:rPr lang="en-US" altLang="x-none" sz="2400" dirty="0"/>
              <a:t>AXIAL CODING</a:t>
            </a:r>
          </a:p>
          <a:p>
            <a:pPr eaLnBrk="1" hangingPunct="1">
              <a:lnSpc>
                <a:spcPct val="80000"/>
              </a:lnSpc>
              <a:buFontTx/>
              <a:buNone/>
            </a:pPr>
            <a:r>
              <a:rPr lang="en-US" altLang="x-none" sz="2400" b="1" dirty="0"/>
              <a:t>Second step of coding:</a:t>
            </a:r>
            <a:r>
              <a:rPr lang="en-US" altLang="x-none" sz="2400" dirty="0"/>
              <a:t> </a:t>
            </a:r>
            <a:r>
              <a:rPr lang="en-US" altLang="x-none" sz="2400" b="1" u="sng" dirty="0"/>
              <a:t>Identify Properties and dimensions</a:t>
            </a:r>
            <a:r>
              <a:rPr lang="en-US" altLang="x-none" sz="2400" dirty="0"/>
              <a:t> of categories (key categories subsume sub categories &amp; specify interrelationships). Constant comparative method used. Saturation reached when no new information appears about categories or their properties</a:t>
            </a:r>
          </a:p>
          <a:p>
            <a:pPr eaLnBrk="1" hangingPunct="1">
              <a:lnSpc>
                <a:spcPct val="80000"/>
              </a:lnSpc>
              <a:buFontTx/>
              <a:buNone/>
            </a:pPr>
            <a:r>
              <a:rPr lang="en-US" altLang="x-none" sz="2400" dirty="0"/>
              <a:t>Previous category: “Adjustment to disability” (result of open coding)</a:t>
            </a:r>
          </a:p>
          <a:p>
            <a:pPr eaLnBrk="1" hangingPunct="1">
              <a:lnSpc>
                <a:spcPct val="80000"/>
              </a:lnSpc>
              <a:buFontTx/>
              <a:buNone/>
            </a:pPr>
            <a:r>
              <a:rPr lang="en-US" altLang="x-none" sz="2400" dirty="0"/>
              <a:t>Category:</a:t>
            </a:r>
          </a:p>
          <a:p>
            <a:pPr eaLnBrk="1" hangingPunct="1">
              <a:lnSpc>
                <a:spcPct val="80000"/>
              </a:lnSpc>
              <a:buFontTx/>
              <a:buNone/>
            </a:pPr>
            <a:r>
              <a:rPr lang="en-US" altLang="x-none" sz="2400" u="sng" dirty="0"/>
              <a:t>“Disability Identity” </a:t>
            </a:r>
          </a:p>
          <a:p>
            <a:pPr eaLnBrk="1" hangingPunct="1">
              <a:lnSpc>
                <a:spcPct val="80000"/>
              </a:lnSpc>
            </a:pPr>
            <a:r>
              <a:rPr lang="en-US" altLang="x-none" sz="2400" dirty="0"/>
              <a:t>Disability adjustment process</a:t>
            </a:r>
          </a:p>
          <a:p>
            <a:pPr eaLnBrk="1" hangingPunct="1">
              <a:lnSpc>
                <a:spcPct val="80000"/>
              </a:lnSpc>
            </a:pPr>
            <a:r>
              <a:rPr lang="en-US" altLang="x-none" sz="2400" dirty="0"/>
              <a:t>Acquisition/development of disability</a:t>
            </a:r>
          </a:p>
          <a:p>
            <a:pPr eaLnBrk="1" hangingPunct="1">
              <a:lnSpc>
                <a:spcPct val="80000"/>
              </a:lnSpc>
              <a:buFontTx/>
              <a:buNone/>
            </a:pPr>
            <a:endParaRPr lang="en-US" altLang="x-none" sz="2400" dirty="0"/>
          </a:p>
          <a:p>
            <a:pPr eaLnBrk="1" hangingPunct="1">
              <a:lnSpc>
                <a:spcPct val="80000"/>
              </a:lnSpc>
            </a:pPr>
            <a:endParaRPr lang="en-US" altLang="x-none" sz="2400" dirty="0"/>
          </a:p>
          <a:p>
            <a:pPr eaLnBrk="1" hangingPunct="1">
              <a:lnSpc>
                <a:spcPct val="80000"/>
              </a:lnSpc>
            </a:pPr>
            <a:endParaRPr lang="en-US" altLang="x-none" sz="2400" dirty="0"/>
          </a:p>
        </p:txBody>
      </p:sp>
      <p:sp>
        <p:nvSpPr>
          <p:cNvPr id="4" name="Rectangle 3">
            <a:extLst>
              <a:ext uri="{FF2B5EF4-FFF2-40B4-BE49-F238E27FC236}">
                <a16:creationId xmlns:a16="http://schemas.microsoft.com/office/drawing/2014/main" xmlns="" id="{E2636B44-7EC1-6442-90CC-51B3BF533ECF}"/>
              </a:ext>
            </a:extLst>
          </p:cNvPr>
          <p:cNvSpPr/>
          <p:nvPr/>
        </p:nvSpPr>
        <p:spPr>
          <a:xfrm>
            <a:off x="1230978" y="5977468"/>
            <a:ext cx="2287806" cy="307777"/>
          </a:xfrm>
          <a:prstGeom prst="rect">
            <a:avLst/>
          </a:prstGeom>
        </p:spPr>
        <p:txBody>
          <a:bodyPr wrap="none">
            <a:spAutoFit/>
          </a:bodyPr>
          <a:lstStyle/>
          <a:p>
            <a:r>
              <a:rPr lang="x-none" dirty="0">
                <a:solidFill>
                  <a:srgbClr val="FF0000"/>
                </a:solidFill>
                <a:latin typeface="Calibri" panose="020F0502020204030204" pitchFamily="34" charset="0"/>
                <a:ea typeface="Calibri" panose="020F0502020204030204" pitchFamily="34" charset="0"/>
                <a:cs typeface="Times New Roman" panose="02020603050405020304" pitchFamily="18" charset="0"/>
              </a:rPr>
              <a:t> Adopted: </a:t>
            </a:r>
            <a:r>
              <a:rPr lang="en-US" altLang="x-none" dirty="0" err="1">
                <a:solidFill>
                  <a:srgbClr val="FF0000"/>
                </a:solidFill>
              </a:rPr>
              <a:t>Lazarides</a:t>
            </a:r>
            <a:r>
              <a:rPr lang="en-US" altLang="x-none" dirty="0">
                <a:solidFill>
                  <a:srgbClr val="FF0000"/>
                </a:solidFill>
              </a:rPr>
              <a:t> (2008)</a:t>
            </a:r>
            <a:endParaRPr lang="x-none" dirty="0">
              <a:solidFill>
                <a:srgbClr val="FF0000"/>
              </a:solidFill>
            </a:endParaRPr>
          </a:p>
        </p:txBody>
      </p:sp>
    </p:spTree>
    <p:extLst>
      <p:ext uri="{BB962C8B-B14F-4D97-AF65-F5344CB8AC3E}">
        <p14:creationId xmlns:p14="http://schemas.microsoft.com/office/powerpoint/2010/main" val="35094837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1000"/>
                                        <p:tgtEl>
                                          <p:spTgt spid="14339">
                                            <p:txEl>
                                              <p:pRg st="0" end="0"/>
                                            </p:txEl>
                                          </p:spTgt>
                                        </p:tgtEl>
                                      </p:cBhvr>
                                    </p:animEffect>
                                    <p:anim calcmode="lin" valueType="num">
                                      <p:cBhvr>
                                        <p:cTn id="8" dur="10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3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339">
                                            <p:txEl>
                                              <p:pRg st="1" end="1"/>
                                            </p:txEl>
                                          </p:spTgt>
                                        </p:tgtEl>
                                        <p:attrNameLst>
                                          <p:attrName>style.visibility</p:attrName>
                                        </p:attrNameLst>
                                      </p:cBhvr>
                                      <p:to>
                                        <p:strVal val="visible"/>
                                      </p:to>
                                    </p:set>
                                    <p:animEffect transition="in" filter="fade">
                                      <p:cBhvr>
                                        <p:cTn id="14" dur="1000"/>
                                        <p:tgtEl>
                                          <p:spTgt spid="14339">
                                            <p:txEl>
                                              <p:pRg st="1" end="1"/>
                                            </p:txEl>
                                          </p:spTgt>
                                        </p:tgtEl>
                                      </p:cBhvr>
                                    </p:animEffect>
                                    <p:anim calcmode="lin" valueType="num">
                                      <p:cBhvr>
                                        <p:cTn id="15" dur="10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3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339">
                                            <p:txEl>
                                              <p:pRg st="2" end="2"/>
                                            </p:txEl>
                                          </p:spTgt>
                                        </p:tgtEl>
                                        <p:attrNameLst>
                                          <p:attrName>style.visibility</p:attrName>
                                        </p:attrNameLst>
                                      </p:cBhvr>
                                      <p:to>
                                        <p:strVal val="visible"/>
                                      </p:to>
                                    </p:set>
                                    <p:animEffect transition="in" filter="fade">
                                      <p:cBhvr>
                                        <p:cTn id="21" dur="1000"/>
                                        <p:tgtEl>
                                          <p:spTgt spid="14339">
                                            <p:txEl>
                                              <p:pRg st="2" end="2"/>
                                            </p:txEl>
                                          </p:spTgt>
                                        </p:tgtEl>
                                      </p:cBhvr>
                                    </p:animEffect>
                                    <p:anim calcmode="lin" valueType="num">
                                      <p:cBhvr>
                                        <p:cTn id="22" dur="10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3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339">
                                            <p:txEl>
                                              <p:pRg st="3" end="3"/>
                                            </p:txEl>
                                          </p:spTgt>
                                        </p:tgtEl>
                                        <p:attrNameLst>
                                          <p:attrName>style.visibility</p:attrName>
                                        </p:attrNameLst>
                                      </p:cBhvr>
                                      <p:to>
                                        <p:strVal val="visible"/>
                                      </p:to>
                                    </p:set>
                                    <p:animEffect transition="in" filter="fade">
                                      <p:cBhvr>
                                        <p:cTn id="28" dur="1000"/>
                                        <p:tgtEl>
                                          <p:spTgt spid="14339">
                                            <p:txEl>
                                              <p:pRg st="3" end="3"/>
                                            </p:txEl>
                                          </p:spTgt>
                                        </p:tgtEl>
                                      </p:cBhvr>
                                    </p:animEffect>
                                    <p:anim calcmode="lin" valueType="num">
                                      <p:cBhvr>
                                        <p:cTn id="29" dur="10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433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339">
                                            <p:txEl>
                                              <p:pRg st="4" end="4"/>
                                            </p:txEl>
                                          </p:spTgt>
                                        </p:tgtEl>
                                        <p:attrNameLst>
                                          <p:attrName>style.visibility</p:attrName>
                                        </p:attrNameLst>
                                      </p:cBhvr>
                                      <p:to>
                                        <p:strVal val="visible"/>
                                      </p:to>
                                    </p:set>
                                    <p:animEffect transition="in" filter="fade">
                                      <p:cBhvr>
                                        <p:cTn id="35" dur="1000"/>
                                        <p:tgtEl>
                                          <p:spTgt spid="14339">
                                            <p:txEl>
                                              <p:pRg st="4" end="4"/>
                                            </p:txEl>
                                          </p:spTgt>
                                        </p:tgtEl>
                                      </p:cBhvr>
                                    </p:animEffect>
                                    <p:anim calcmode="lin" valueType="num">
                                      <p:cBhvr>
                                        <p:cTn id="36" dur="10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433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339">
                                            <p:txEl>
                                              <p:pRg st="5" end="5"/>
                                            </p:txEl>
                                          </p:spTgt>
                                        </p:tgtEl>
                                        <p:attrNameLst>
                                          <p:attrName>style.visibility</p:attrName>
                                        </p:attrNameLst>
                                      </p:cBhvr>
                                      <p:to>
                                        <p:strVal val="visible"/>
                                      </p:to>
                                    </p:set>
                                    <p:animEffect transition="in" filter="fade">
                                      <p:cBhvr>
                                        <p:cTn id="42" dur="1000"/>
                                        <p:tgtEl>
                                          <p:spTgt spid="14339">
                                            <p:txEl>
                                              <p:pRg st="5" end="5"/>
                                            </p:txEl>
                                          </p:spTgt>
                                        </p:tgtEl>
                                      </p:cBhvr>
                                    </p:animEffect>
                                    <p:anim calcmode="lin" valueType="num">
                                      <p:cBhvr>
                                        <p:cTn id="43" dur="10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433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339">
                                            <p:txEl>
                                              <p:pRg st="6" end="6"/>
                                            </p:txEl>
                                          </p:spTgt>
                                        </p:tgtEl>
                                        <p:attrNameLst>
                                          <p:attrName>style.visibility</p:attrName>
                                        </p:attrNameLst>
                                      </p:cBhvr>
                                      <p:to>
                                        <p:strVal val="visible"/>
                                      </p:to>
                                    </p:set>
                                    <p:animEffect transition="in" filter="fade">
                                      <p:cBhvr>
                                        <p:cTn id="49" dur="1000"/>
                                        <p:tgtEl>
                                          <p:spTgt spid="14339">
                                            <p:txEl>
                                              <p:pRg st="6" end="6"/>
                                            </p:txEl>
                                          </p:spTgt>
                                        </p:tgtEl>
                                      </p:cBhvr>
                                    </p:animEffect>
                                    <p:anim calcmode="lin" valueType="num">
                                      <p:cBhvr>
                                        <p:cTn id="50" dur="1000" fill="hold"/>
                                        <p:tgtEl>
                                          <p:spTgt spid="14339">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433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xmlns="" id="{D4E5B204-FD7D-FC47-A76B-05C9A77AD418}"/>
              </a:ext>
            </a:extLst>
          </p:cNvPr>
          <p:cNvSpPr>
            <a:spLocks noGrp="1" noChangeArrowheads="1"/>
          </p:cNvSpPr>
          <p:nvPr>
            <p:ph type="title"/>
          </p:nvPr>
        </p:nvSpPr>
        <p:spPr/>
        <p:txBody>
          <a:bodyPr/>
          <a:lstStyle/>
          <a:p>
            <a:pPr eaLnBrk="1" hangingPunct="1"/>
            <a:r>
              <a:rPr lang="en-US" altLang="x-none" sz="4000" dirty="0">
                <a:solidFill>
                  <a:srgbClr val="FF0000"/>
                </a:solidFill>
              </a:rPr>
              <a:t>Example of Doing Grounded Theory: Axial Coding Continue.</a:t>
            </a:r>
          </a:p>
        </p:txBody>
      </p:sp>
      <p:sp>
        <p:nvSpPr>
          <p:cNvPr id="28675" name="Rectangle 3">
            <a:extLst>
              <a:ext uri="{FF2B5EF4-FFF2-40B4-BE49-F238E27FC236}">
                <a16:creationId xmlns:a16="http://schemas.microsoft.com/office/drawing/2014/main" xmlns="" id="{0D88BD45-356D-384E-8D2A-9C6DD88EDAFC}"/>
              </a:ext>
            </a:extLst>
          </p:cNvPr>
          <p:cNvSpPr>
            <a:spLocks noGrp="1" noChangeArrowheads="1"/>
          </p:cNvSpPr>
          <p:nvPr>
            <p:ph type="body" idx="1"/>
          </p:nvPr>
        </p:nvSpPr>
        <p:spPr/>
        <p:txBody>
          <a:bodyPr/>
          <a:lstStyle/>
          <a:p>
            <a:pPr eaLnBrk="1" hangingPunct="1">
              <a:buFontTx/>
              <a:buNone/>
            </a:pPr>
            <a:r>
              <a:rPr lang="en-US" altLang="x-none" b="1"/>
              <a:t>Properties of “Disability Identity”</a:t>
            </a:r>
          </a:p>
          <a:p>
            <a:pPr eaLnBrk="1" hangingPunct="1"/>
            <a:r>
              <a:rPr lang="en-US" altLang="x-none" b="1"/>
              <a:t>“Acquisition/development of disability”</a:t>
            </a:r>
          </a:p>
          <a:p>
            <a:pPr eaLnBrk="1" hangingPunct="1"/>
            <a:r>
              <a:rPr lang="en-US" altLang="x-none" b="1"/>
              <a:t>“Disability Adjustment Process”</a:t>
            </a:r>
          </a:p>
          <a:p>
            <a:pPr eaLnBrk="1" hangingPunct="1">
              <a:buFontTx/>
              <a:buNone/>
            </a:pPr>
            <a:endParaRPr lang="en-US" altLang="x-none" b="1"/>
          </a:p>
          <a:p>
            <a:pPr eaLnBrk="1" hangingPunct="1">
              <a:buFontTx/>
              <a:buNone/>
            </a:pPr>
            <a:r>
              <a:rPr lang="en-US" altLang="x-none"/>
              <a:t>Dimensions:</a:t>
            </a:r>
          </a:p>
          <a:p>
            <a:pPr eaLnBrk="1" hangingPunct="1">
              <a:buFontTx/>
              <a:buNone/>
            </a:pPr>
            <a:r>
              <a:rPr lang="en-US" altLang="x-none" sz="2400"/>
              <a:t>Congenital birth ________________ Acquired in adulthood</a:t>
            </a:r>
          </a:p>
          <a:p>
            <a:pPr eaLnBrk="1" hangingPunct="1">
              <a:buFontTx/>
              <a:buNone/>
            </a:pPr>
            <a:endParaRPr lang="en-US" altLang="x-none" sz="2400"/>
          </a:p>
          <a:p>
            <a:pPr eaLnBrk="1" hangingPunct="1">
              <a:buFontTx/>
              <a:buNone/>
            </a:pPr>
            <a:r>
              <a:rPr lang="en-US" altLang="x-none" sz="2400"/>
              <a:t>No Adjustment_________________ ongoing adjustment</a:t>
            </a:r>
          </a:p>
        </p:txBody>
      </p:sp>
      <p:sp>
        <p:nvSpPr>
          <p:cNvPr id="5" name="Rectangle 4">
            <a:extLst>
              <a:ext uri="{FF2B5EF4-FFF2-40B4-BE49-F238E27FC236}">
                <a16:creationId xmlns:a16="http://schemas.microsoft.com/office/drawing/2014/main" xmlns="" id="{97779221-4DBA-AB4F-AF63-B977D2BCF86A}"/>
              </a:ext>
            </a:extLst>
          </p:cNvPr>
          <p:cNvSpPr/>
          <p:nvPr/>
        </p:nvSpPr>
        <p:spPr>
          <a:xfrm>
            <a:off x="1014029" y="5869651"/>
            <a:ext cx="2287806" cy="307777"/>
          </a:xfrm>
          <a:prstGeom prst="rect">
            <a:avLst/>
          </a:prstGeom>
        </p:spPr>
        <p:txBody>
          <a:bodyPr wrap="none">
            <a:spAutoFit/>
          </a:bodyPr>
          <a:lstStyle/>
          <a:p>
            <a:r>
              <a:rPr lang="x-none" dirty="0">
                <a:solidFill>
                  <a:srgbClr val="FF0000"/>
                </a:solidFill>
                <a:latin typeface="Calibri" panose="020F0502020204030204" pitchFamily="34" charset="0"/>
                <a:ea typeface="Calibri" panose="020F0502020204030204" pitchFamily="34" charset="0"/>
                <a:cs typeface="Times New Roman" panose="02020603050405020304" pitchFamily="18" charset="0"/>
              </a:rPr>
              <a:t> Adopted: </a:t>
            </a:r>
            <a:r>
              <a:rPr lang="en-US" altLang="x-none" dirty="0" err="1">
                <a:solidFill>
                  <a:srgbClr val="FF0000"/>
                </a:solidFill>
              </a:rPr>
              <a:t>Lazarides</a:t>
            </a:r>
            <a:r>
              <a:rPr lang="en-US" altLang="x-none" dirty="0">
                <a:solidFill>
                  <a:srgbClr val="FF0000"/>
                </a:solidFill>
              </a:rPr>
              <a:t> (2008)</a:t>
            </a:r>
            <a:endParaRPr lang="x-none" dirty="0">
              <a:solidFill>
                <a:srgbClr val="FF0000"/>
              </a:solidFill>
            </a:endParaRPr>
          </a:p>
        </p:txBody>
      </p:sp>
    </p:spTree>
    <p:extLst>
      <p:ext uri="{BB962C8B-B14F-4D97-AF65-F5344CB8AC3E}">
        <p14:creationId xmlns:p14="http://schemas.microsoft.com/office/powerpoint/2010/main" val="21987268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xmlns="" id="{A16D68B6-0074-E249-B11F-701D369FD772}"/>
              </a:ext>
            </a:extLst>
          </p:cNvPr>
          <p:cNvSpPr>
            <a:spLocks noGrp="1" noChangeArrowheads="1"/>
          </p:cNvSpPr>
          <p:nvPr>
            <p:ph type="title"/>
          </p:nvPr>
        </p:nvSpPr>
        <p:spPr/>
        <p:txBody>
          <a:bodyPr/>
          <a:lstStyle/>
          <a:p>
            <a:pPr eaLnBrk="1" hangingPunct="1"/>
            <a:r>
              <a:rPr lang="en-US" altLang="x-none" sz="4000" dirty="0">
                <a:solidFill>
                  <a:srgbClr val="FF0000"/>
                </a:solidFill>
              </a:rPr>
              <a:t>Example of Doing Grounded Theory: Axial coding Continue</a:t>
            </a:r>
          </a:p>
        </p:txBody>
      </p:sp>
      <p:sp>
        <p:nvSpPr>
          <p:cNvPr id="29699" name="Rectangle 3">
            <a:extLst>
              <a:ext uri="{FF2B5EF4-FFF2-40B4-BE49-F238E27FC236}">
                <a16:creationId xmlns:a16="http://schemas.microsoft.com/office/drawing/2014/main" xmlns="" id="{092C7ACD-5BBB-874B-BF6B-A1F5D1D7772E}"/>
              </a:ext>
            </a:extLst>
          </p:cNvPr>
          <p:cNvSpPr>
            <a:spLocks noGrp="1" noChangeArrowheads="1"/>
          </p:cNvSpPr>
          <p:nvPr>
            <p:ph type="body" idx="1"/>
          </p:nvPr>
        </p:nvSpPr>
        <p:spPr/>
        <p:txBody>
          <a:bodyPr>
            <a:normAutofit lnSpcReduction="10000"/>
          </a:bodyPr>
          <a:lstStyle/>
          <a:p>
            <a:pPr eaLnBrk="1" hangingPunct="1">
              <a:lnSpc>
                <a:spcPct val="90000"/>
              </a:lnSpc>
              <a:buFontTx/>
              <a:buNone/>
            </a:pPr>
            <a:r>
              <a:rPr lang="en-US" altLang="x-none" b="1" dirty="0"/>
              <a:t>Acquisition/development of disability” &amp;</a:t>
            </a:r>
          </a:p>
          <a:p>
            <a:pPr eaLnBrk="1" hangingPunct="1">
              <a:lnSpc>
                <a:spcPct val="90000"/>
              </a:lnSpc>
              <a:buFontTx/>
              <a:buNone/>
            </a:pPr>
            <a:r>
              <a:rPr lang="en-US" altLang="x-none" b="1" dirty="0"/>
              <a:t>“Disability Adjustment Process”</a:t>
            </a:r>
          </a:p>
          <a:p>
            <a:pPr eaLnBrk="1" hangingPunct="1">
              <a:lnSpc>
                <a:spcPct val="90000"/>
              </a:lnSpc>
              <a:buFontTx/>
              <a:buNone/>
            </a:pPr>
            <a:endParaRPr lang="en-US" altLang="x-none" b="1" dirty="0"/>
          </a:p>
          <a:p>
            <a:pPr eaLnBrk="1" hangingPunct="1">
              <a:lnSpc>
                <a:spcPct val="90000"/>
              </a:lnSpc>
              <a:buFontTx/>
              <a:buNone/>
            </a:pPr>
            <a:r>
              <a:rPr lang="en-US" altLang="x-none" sz="2400" dirty="0"/>
              <a:t>Congenital birth ________________ Acquired in adulthood</a:t>
            </a:r>
          </a:p>
          <a:p>
            <a:pPr eaLnBrk="1" hangingPunct="1">
              <a:lnSpc>
                <a:spcPct val="90000"/>
              </a:lnSpc>
              <a:buFontTx/>
              <a:buNone/>
            </a:pPr>
            <a:r>
              <a:rPr lang="en-US" altLang="x-none" sz="2400" dirty="0"/>
              <a:t>                        </a:t>
            </a:r>
            <a:r>
              <a:rPr lang="en-US" altLang="x-none" sz="1800" dirty="0"/>
              <a:t>EF              AB CD</a:t>
            </a:r>
            <a:endParaRPr lang="en-US" altLang="x-none" sz="2400" dirty="0"/>
          </a:p>
          <a:p>
            <a:pPr eaLnBrk="1" hangingPunct="1">
              <a:lnSpc>
                <a:spcPct val="90000"/>
              </a:lnSpc>
              <a:buFontTx/>
              <a:buNone/>
            </a:pPr>
            <a:r>
              <a:rPr lang="en-US" altLang="x-none" sz="2400" dirty="0"/>
              <a:t>No Adjustment _________________ ongoing adjustment</a:t>
            </a:r>
          </a:p>
          <a:p>
            <a:pPr eaLnBrk="1" hangingPunct="1">
              <a:lnSpc>
                <a:spcPct val="90000"/>
              </a:lnSpc>
              <a:buFontTx/>
              <a:buNone/>
            </a:pPr>
            <a:r>
              <a:rPr lang="en-US" altLang="x-none" sz="2400" dirty="0"/>
              <a:t>                        </a:t>
            </a:r>
            <a:r>
              <a:rPr lang="en-US" altLang="x-none" sz="1800" dirty="0"/>
              <a:t>EF                                   AB CD</a:t>
            </a:r>
          </a:p>
          <a:p>
            <a:pPr eaLnBrk="1" hangingPunct="1">
              <a:lnSpc>
                <a:spcPct val="90000"/>
              </a:lnSpc>
              <a:buFontTx/>
              <a:buNone/>
            </a:pPr>
            <a:r>
              <a:rPr lang="en-US" altLang="x-none" sz="2400" dirty="0"/>
              <a:t>Can see relationship and connection between properties and dimensions of acquisition and adjustment process</a:t>
            </a:r>
          </a:p>
        </p:txBody>
      </p:sp>
      <p:sp>
        <p:nvSpPr>
          <p:cNvPr id="29700" name="Line 8">
            <a:extLst>
              <a:ext uri="{FF2B5EF4-FFF2-40B4-BE49-F238E27FC236}">
                <a16:creationId xmlns:a16="http://schemas.microsoft.com/office/drawing/2014/main" xmlns="" id="{107D643B-921B-864D-967B-15C5562A0686}"/>
              </a:ext>
            </a:extLst>
          </p:cNvPr>
          <p:cNvSpPr>
            <a:spLocks noChangeShapeType="1"/>
          </p:cNvSpPr>
          <p:nvPr/>
        </p:nvSpPr>
        <p:spPr bwMode="auto">
          <a:xfrm>
            <a:off x="5410200" y="32004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a:p>
        </p:txBody>
      </p:sp>
      <p:sp>
        <p:nvSpPr>
          <p:cNvPr id="29701" name="Line 11">
            <a:extLst>
              <a:ext uri="{FF2B5EF4-FFF2-40B4-BE49-F238E27FC236}">
                <a16:creationId xmlns:a16="http://schemas.microsoft.com/office/drawing/2014/main" xmlns="" id="{1E6CECEB-59A6-414E-9CE5-1C406159A865}"/>
              </a:ext>
            </a:extLst>
          </p:cNvPr>
          <p:cNvSpPr>
            <a:spLocks noChangeShapeType="1"/>
          </p:cNvSpPr>
          <p:nvPr/>
        </p:nvSpPr>
        <p:spPr bwMode="auto">
          <a:xfrm>
            <a:off x="4267200" y="41148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a:p>
        </p:txBody>
      </p:sp>
      <p:sp>
        <p:nvSpPr>
          <p:cNvPr id="29702" name="Line 12">
            <a:extLst>
              <a:ext uri="{FF2B5EF4-FFF2-40B4-BE49-F238E27FC236}">
                <a16:creationId xmlns:a16="http://schemas.microsoft.com/office/drawing/2014/main" xmlns="" id="{DAE07FDF-20C8-0040-9363-F09EAA9A8DD5}"/>
              </a:ext>
            </a:extLst>
          </p:cNvPr>
          <p:cNvSpPr>
            <a:spLocks noChangeShapeType="1"/>
          </p:cNvSpPr>
          <p:nvPr/>
        </p:nvSpPr>
        <p:spPr bwMode="auto">
          <a:xfrm>
            <a:off x="4267200" y="41148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a:p>
        </p:txBody>
      </p:sp>
      <p:sp>
        <p:nvSpPr>
          <p:cNvPr id="29703" name="Line 13">
            <a:extLst>
              <a:ext uri="{FF2B5EF4-FFF2-40B4-BE49-F238E27FC236}">
                <a16:creationId xmlns:a16="http://schemas.microsoft.com/office/drawing/2014/main" xmlns="" id="{92FEE7BB-5163-774A-B1F9-E5FE1AE2B1DC}"/>
              </a:ext>
            </a:extLst>
          </p:cNvPr>
          <p:cNvSpPr>
            <a:spLocks noChangeShapeType="1"/>
          </p:cNvSpPr>
          <p:nvPr/>
        </p:nvSpPr>
        <p:spPr bwMode="auto">
          <a:xfrm>
            <a:off x="6781800" y="41148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a:p>
        </p:txBody>
      </p:sp>
      <p:sp>
        <p:nvSpPr>
          <p:cNvPr id="9" name="Rectangle 8">
            <a:extLst>
              <a:ext uri="{FF2B5EF4-FFF2-40B4-BE49-F238E27FC236}">
                <a16:creationId xmlns:a16="http://schemas.microsoft.com/office/drawing/2014/main" xmlns="" id="{03A272DE-4745-C146-876E-13F8E99B7B48}"/>
              </a:ext>
            </a:extLst>
          </p:cNvPr>
          <p:cNvSpPr/>
          <p:nvPr/>
        </p:nvSpPr>
        <p:spPr>
          <a:xfrm>
            <a:off x="1476638" y="5869094"/>
            <a:ext cx="2287806" cy="307777"/>
          </a:xfrm>
          <a:prstGeom prst="rect">
            <a:avLst/>
          </a:prstGeom>
        </p:spPr>
        <p:txBody>
          <a:bodyPr wrap="none">
            <a:spAutoFit/>
          </a:bodyPr>
          <a:lstStyle/>
          <a:p>
            <a:r>
              <a:rPr lang="x-none" dirty="0">
                <a:solidFill>
                  <a:srgbClr val="FF0000"/>
                </a:solidFill>
                <a:latin typeface="Calibri" panose="020F0502020204030204" pitchFamily="34" charset="0"/>
                <a:ea typeface="Calibri" panose="020F0502020204030204" pitchFamily="34" charset="0"/>
                <a:cs typeface="Times New Roman" panose="02020603050405020304" pitchFamily="18" charset="0"/>
              </a:rPr>
              <a:t> Adopted: </a:t>
            </a:r>
            <a:r>
              <a:rPr lang="en-US" altLang="x-none" dirty="0" err="1">
                <a:solidFill>
                  <a:srgbClr val="FF0000"/>
                </a:solidFill>
              </a:rPr>
              <a:t>Lazarides</a:t>
            </a:r>
            <a:r>
              <a:rPr lang="en-US" altLang="x-none" dirty="0">
                <a:solidFill>
                  <a:srgbClr val="FF0000"/>
                </a:solidFill>
              </a:rPr>
              <a:t> (2008)</a:t>
            </a:r>
            <a:endParaRPr lang="x-none" dirty="0">
              <a:solidFill>
                <a:srgbClr val="FF0000"/>
              </a:solidFill>
            </a:endParaRPr>
          </a:p>
        </p:txBody>
      </p:sp>
    </p:spTree>
    <p:extLst>
      <p:ext uri="{BB962C8B-B14F-4D97-AF65-F5344CB8AC3E}">
        <p14:creationId xmlns:p14="http://schemas.microsoft.com/office/powerpoint/2010/main" val="36355405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xmlns="" id="{AF8C007E-43E5-EF43-80B1-66695E4E7B53}"/>
              </a:ext>
            </a:extLst>
          </p:cNvPr>
          <p:cNvSpPr>
            <a:spLocks noGrp="1" noChangeArrowheads="1"/>
          </p:cNvSpPr>
          <p:nvPr>
            <p:ph type="title"/>
          </p:nvPr>
        </p:nvSpPr>
        <p:spPr/>
        <p:txBody>
          <a:bodyPr/>
          <a:lstStyle/>
          <a:p>
            <a:pPr eaLnBrk="1" hangingPunct="1"/>
            <a:r>
              <a:rPr lang="en-US" altLang="x-none" sz="4000" dirty="0">
                <a:solidFill>
                  <a:srgbClr val="FF0000"/>
                </a:solidFill>
              </a:rPr>
              <a:t>Example of Doing Grounded Theory: Axial coding Continue</a:t>
            </a:r>
            <a:endParaRPr lang="en-US" altLang="x-none" sz="4000" dirty="0"/>
          </a:p>
        </p:txBody>
      </p:sp>
      <p:sp>
        <p:nvSpPr>
          <p:cNvPr id="30723" name="Rectangle 3">
            <a:extLst>
              <a:ext uri="{FF2B5EF4-FFF2-40B4-BE49-F238E27FC236}">
                <a16:creationId xmlns:a16="http://schemas.microsoft.com/office/drawing/2014/main" xmlns="" id="{6F264DD6-7DBD-A846-9C1C-861A8C4397C6}"/>
              </a:ext>
            </a:extLst>
          </p:cNvPr>
          <p:cNvSpPr>
            <a:spLocks noGrp="1" noChangeArrowheads="1"/>
          </p:cNvSpPr>
          <p:nvPr>
            <p:ph type="body" idx="1"/>
          </p:nvPr>
        </p:nvSpPr>
        <p:spPr/>
        <p:txBody>
          <a:bodyPr>
            <a:normAutofit fontScale="92500"/>
          </a:bodyPr>
          <a:lstStyle/>
          <a:p>
            <a:pPr eaLnBrk="1" hangingPunct="1">
              <a:buFontTx/>
              <a:buNone/>
            </a:pPr>
            <a:r>
              <a:rPr lang="en-US" altLang="x-none" sz="2800" dirty="0"/>
              <a:t>Category groupings:</a:t>
            </a:r>
          </a:p>
          <a:p>
            <a:pPr eaLnBrk="1" hangingPunct="1"/>
            <a:r>
              <a:rPr lang="en-US" altLang="x-none" sz="2800" dirty="0"/>
              <a:t>“Disability Identity” with Gender identity; racial/ethnic/cultural identity</a:t>
            </a:r>
          </a:p>
          <a:p>
            <a:pPr eaLnBrk="1" hangingPunct="1">
              <a:buFontTx/>
              <a:buNone/>
            </a:pPr>
            <a:r>
              <a:rPr lang="en-US" altLang="x-none" sz="2800" dirty="0"/>
              <a:t> Broader Category of  </a:t>
            </a:r>
            <a:r>
              <a:rPr lang="en-US" altLang="x-none" sz="2800" b="1" dirty="0"/>
              <a:t>“Identity constructs”</a:t>
            </a:r>
          </a:p>
          <a:p>
            <a:pPr eaLnBrk="1" hangingPunct="1">
              <a:buFontTx/>
              <a:buNone/>
            </a:pPr>
            <a:r>
              <a:rPr lang="en-US" altLang="x-none" sz="2800" dirty="0"/>
              <a:t> Other constructs that came out of the data</a:t>
            </a:r>
          </a:p>
          <a:p>
            <a:pPr eaLnBrk="1" hangingPunct="1"/>
            <a:r>
              <a:rPr lang="en-US" altLang="x-none" sz="2800" dirty="0"/>
              <a:t>Family influences; career attitudes and behaviors; disability impact</a:t>
            </a:r>
          </a:p>
          <a:p>
            <a:pPr eaLnBrk="1" hangingPunct="1">
              <a:buFontTx/>
              <a:buNone/>
            </a:pPr>
            <a:r>
              <a:rPr lang="en-US" altLang="x-none" sz="2800" dirty="0"/>
              <a:t>Continue this process until saturation (no new relationships among categories pop up)</a:t>
            </a:r>
          </a:p>
        </p:txBody>
      </p:sp>
      <p:sp>
        <p:nvSpPr>
          <p:cNvPr id="4" name="Rectangle 3">
            <a:extLst>
              <a:ext uri="{FF2B5EF4-FFF2-40B4-BE49-F238E27FC236}">
                <a16:creationId xmlns:a16="http://schemas.microsoft.com/office/drawing/2014/main" xmlns="" id="{D904FF03-2136-244B-9AB5-045FE5A4D0E8}"/>
              </a:ext>
            </a:extLst>
          </p:cNvPr>
          <p:cNvSpPr/>
          <p:nvPr/>
        </p:nvSpPr>
        <p:spPr>
          <a:xfrm>
            <a:off x="1097280" y="5823579"/>
            <a:ext cx="2287806" cy="307777"/>
          </a:xfrm>
          <a:prstGeom prst="rect">
            <a:avLst/>
          </a:prstGeom>
        </p:spPr>
        <p:txBody>
          <a:bodyPr wrap="none">
            <a:spAutoFit/>
          </a:bodyPr>
          <a:lstStyle/>
          <a:p>
            <a:r>
              <a:rPr lang="x-none" dirty="0">
                <a:solidFill>
                  <a:srgbClr val="FF0000"/>
                </a:solidFill>
                <a:latin typeface="Calibri" panose="020F0502020204030204" pitchFamily="34" charset="0"/>
                <a:ea typeface="Calibri" panose="020F0502020204030204" pitchFamily="34" charset="0"/>
                <a:cs typeface="Times New Roman" panose="02020603050405020304" pitchFamily="18" charset="0"/>
              </a:rPr>
              <a:t> Adopted: </a:t>
            </a:r>
            <a:r>
              <a:rPr lang="en-US" altLang="x-none" dirty="0" err="1">
                <a:solidFill>
                  <a:srgbClr val="FF0000"/>
                </a:solidFill>
              </a:rPr>
              <a:t>Lazarides</a:t>
            </a:r>
            <a:r>
              <a:rPr lang="en-US" altLang="x-none" dirty="0">
                <a:solidFill>
                  <a:srgbClr val="FF0000"/>
                </a:solidFill>
              </a:rPr>
              <a:t> (2008)</a:t>
            </a:r>
            <a:endParaRPr lang="x-none" dirty="0">
              <a:solidFill>
                <a:srgbClr val="FF0000"/>
              </a:solidFill>
            </a:endParaRPr>
          </a:p>
        </p:txBody>
      </p:sp>
    </p:spTree>
    <p:extLst>
      <p:ext uri="{BB962C8B-B14F-4D97-AF65-F5344CB8AC3E}">
        <p14:creationId xmlns:p14="http://schemas.microsoft.com/office/powerpoint/2010/main" val="28208536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xmlns="" id="{6B520D67-6905-1D4A-A5A4-B3FD8046176A}"/>
              </a:ext>
            </a:extLst>
          </p:cNvPr>
          <p:cNvSpPr>
            <a:spLocks noGrp="1" noChangeArrowheads="1"/>
          </p:cNvSpPr>
          <p:nvPr>
            <p:ph type="title"/>
          </p:nvPr>
        </p:nvSpPr>
        <p:spPr>
          <a:xfrm>
            <a:off x="643719" y="668740"/>
            <a:ext cx="8229600" cy="1143000"/>
          </a:xfrm>
        </p:spPr>
        <p:txBody>
          <a:bodyPr/>
          <a:lstStyle/>
          <a:p>
            <a:pPr eaLnBrk="1" hangingPunct="1"/>
            <a:r>
              <a:rPr lang="en-US" altLang="x-none" dirty="0">
                <a:solidFill>
                  <a:srgbClr val="FF0000"/>
                </a:solidFill>
              </a:rPr>
              <a:t>SELECTIVE CODING</a:t>
            </a:r>
          </a:p>
        </p:txBody>
      </p:sp>
      <p:sp>
        <p:nvSpPr>
          <p:cNvPr id="2" name="Rectangle 1">
            <a:extLst>
              <a:ext uri="{FF2B5EF4-FFF2-40B4-BE49-F238E27FC236}">
                <a16:creationId xmlns:a16="http://schemas.microsoft.com/office/drawing/2014/main" xmlns="" id="{DEC2CCFC-1C10-2B4E-BC80-2BFF5BB24DA6}"/>
              </a:ext>
            </a:extLst>
          </p:cNvPr>
          <p:cNvSpPr/>
          <p:nvPr/>
        </p:nvSpPr>
        <p:spPr>
          <a:xfrm>
            <a:off x="523163" y="2349984"/>
            <a:ext cx="5234321" cy="2308324"/>
          </a:xfrm>
          <a:prstGeom prst="rect">
            <a:avLst/>
          </a:prstGeom>
        </p:spPr>
        <p:txBody>
          <a:bodyPr wrap="square">
            <a:spAutoFit/>
          </a:bodyPr>
          <a:lstStyle/>
          <a:p>
            <a:r>
              <a:rPr lang="en-US" sz="2400" dirty="0">
                <a:solidFill>
                  <a:srgbClr val="3B3835"/>
                </a:solidFill>
                <a:latin typeface="HelveticaNeue-Light" panose="02000503000000020004" pitchFamily="2" charset="0"/>
              </a:rPr>
              <a:t>• Is the process of choosing one category to be the core category &amp; relating all other categories to that category. </a:t>
            </a:r>
          </a:p>
          <a:p>
            <a:r>
              <a:rPr lang="en-US" sz="2400" dirty="0">
                <a:solidFill>
                  <a:srgbClr val="3B3835"/>
                </a:solidFill>
                <a:latin typeface="HelveticaNeue-Light" panose="02000503000000020004" pitchFamily="2" charset="0"/>
              </a:rPr>
              <a:t>• The essential idea is to find the driver that implies the story forward.</a:t>
            </a:r>
            <a:endParaRPr lang="x-none" sz="2400" dirty="0"/>
          </a:p>
        </p:txBody>
      </p:sp>
      <p:pic>
        <p:nvPicPr>
          <p:cNvPr id="12290" name="Picture 2" descr="Figure 2 | Motivation triggers for customer participation in value  co-creation | SpringerLink">
            <a:extLst>
              <a:ext uri="{FF2B5EF4-FFF2-40B4-BE49-F238E27FC236}">
                <a16:creationId xmlns:a16="http://schemas.microsoft.com/office/drawing/2014/main" xmlns="" id="{17286D4E-523C-194D-93E8-6E6417981A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6126" y="0"/>
            <a:ext cx="5920854" cy="634620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8BFC756B-923A-AC42-9ADE-A6676F886E1A}"/>
              </a:ext>
            </a:extLst>
          </p:cNvPr>
          <p:cNvSpPr/>
          <p:nvPr/>
        </p:nvSpPr>
        <p:spPr>
          <a:xfrm>
            <a:off x="245660" y="5467165"/>
            <a:ext cx="6096000" cy="307777"/>
          </a:xfrm>
          <a:prstGeom prst="rect">
            <a:avLst/>
          </a:prstGeom>
        </p:spPr>
        <p:txBody>
          <a:bodyPr>
            <a:spAutoFit/>
          </a:bodyPr>
          <a:lstStyle/>
          <a:p>
            <a:r>
              <a:rPr lang="en-US" dirty="0" err="1">
                <a:latin typeface="Calibri" panose="020F0502020204030204" pitchFamily="34" charset="0"/>
                <a:cs typeface="Calibri" panose="020F0502020204030204" pitchFamily="34" charset="0"/>
              </a:rPr>
              <a:t>Adopted:Palma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Trimi</a:t>
            </a:r>
            <a:r>
              <a:rPr lang="en-US" dirty="0">
                <a:latin typeface="Calibri" panose="020F0502020204030204" pitchFamily="34" charset="0"/>
                <a:cs typeface="Calibri" panose="020F0502020204030204" pitchFamily="34" charset="0"/>
              </a:rPr>
              <a:t>, &amp; Hong (2018) </a:t>
            </a:r>
          </a:p>
        </p:txBody>
      </p:sp>
      <p:sp>
        <p:nvSpPr>
          <p:cNvPr id="4" name="Oval 3">
            <a:extLst>
              <a:ext uri="{FF2B5EF4-FFF2-40B4-BE49-F238E27FC236}">
                <a16:creationId xmlns:a16="http://schemas.microsoft.com/office/drawing/2014/main" xmlns="" id="{C68DA923-2EF5-214B-9F1B-D80F8516F9DA}"/>
              </a:ext>
            </a:extLst>
          </p:cNvPr>
          <p:cNvSpPr/>
          <p:nvPr/>
        </p:nvSpPr>
        <p:spPr>
          <a:xfrm>
            <a:off x="10235821" y="2349984"/>
            <a:ext cx="1956179" cy="41463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26577951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8FDC45F7-E4C5-CF47-9FEF-BED1ED6972C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RU" smtClean="0"/>
              <a:t>47</a:t>
            </a:fld>
            <a:endParaRPr lang="ru-RU"/>
          </a:p>
        </p:txBody>
      </p:sp>
      <p:sp>
        <p:nvSpPr>
          <p:cNvPr id="7" name="Rectangle 6">
            <a:extLst>
              <a:ext uri="{FF2B5EF4-FFF2-40B4-BE49-F238E27FC236}">
                <a16:creationId xmlns:a16="http://schemas.microsoft.com/office/drawing/2014/main" xmlns="" id="{9254C848-C863-C943-80D7-1FCD374BC5ED}"/>
              </a:ext>
            </a:extLst>
          </p:cNvPr>
          <p:cNvSpPr/>
          <p:nvPr/>
        </p:nvSpPr>
        <p:spPr>
          <a:xfrm>
            <a:off x="400222" y="5660710"/>
            <a:ext cx="7952207" cy="307777"/>
          </a:xfrm>
          <a:prstGeom prst="rect">
            <a:avLst/>
          </a:prstGeom>
        </p:spPr>
        <p:txBody>
          <a:bodyPr wrap="square">
            <a:spAutoFit/>
          </a:bodyPr>
          <a:lstStyle/>
          <a:p>
            <a:r>
              <a:rPr lang="en-US" dirty="0">
                <a:solidFill>
                  <a:srgbClr val="FF0000"/>
                </a:solidFill>
                <a:latin typeface="Calibri" panose="020F0502020204030204" pitchFamily="34" charset="0"/>
                <a:cs typeface="Calibri" panose="020F0502020204030204" pitchFamily="34" charset="0"/>
              </a:rPr>
              <a:t>Adopted: Williams &amp; Moser (2019)</a:t>
            </a:r>
          </a:p>
        </p:txBody>
      </p:sp>
      <p:pic>
        <p:nvPicPr>
          <p:cNvPr id="8" name="Picture 7" descr="Diagram&#10;&#10;Description automatically generated">
            <a:extLst>
              <a:ext uri="{FF2B5EF4-FFF2-40B4-BE49-F238E27FC236}">
                <a16:creationId xmlns:a16="http://schemas.microsoft.com/office/drawing/2014/main" xmlns="" id="{FEBA8203-F216-EE4C-AF0A-86A9B9F2A9CA}"/>
              </a:ext>
            </a:extLst>
          </p:cNvPr>
          <p:cNvPicPr>
            <a:picLocks noChangeAspect="1"/>
          </p:cNvPicPr>
          <p:nvPr/>
        </p:nvPicPr>
        <p:blipFill>
          <a:blip r:embed="rId2"/>
          <a:stretch>
            <a:fillRect/>
          </a:stretch>
        </p:blipFill>
        <p:spPr>
          <a:xfrm>
            <a:off x="677383" y="363068"/>
            <a:ext cx="9879087" cy="4708800"/>
          </a:xfrm>
          <a:prstGeom prst="rect">
            <a:avLst/>
          </a:prstGeom>
        </p:spPr>
      </p:pic>
      <p:sp>
        <p:nvSpPr>
          <p:cNvPr id="9" name="Oval 8">
            <a:extLst>
              <a:ext uri="{FF2B5EF4-FFF2-40B4-BE49-F238E27FC236}">
                <a16:creationId xmlns:a16="http://schemas.microsoft.com/office/drawing/2014/main" xmlns="" id="{F92767BC-8019-4447-9973-288934B404C8}"/>
              </a:ext>
            </a:extLst>
          </p:cNvPr>
          <p:cNvSpPr/>
          <p:nvPr/>
        </p:nvSpPr>
        <p:spPr>
          <a:xfrm>
            <a:off x="6850205" y="358143"/>
            <a:ext cx="3467502" cy="476249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33853081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xmlns="" id="{D22DF4D2-52C5-2F4A-B4FA-763C6E2C0F0F}"/>
              </a:ext>
            </a:extLst>
          </p:cNvPr>
          <p:cNvSpPr>
            <a:spLocks noGrp="1" noChangeArrowheads="1"/>
          </p:cNvSpPr>
          <p:nvPr>
            <p:ph type="title"/>
          </p:nvPr>
        </p:nvSpPr>
        <p:spPr/>
        <p:txBody>
          <a:bodyPr/>
          <a:lstStyle/>
          <a:p>
            <a:pPr eaLnBrk="1" hangingPunct="1"/>
            <a:r>
              <a:rPr lang="en-US" altLang="x-none" sz="4000" dirty="0">
                <a:solidFill>
                  <a:srgbClr val="FF0000"/>
                </a:solidFill>
              </a:rPr>
              <a:t>Example of Doing Grounded Theory: Coding continuation.</a:t>
            </a:r>
          </a:p>
        </p:txBody>
      </p:sp>
      <p:sp>
        <p:nvSpPr>
          <p:cNvPr id="32771" name="Rectangle 3">
            <a:extLst>
              <a:ext uri="{FF2B5EF4-FFF2-40B4-BE49-F238E27FC236}">
                <a16:creationId xmlns:a16="http://schemas.microsoft.com/office/drawing/2014/main" xmlns="" id="{36361F92-F8C7-E849-A363-F64B10734AA1}"/>
              </a:ext>
            </a:extLst>
          </p:cNvPr>
          <p:cNvSpPr>
            <a:spLocks noGrp="1" noChangeArrowheads="1"/>
          </p:cNvSpPr>
          <p:nvPr>
            <p:ph type="body" idx="1"/>
          </p:nvPr>
        </p:nvSpPr>
        <p:spPr/>
        <p:txBody>
          <a:bodyPr/>
          <a:lstStyle/>
          <a:p>
            <a:pPr eaLnBrk="1" hangingPunct="1">
              <a:buFontTx/>
              <a:buNone/>
            </a:pPr>
            <a:r>
              <a:rPr lang="en-US" altLang="x-none" dirty="0"/>
              <a:t>Selective Coding</a:t>
            </a:r>
          </a:p>
          <a:p>
            <a:pPr eaLnBrk="1" hangingPunct="1">
              <a:buFontTx/>
              <a:buNone/>
            </a:pPr>
            <a:r>
              <a:rPr lang="en-US" altLang="x-none" b="1" dirty="0"/>
              <a:t>Final stage of coding:</a:t>
            </a:r>
            <a:r>
              <a:rPr lang="en-US" altLang="x-none" dirty="0"/>
              <a:t> Where we create substantive theory from “core” categories”</a:t>
            </a:r>
          </a:p>
          <a:p>
            <a:pPr eaLnBrk="1" hangingPunct="1"/>
            <a:r>
              <a:rPr lang="en-US" altLang="x-none" dirty="0"/>
              <a:t>Generate category that integrates all other categories (tells the whole story)</a:t>
            </a:r>
          </a:p>
          <a:p>
            <a:pPr eaLnBrk="1" hangingPunct="1"/>
            <a:r>
              <a:rPr lang="en-US" altLang="x-none" dirty="0"/>
              <a:t>Theory shows up as either diagrams or narratives (broad question now becomes your statement about what is found).</a:t>
            </a:r>
          </a:p>
          <a:p>
            <a:pPr eaLnBrk="1" hangingPunct="1">
              <a:buFontTx/>
              <a:buNone/>
            </a:pPr>
            <a:endParaRPr lang="en-US" altLang="x-none" dirty="0"/>
          </a:p>
        </p:txBody>
      </p:sp>
      <p:sp>
        <p:nvSpPr>
          <p:cNvPr id="4" name="Rectangle 3">
            <a:extLst>
              <a:ext uri="{FF2B5EF4-FFF2-40B4-BE49-F238E27FC236}">
                <a16:creationId xmlns:a16="http://schemas.microsoft.com/office/drawing/2014/main" xmlns="" id="{94FD3865-0D4A-A245-9FE2-0D8A278BA652}"/>
              </a:ext>
            </a:extLst>
          </p:cNvPr>
          <p:cNvSpPr/>
          <p:nvPr/>
        </p:nvSpPr>
        <p:spPr>
          <a:xfrm>
            <a:off x="423023" y="5869094"/>
            <a:ext cx="2287806" cy="307777"/>
          </a:xfrm>
          <a:prstGeom prst="rect">
            <a:avLst/>
          </a:prstGeom>
        </p:spPr>
        <p:txBody>
          <a:bodyPr wrap="none">
            <a:spAutoFit/>
          </a:bodyPr>
          <a:lstStyle/>
          <a:p>
            <a:r>
              <a:rPr lang="x-none" dirty="0">
                <a:solidFill>
                  <a:srgbClr val="FF0000"/>
                </a:solidFill>
                <a:latin typeface="Calibri" panose="020F0502020204030204" pitchFamily="34" charset="0"/>
                <a:ea typeface="Calibri" panose="020F0502020204030204" pitchFamily="34" charset="0"/>
                <a:cs typeface="Times New Roman" panose="02020603050405020304" pitchFamily="18" charset="0"/>
              </a:rPr>
              <a:t> Adopted: </a:t>
            </a:r>
            <a:r>
              <a:rPr lang="en-US" altLang="x-none" dirty="0" err="1">
                <a:solidFill>
                  <a:srgbClr val="FF0000"/>
                </a:solidFill>
              </a:rPr>
              <a:t>Lazarides</a:t>
            </a:r>
            <a:r>
              <a:rPr lang="en-US" altLang="x-none" dirty="0">
                <a:solidFill>
                  <a:srgbClr val="FF0000"/>
                </a:solidFill>
              </a:rPr>
              <a:t> (2008)</a:t>
            </a:r>
            <a:endParaRPr lang="x-none" dirty="0">
              <a:solidFill>
                <a:srgbClr val="FF0000"/>
              </a:solidFill>
            </a:endParaRPr>
          </a:p>
        </p:txBody>
      </p:sp>
    </p:spTree>
    <p:extLst>
      <p:ext uri="{BB962C8B-B14F-4D97-AF65-F5344CB8AC3E}">
        <p14:creationId xmlns:p14="http://schemas.microsoft.com/office/powerpoint/2010/main" val="9746224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xmlns="" id="{60CFABFA-C8A5-434D-BCDE-37FE39FAADF7}"/>
              </a:ext>
            </a:extLst>
          </p:cNvPr>
          <p:cNvSpPr>
            <a:spLocks noGrp="1" noChangeArrowheads="1"/>
          </p:cNvSpPr>
          <p:nvPr>
            <p:ph type="title"/>
          </p:nvPr>
        </p:nvSpPr>
        <p:spPr>
          <a:xfrm>
            <a:off x="1100919" y="110865"/>
            <a:ext cx="9132627" cy="1630362"/>
          </a:xfrm>
        </p:spPr>
        <p:txBody>
          <a:bodyPr/>
          <a:lstStyle/>
          <a:p>
            <a:pPr eaLnBrk="1" hangingPunct="1"/>
            <a:r>
              <a:rPr lang="en-US" altLang="x-none" sz="4000" dirty="0">
                <a:solidFill>
                  <a:srgbClr val="FF0000"/>
                </a:solidFill>
              </a:rPr>
              <a:t>Example of Doing Grounded Theory: Core Story of the Data</a:t>
            </a:r>
          </a:p>
        </p:txBody>
      </p:sp>
      <p:sp>
        <p:nvSpPr>
          <p:cNvPr id="33795" name="Rectangle 3">
            <a:extLst>
              <a:ext uri="{FF2B5EF4-FFF2-40B4-BE49-F238E27FC236}">
                <a16:creationId xmlns:a16="http://schemas.microsoft.com/office/drawing/2014/main" xmlns="" id="{89BBF6B7-3626-814E-B51D-8DBB32982FF2}"/>
              </a:ext>
            </a:extLst>
          </p:cNvPr>
          <p:cNvSpPr>
            <a:spLocks noGrp="1" noChangeArrowheads="1"/>
          </p:cNvSpPr>
          <p:nvPr>
            <p:ph type="body" idx="1"/>
          </p:nvPr>
        </p:nvSpPr>
        <p:spPr>
          <a:xfrm>
            <a:off x="1981200" y="1905001"/>
            <a:ext cx="8229600" cy="4525963"/>
          </a:xfrm>
        </p:spPr>
        <p:txBody>
          <a:bodyPr>
            <a:normAutofit/>
          </a:bodyPr>
          <a:lstStyle/>
          <a:p>
            <a:pPr eaLnBrk="1" hangingPunct="1">
              <a:lnSpc>
                <a:spcPct val="90000"/>
              </a:lnSpc>
              <a:buFontTx/>
              <a:buNone/>
            </a:pPr>
            <a:r>
              <a:rPr lang="en-US" altLang="x-none" sz="2800" dirty="0"/>
              <a:t>Dynamic Self was the core story (category) and it was made up of 6 domains of influence (identity categories): family, career, social, developmental, disability, and socio-political. </a:t>
            </a:r>
          </a:p>
          <a:p>
            <a:pPr eaLnBrk="1" hangingPunct="1">
              <a:lnSpc>
                <a:spcPct val="90000"/>
              </a:lnSpc>
              <a:buFontTx/>
              <a:buNone/>
            </a:pPr>
            <a:r>
              <a:rPr lang="en-US" altLang="x-none" sz="2800" dirty="0"/>
              <a:t>Final model seen as dynamic and mutual (self influences domains and vice versa)</a:t>
            </a:r>
          </a:p>
        </p:txBody>
      </p:sp>
      <p:sp>
        <p:nvSpPr>
          <p:cNvPr id="4" name="Rectangle 3">
            <a:extLst>
              <a:ext uri="{FF2B5EF4-FFF2-40B4-BE49-F238E27FC236}">
                <a16:creationId xmlns:a16="http://schemas.microsoft.com/office/drawing/2014/main" xmlns="" id="{6F7689CD-7B81-5A48-A92B-A0A7F217B060}"/>
              </a:ext>
            </a:extLst>
          </p:cNvPr>
          <p:cNvSpPr/>
          <p:nvPr/>
        </p:nvSpPr>
        <p:spPr>
          <a:xfrm>
            <a:off x="136419" y="5779430"/>
            <a:ext cx="2287806" cy="307777"/>
          </a:xfrm>
          <a:prstGeom prst="rect">
            <a:avLst/>
          </a:prstGeom>
        </p:spPr>
        <p:txBody>
          <a:bodyPr wrap="none">
            <a:spAutoFit/>
          </a:bodyPr>
          <a:lstStyle/>
          <a:p>
            <a:r>
              <a:rPr lang="x-none" dirty="0">
                <a:solidFill>
                  <a:srgbClr val="FF0000"/>
                </a:solidFill>
                <a:latin typeface="Calibri" panose="020F0502020204030204" pitchFamily="34" charset="0"/>
                <a:ea typeface="Calibri" panose="020F0502020204030204" pitchFamily="34" charset="0"/>
                <a:cs typeface="Times New Roman" panose="02020603050405020304" pitchFamily="18" charset="0"/>
              </a:rPr>
              <a:t> Adopted: </a:t>
            </a:r>
            <a:r>
              <a:rPr lang="en-US" altLang="x-none" dirty="0" err="1">
                <a:solidFill>
                  <a:srgbClr val="FF0000"/>
                </a:solidFill>
              </a:rPr>
              <a:t>Lazarides</a:t>
            </a:r>
            <a:r>
              <a:rPr lang="en-US" altLang="x-none" dirty="0">
                <a:solidFill>
                  <a:srgbClr val="FF0000"/>
                </a:solidFill>
              </a:rPr>
              <a:t> (2008)</a:t>
            </a:r>
            <a:endParaRPr lang="x-none" dirty="0">
              <a:solidFill>
                <a:srgbClr val="FF0000"/>
              </a:solidFill>
            </a:endParaRPr>
          </a:p>
        </p:txBody>
      </p:sp>
    </p:spTree>
    <p:extLst>
      <p:ext uri="{BB962C8B-B14F-4D97-AF65-F5344CB8AC3E}">
        <p14:creationId xmlns:p14="http://schemas.microsoft.com/office/powerpoint/2010/main" val="308039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8854CDDF-8E1A-2742-9EC1-A217112FA5D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RU" smtClean="0"/>
              <a:t>5</a:t>
            </a:fld>
            <a:endParaRPr lang="ru-RU"/>
          </a:p>
        </p:txBody>
      </p:sp>
      <p:sp>
        <p:nvSpPr>
          <p:cNvPr id="4" name="Rectangle 3">
            <a:extLst>
              <a:ext uri="{FF2B5EF4-FFF2-40B4-BE49-F238E27FC236}">
                <a16:creationId xmlns:a16="http://schemas.microsoft.com/office/drawing/2014/main" xmlns="" id="{B18E28D6-6AF2-B544-BB5A-02FC8FA21FBB}"/>
              </a:ext>
            </a:extLst>
          </p:cNvPr>
          <p:cNvSpPr/>
          <p:nvPr/>
        </p:nvSpPr>
        <p:spPr>
          <a:xfrm>
            <a:off x="1012723" y="1625589"/>
            <a:ext cx="6095999" cy="4524315"/>
          </a:xfrm>
          <a:prstGeom prst="rect">
            <a:avLst/>
          </a:prstGeom>
        </p:spPr>
        <p:txBody>
          <a:bodyPr wrap="square">
            <a:spAutoFit/>
          </a:bodyPr>
          <a:lstStyle/>
          <a:p>
            <a:r>
              <a:rPr lang="en-US" sz="3200" dirty="0">
                <a:solidFill>
                  <a:srgbClr val="3B3835"/>
                </a:solidFill>
                <a:latin typeface="Calibri" panose="020F0502020204030204" pitchFamily="34" charset="0"/>
                <a:cs typeface="Calibri" panose="020F0502020204030204" pitchFamily="34" charset="0"/>
              </a:rPr>
              <a:t> • Review of the literature in the substantive area of the study is reserved until after the theory begins to emerge from the study data.</a:t>
            </a:r>
          </a:p>
          <a:p>
            <a:r>
              <a:rPr lang="en-US" sz="3200" dirty="0">
                <a:solidFill>
                  <a:srgbClr val="3B3835"/>
                </a:solidFill>
                <a:latin typeface="Calibri" panose="020F0502020204030204" pitchFamily="34" charset="0"/>
                <a:cs typeface="Calibri" panose="020F0502020204030204" pitchFamily="34" charset="0"/>
              </a:rPr>
              <a:t> • Researcher integrates the literature with the emerging theory during saturation, sorting memos, &amp; report writing.</a:t>
            </a:r>
            <a:endParaRPr lang="x-none" sz="3200" dirty="0">
              <a:latin typeface="Calibri" panose="020F0502020204030204" pitchFamily="34" charset="0"/>
              <a:cs typeface="Calibri" panose="020F0502020204030204" pitchFamily="34" charset="0"/>
            </a:endParaRPr>
          </a:p>
        </p:txBody>
      </p:sp>
      <p:pic>
        <p:nvPicPr>
          <p:cNvPr id="6" name="Picture 5" descr="Diagram&#10;&#10;Description automatically generated">
            <a:extLst>
              <a:ext uri="{FF2B5EF4-FFF2-40B4-BE49-F238E27FC236}">
                <a16:creationId xmlns:a16="http://schemas.microsoft.com/office/drawing/2014/main" xmlns="" id="{093F50DC-D6C1-4749-AF73-C026EA63129B}"/>
              </a:ext>
            </a:extLst>
          </p:cNvPr>
          <p:cNvPicPr>
            <a:picLocks noChangeAspect="1"/>
          </p:cNvPicPr>
          <p:nvPr/>
        </p:nvPicPr>
        <p:blipFill>
          <a:blip r:embed="rId2"/>
          <a:stretch>
            <a:fillRect/>
          </a:stretch>
        </p:blipFill>
        <p:spPr>
          <a:xfrm>
            <a:off x="7403690" y="2555771"/>
            <a:ext cx="4216814" cy="3189935"/>
          </a:xfrm>
          <a:prstGeom prst="rect">
            <a:avLst/>
          </a:prstGeom>
        </p:spPr>
      </p:pic>
    </p:spTree>
    <p:extLst>
      <p:ext uri="{BB962C8B-B14F-4D97-AF65-F5344CB8AC3E}">
        <p14:creationId xmlns:p14="http://schemas.microsoft.com/office/powerpoint/2010/main" val="27337502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328A84-B8DF-BA4E-A537-8F63D42589AE}"/>
              </a:ext>
            </a:extLst>
          </p:cNvPr>
          <p:cNvSpPr>
            <a:spLocks noGrp="1"/>
          </p:cNvSpPr>
          <p:nvPr>
            <p:ph type="title"/>
          </p:nvPr>
        </p:nvSpPr>
        <p:spPr/>
        <p:txBody>
          <a:bodyPr>
            <a:normAutofit/>
          </a:bodyPr>
          <a:lstStyle/>
          <a:p>
            <a:r>
              <a:rPr lang="en-US" altLang="x-none" sz="3200" dirty="0"/>
              <a:t>Example of Doing Grounded Theory: Model of career development of women with disabilities that has 6 domains of influence </a:t>
            </a:r>
            <a:endParaRPr lang="x-none" sz="3200" dirty="0"/>
          </a:p>
        </p:txBody>
      </p:sp>
      <p:sp>
        <p:nvSpPr>
          <p:cNvPr id="3" name="Content Placeholder 2">
            <a:extLst>
              <a:ext uri="{FF2B5EF4-FFF2-40B4-BE49-F238E27FC236}">
                <a16:creationId xmlns:a16="http://schemas.microsoft.com/office/drawing/2014/main" xmlns="" id="{2B62B789-6D31-A041-8BF8-63B82A2063E0}"/>
              </a:ext>
            </a:extLst>
          </p:cNvPr>
          <p:cNvSpPr>
            <a:spLocks noGrp="1"/>
          </p:cNvSpPr>
          <p:nvPr>
            <p:ph idx="1"/>
          </p:nvPr>
        </p:nvSpPr>
        <p:spPr>
          <a:xfrm>
            <a:off x="498070" y="5670944"/>
            <a:ext cx="10058400" cy="788841"/>
          </a:xfrm>
        </p:spPr>
        <p:txBody>
          <a:bodyPr/>
          <a:lstStyle/>
          <a:p>
            <a:r>
              <a:rPr lang="x-none" dirty="0">
                <a:solidFill>
                  <a:srgbClr val="FF0000"/>
                </a:solidFill>
              </a:rPr>
              <a:t>Adopted:Noon et al (2004)</a:t>
            </a:r>
          </a:p>
        </p:txBody>
      </p:sp>
      <p:sp>
        <p:nvSpPr>
          <p:cNvPr id="4" name="Slide Number Placeholder 3">
            <a:extLst>
              <a:ext uri="{FF2B5EF4-FFF2-40B4-BE49-F238E27FC236}">
                <a16:creationId xmlns:a16="http://schemas.microsoft.com/office/drawing/2014/main" xmlns="" id="{DC13C8EB-9629-A44B-91A3-01F388D0EB1F}"/>
              </a:ext>
            </a:extLst>
          </p:cNvPr>
          <p:cNvSpPr>
            <a:spLocks noGrp="1"/>
          </p:cNvSpPr>
          <p:nvPr>
            <p:ph type="sldNum" sz="quarter" idx="12"/>
          </p:nvPr>
        </p:nvSpPr>
        <p:spPr/>
        <p:txBody>
          <a:bodyPr/>
          <a:lstStyle/>
          <a:p>
            <a:fld id="{12B5D3AA-C3CA-8243-B183-9E42259EFE5E}" type="slidenum">
              <a:rPr lang="en-US" altLang="x-none" smtClean="0"/>
              <a:pPr/>
              <a:t>50</a:t>
            </a:fld>
            <a:endParaRPr lang="en-US" altLang="x-none"/>
          </a:p>
        </p:txBody>
      </p:sp>
      <p:pic>
        <p:nvPicPr>
          <p:cNvPr id="5" name="Picture 2" descr="Challenge and Success: A Qualitative Study of the Career Development of  Highly Achieving Women With Physical and Sensory Disabilities.">
            <a:extLst>
              <a:ext uri="{FF2B5EF4-FFF2-40B4-BE49-F238E27FC236}">
                <a16:creationId xmlns:a16="http://schemas.microsoft.com/office/drawing/2014/main" xmlns="" id="{AAAE0318-F9F9-F34E-A73C-15979945D9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6604" y="1976070"/>
            <a:ext cx="8661400" cy="3893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160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7A2408-26A7-DD4D-B93D-BB70C989187C}"/>
              </a:ext>
            </a:extLst>
          </p:cNvPr>
          <p:cNvSpPr>
            <a:spLocks noGrp="1"/>
          </p:cNvSpPr>
          <p:nvPr>
            <p:ph type="title"/>
          </p:nvPr>
        </p:nvSpPr>
        <p:spPr/>
        <p:txBody>
          <a:bodyPr/>
          <a:lstStyle/>
          <a:p>
            <a:r>
              <a:rPr lang="en-US" dirty="0">
                <a:solidFill>
                  <a:srgbClr val="FF0000"/>
                </a:solidFill>
                <a:latin typeface="Calibri" panose="020F0502020204030204" pitchFamily="34" charset="0"/>
                <a:ea typeface="Times New Roman" panose="02020603050405020304" pitchFamily="18" charset="0"/>
                <a:cs typeface="Calibri" panose="020F0502020204030204" pitchFamily="34" charset="0"/>
              </a:rPr>
              <a:t>8. Growing theories</a:t>
            </a:r>
            <a:r>
              <a:rPr lang="en-US" sz="5400"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x-none" dirty="0"/>
              <a:t/>
            </a:r>
            <a:br>
              <a:rPr lang="x-none" dirty="0"/>
            </a:br>
            <a:endParaRPr lang="x-none" dirty="0"/>
          </a:p>
        </p:txBody>
      </p:sp>
      <p:sp>
        <p:nvSpPr>
          <p:cNvPr id="3" name="Slide Number Placeholder 2">
            <a:extLst>
              <a:ext uri="{FF2B5EF4-FFF2-40B4-BE49-F238E27FC236}">
                <a16:creationId xmlns:a16="http://schemas.microsoft.com/office/drawing/2014/main" xmlns="" id="{30417876-3365-4B45-8B80-9DF408B9235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RU" smtClean="0"/>
              <a:t>51</a:t>
            </a:fld>
            <a:endParaRPr lang="ru-RU"/>
          </a:p>
        </p:txBody>
      </p:sp>
      <p:sp>
        <p:nvSpPr>
          <p:cNvPr id="5" name="Rectangle 4">
            <a:extLst>
              <a:ext uri="{FF2B5EF4-FFF2-40B4-BE49-F238E27FC236}">
                <a16:creationId xmlns:a16="http://schemas.microsoft.com/office/drawing/2014/main" xmlns="" id="{E07FDB45-70B9-0841-8FBA-28B5C8331C7B}"/>
              </a:ext>
            </a:extLst>
          </p:cNvPr>
          <p:cNvSpPr/>
          <p:nvPr/>
        </p:nvSpPr>
        <p:spPr>
          <a:xfrm>
            <a:off x="413982" y="2145491"/>
            <a:ext cx="6096000" cy="2862322"/>
          </a:xfrm>
          <a:prstGeom prst="rect">
            <a:avLst/>
          </a:prstGeom>
        </p:spPr>
        <p:txBody>
          <a:bodyPr>
            <a:spAutoFit/>
          </a:bodyPr>
          <a:lstStyle/>
          <a:p>
            <a:r>
              <a:rPr lang="en-US" sz="3600" dirty="0">
                <a:latin typeface="Calibri" panose="020F0502020204030204" pitchFamily="34" charset="0"/>
                <a:cs typeface="Calibri" panose="020F0502020204030204" pitchFamily="34" charset="0"/>
              </a:rPr>
              <a:t>Write up The final step in GT is writing up the theory, which follows the theoretical outline generated as a result of sorting and theoretical coding.</a:t>
            </a:r>
            <a:endParaRPr lang="x-none" sz="3600" dirty="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xmlns="" id="{C9526FE7-8A19-D746-8C29-35C8AFC06B1F}"/>
              </a:ext>
            </a:extLst>
          </p:cNvPr>
          <p:cNvPicPr>
            <a:picLocks noChangeAspect="1"/>
          </p:cNvPicPr>
          <p:nvPr/>
        </p:nvPicPr>
        <p:blipFill>
          <a:blip r:embed="rId2"/>
          <a:stretch>
            <a:fillRect/>
          </a:stretch>
        </p:blipFill>
        <p:spPr>
          <a:xfrm>
            <a:off x="6278255" y="1599156"/>
            <a:ext cx="5499763" cy="4586431"/>
          </a:xfrm>
          <a:prstGeom prst="rect">
            <a:avLst/>
          </a:prstGeom>
        </p:spPr>
      </p:pic>
      <p:sp>
        <p:nvSpPr>
          <p:cNvPr id="8" name="Rectangle 7">
            <a:extLst>
              <a:ext uri="{FF2B5EF4-FFF2-40B4-BE49-F238E27FC236}">
                <a16:creationId xmlns:a16="http://schemas.microsoft.com/office/drawing/2014/main" xmlns="" id="{3E4846BB-0A0F-704A-A58B-0C5899508E7C}"/>
              </a:ext>
            </a:extLst>
          </p:cNvPr>
          <p:cNvSpPr/>
          <p:nvPr/>
        </p:nvSpPr>
        <p:spPr>
          <a:xfrm>
            <a:off x="413982" y="4800593"/>
            <a:ext cx="6096000" cy="307777"/>
          </a:xfrm>
          <a:prstGeom prst="rect">
            <a:avLst/>
          </a:prstGeom>
        </p:spPr>
        <p:txBody>
          <a:bodyPr>
            <a:spAutoFit/>
          </a:bodyPr>
          <a:lstStyle/>
          <a:p>
            <a:r>
              <a:rPr lang="en-US" dirty="0">
                <a:latin typeface="Times New Roman" panose="02020603050405020304" pitchFamily="18" charset="0"/>
              </a:rPr>
              <a:t>‌</a:t>
            </a:r>
          </a:p>
        </p:txBody>
      </p:sp>
      <p:sp>
        <p:nvSpPr>
          <p:cNvPr id="9" name="Rectangle 8">
            <a:extLst>
              <a:ext uri="{FF2B5EF4-FFF2-40B4-BE49-F238E27FC236}">
                <a16:creationId xmlns:a16="http://schemas.microsoft.com/office/drawing/2014/main" xmlns="" id="{BCC355A1-3B69-DA41-A5FC-52155CBD22E8}"/>
              </a:ext>
            </a:extLst>
          </p:cNvPr>
          <p:cNvSpPr/>
          <p:nvPr/>
        </p:nvSpPr>
        <p:spPr>
          <a:xfrm>
            <a:off x="413982" y="5731575"/>
            <a:ext cx="2624436" cy="307777"/>
          </a:xfrm>
          <a:prstGeom prst="rect">
            <a:avLst/>
          </a:prstGeom>
        </p:spPr>
        <p:txBody>
          <a:bodyPr wrap="none">
            <a:spAutoFit/>
          </a:bodyPr>
          <a:lstStyle/>
          <a:p>
            <a:r>
              <a:rPr lang="en-US"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Izvercian</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Potra</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 &amp; </a:t>
            </a:r>
            <a:r>
              <a:rPr lang="en-US"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Ivascu</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 (2016)</a:t>
            </a:r>
            <a:r>
              <a:rPr lang="x-none" dirty="0">
                <a:solidFill>
                  <a:srgbClr val="FF0000"/>
                </a:solidFill>
              </a:rPr>
              <a:t> </a:t>
            </a:r>
          </a:p>
        </p:txBody>
      </p:sp>
    </p:spTree>
    <p:extLst>
      <p:ext uri="{BB962C8B-B14F-4D97-AF65-F5344CB8AC3E}">
        <p14:creationId xmlns:p14="http://schemas.microsoft.com/office/powerpoint/2010/main" val="21752645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0490AB-AFDC-E444-872D-518E441472F8}"/>
              </a:ext>
            </a:extLst>
          </p:cNvPr>
          <p:cNvSpPr>
            <a:spLocks noGrp="1"/>
          </p:cNvSpPr>
          <p:nvPr>
            <p:ph type="title"/>
          </p:nvPr>
        </p:nvSpPr>
        <p:spPr/>
        <p:txBody>
          <a:bodyPr/>
          <a:lstStyle/>
          <a:p>
            <a:r>
              <a:rPr lang="en-US" dirty="0">
                <a:solidFill>
                  <a:srgbClr val="FF0000"/>
                </a:solidFill>
                <a:latin typeface="Calibri" panose="020F0502020204030204" pitchFamily="34" charset="0"/>
                <a:cs typeface="Calibri" panose="020F0502020204030204" pitchFamily="34" charset="0"/>
              </a:rPr>
              <a:t> Sample</a:t>
            </a:r>
            <a:r>
              <a:rPr lang="en-US" dirty="0">
                <a:solidFill>
                  <a:srgbClr val="3B3835"/>
                </a:solidFill>
                <a:latin typeface="HelveticaNeue-Light" panose="02000503000000020004" pitchFamily="2" charset="0"/>
              </a:rPr>
              <a:t/>
            </a:r>
            <a:br>
              <a:rPr lang="en-US" dirty="0">
                <a:solidFill>
                  <a:srgbClr val="3B3835"/>
                </a:solidFill>
                <a:latin typeface="HelveticaNeue-Light" panose="02000503000000020004" pitchFamily="2" charset="0"/>
              </a:rPr>
            </a:br>
            <a:endParaRPr lang="x-none" dirty="0"/>
          </a:p>
        </p:txBody>
      </p:sp>
      <p:sp>
        <p:nvSpPr>
          <p:cNvPr id="3" name="Slide Number Placeholder 2">
            <a:extLst>
              <a:ext uri="{FF2B5EF4-FFF2-40B4-BE49-F238E27FC236}">
                <a16:creationId xmlns:a16="http://schemas.microsoft.com/office/drawing/2014/main" xmlns="" id="{DB7A3F85-E682-6F47-8BD3-2BE7EF44E89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RU" smtClean="0"/>
              <a:t>52</a:t>
            </a:fld>
            <a:endParaRPr lang="ru-RU"/>
          </a:p>
        </p:txBody>
      </p:sp>
      <p:sp>
        <p:nvSpPr>
          <p:cNvPr id="4" name="Rectangle 3">
            <a:extLst>
              <a:ext uri="{FF2B5EF4-FFF2-40B4-BE49-F238E27FC236}">
                <a16:creationId xmlns:a16="http://schemas.microsoft.com/office/drawing/2014/main" xmlns="" id="{89F9FBB4-0281-B544-A79E-70724E8FCD4A}"/>
              </a:ext>
            </a:extLst>
          </p:cNvPr>
          <p:cNvSpPr/>
          <p:nvPr/>
        </p:nvSpPr>
        <p:spPr>
          <a:xfrm>
            <a:off x="1214651" y="2258319"/>
            <a:ext cx="4599295" cy="3416320"/>
          </a:xfrm>
          <a:prstGeom prst="rect">
            <a:avLst/>
          </a:prstGeom>
        </p:spPr>
        <p:txBody>
          <a:bodyPr wrap="square">
            <a:spAutoFit/>
          </a:bodyPr>
          <a:lstStyle/>
          <a:p>
            <a:r>
              <a:rPr lang="en-US" sz="2400" dirty="0">
                <a:solidFill>
                  <a:srgbClr val="3B3835"/>
                </a:solidFill>
                <a:latin typeface="Calibri" panose="020F0502020204030204" pitchFamily="34" charset="0"/>
                <a:cs typeface="Calibri" panose="020F0502020204030204" pitchFamily="34" charset="0"/>
              </a:rPr>
              <a:t>• Participants who are experiencing the social process under study </a:t>
            </a:r>
          </a:p>
          <a:p>
            <a:r>
              <a:rPr lang="en-US" sz="2400" dirty="0">
                <a:solidFill>
                  <a:srgbClr val="3B3835"/>
                </a:solidFill>
                <a:latin typeface="Calibri" panose="020F0502020204030204" pitchFamily="34" charset="0"/>
                <a:cs typeface="Calibri" panose="020F0502020204030204" pitchFamily="34" charset="0"/>
              </a:rPr>
              <a:t>• Size determined by theoretical sampling (collects, codes &amp; analyzes data &amp; then decides what additional data are needed) </a:t>
            </a:r>
          </a:p>
          <a:p>
            <a:r>
              <a:rPr lang="en-US" sz="2400" dirty="0">
                <a:solidFill>
                  <a:srgbClr val="3B3835"/>
                </a:solidFill>
                <a:latin typeface="Calibri" panose="020F0502020204030204" pitchFamily="34" charset="0"/>
                <a:cs typeface="Calibri" panose="020F0502020204030204" pitchFamily="34" charset="0"/>
              </a:rPr>
              <a:t>• Saturation- inability of new data to add new codes</a:t>
            </a:r>
            <a:endParaRPr lang="x-none" sz="2400" dirty="0">
              <a:latin typeface="Calibri" panose="020F0502020204030204" pitchFamily="34" charset="0"/>
              <a:cs typeface="Calibri" panose="020F0502020204030204" pitchFamily="34" charset="0"/>
            </a:endParaRPr>
          </a:p>
        </p:txBody>
      </p:sp>
      <p:pic>
        <p:nvPicPr>
          <p:cNvPr id="1026" name="Picture 2" descr="Population vs Sample">
            <a:extLst>
              <a:ext uri="{FF2B5EF4-FFF2-40B4-BE49-F238E27FC236}">
                <a16:creationId xmlns:a16="http://schemas.microsoft.com/office/drawing/2014/main" xmlns="" id="{BA31E5A5-B521-564D-AA70-95F3D798ED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7027" y="79622"/>
            <a:ext cx="5954973" cy="6380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4704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8C8376-535B-BD4A-9A81-493FBD83DF8C}"/>
              </a:ext>
            </a:extLst>
          </p:cNvPr>
          <p:cNvSpPr>
            <a:spLocks noGrp="1"/>
          </p:cNvSpPr>
          <p:nvPr>
            <p:ph type="title"/>
          </p:nvPr>
        </p:nvSpPr>
        <p:spPr>
          <a:xfrm>
            <a:off x="1066800" y="300251"/>
            <a:ext cx="10058400" cy="1450757"/>
          </a:xfrm>
        </p:spPr>
        <p:txBody>
          <a:bodyPr/>
          <a:lstStyle/>
          <a:p>
            <a:r>
              <a:rPr lang="x-none" dirty="0">
                <a:solidFill>
                  <a:srgbClr val="FF0000"/>
                </a:solidFill>
              </a:rPr>
              <a:t>DATA COLLECTION</a:t>
            </a:r>
          </a:p>
        </p:txBody>
      </p:sp>
      <p:sp>
        <p:nvSpPr>
          <p:cNvPr id="3" name="Slide Number Placeholder 2">
            <a:extLst>
              <a:ext uri="{FF2B5EF4-FFF2-40B4-BE49-F238E27FC236}">
                <a16:creationId xmlns:a16="http://schemas.microsoft.com/office/drawing/2014/main" xmlns="" id="{2A9350B1-3DC3-3E49-8A3E-9BB938B52C6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RU" smtClean="0"/>
              <a:t>53</a:t>
            </a:fld>
            <a:endParaRPr lang="ru-RU"/>
          </a:p>
        </p:txBody>
      </p:sp>
      <p:sp>
        <p:nvSpPr>
          <p:cNvPr id="4" name="Rectangle 3">
            <a:extLst>
              <a:ext uri="{FF2B5EF4-FFF2-40B4-BE49-F238E27FC236}">
                <a16:creationId xmlns:a16="http://schemas.microsoft.com/office/drawing/2014/main" xmlns="" id="{E23F9F1C-2FFD-7C49-BD40-41523F6452EC}"/>
              </a:ext>
            </a:extLst>
          </p:cNvPr>
          <p:cNvSpPr/>
          <p:nvPr/>
        </p:nvSpPr>
        <p:spPr>
          <a:xfrm>
            <a:off x="443280" y="2025699"/>
            <a:ext cx="5384315" cy="4616648"/>
          </a:xfrm>
          <a:prstGeom prst="rect">
            <a:avLst/>
          </a:prstGeom>
        </p:spPr>
        <p:txBody>
          <a:bodyPr wrap="square">
            <a:spAutoFit/>
          </a:bodyPr>
          <a:lstStyle/>
          <a:p>
            <a:r>
              <a:rPr lang="en-US" sz="2800" dirty="0">
                <a:solidFill>
                  <a:srgbClr val="3B3835"/>
                </a:solidFill>
                <a:latin typeface="Calibri" panose="020F0502020204030204" pitchFamily="34" charset="0"/>
                <a:cs typeface="Calibri" panose="020F0502020204030204" pitchFamily="34" charset="0"/>
              </a:rPr>
              <a:t>• The researcher uses his/her – all senses. </a:t>
            </a:r>
          </a:p>
          <a:p>
            <a:r>
              <a:rPr lang="en-US" sz="2800" dirty="0">
                <a:solidFill>
                  <a:srgbClr val="3B3835"/>
                </a:solidFill>
                <a:latin typeface="Calibri" panose="020F0502020204030204" pitchFamily="34" charset="0"/>
                <a:cs typeface="Calibri" panose="020F0502020204030204" pitchFamily="34" charset="0"/>
              </a:rPr>
              <a:t>• Sources of data collection:</a:t>
            </a:r>
          </a:p>
          <a:p>
            <a:r>
              <a:rPr lang="en-US" sz="2800" dirty="0">
                <a:solidFill>
                  <a:srgbClr val="3B3835"/>
                </a:solidFill>
                <a:latin typeface="Calibri" panose="020F0502020204030204" pitchFamily="34" charset="0"/>
                <a:cs typeface="Calibri" panose="020F0502020204030204" pitchFamily="34" charset="0"/>
              </a:rPr>
              <a:t>-Audio/video tape recording </a:t>
            </a:r>
          </a:p>
          <a:p>
            <a:r>
              <a:rPr lang="en-US" sz="2800" dirty="0">
                <a:solidFill>
                  <a:srgbClr val="3B3835"/>
                </a:solidFill>
                <a:latin typeface="Calibri" panose="020F0502020204030204" pitchFamily="34" charset="0"/>
                <a:cs typeface="Calibri" panose="020F0502020204030204" pitchFamily="34" charset="0"/>
              </a:rPr>
              <a:t>-Diaries </a:t>
            </a:r>
          </a:p>
          <a:p>
            <a:r>
              <a:rPr lang="en-US" sz="2800" dirty="0">
                <a:solidFill>
                  <a:srgbClr val="3B3835"/>
                </a:solidFill>
                <a:latin typeface="Calibri" panose="020F0502020204030204" pitchFamily="34" charset="0"/>
                <a:cs typeface="Calibri" panose="020F0502020204030204" pitchFamily="34" charset="0"/>
              </a:rPr>
              <a:t>-Case studies </a:t>
            </a:r>
          </a:p>
          <a:p>
            <a:r>
              <a:rPr lang="en-US" sz="2800" dirty="0">
                <a:solidFill>
                  <a:srgbClr val="3B3835"/>
                </a:solidFill>
                <a:latin typeface="Calibri" panose="020F0502020204030204" pitchFamily="34" charset="0"/>
                <a:cs typeface="Calibri" panose="020F0502020204030204" pitchFamily="34" charset="0"/>
              </a:rPr>
              <a:t>-Art work </a:t>
            </a:r>
          </a:p>
          <a:p>
            <a:r>
              <a:rPr lang="en-US" sz="2800" dirty="0">
                <a:solidFill>
                  <a:srgbClr val="3B3835"/>
                </a:solidFill>
                <a:latin typeface="Calibri" panose="020F0502020204030204" pitchFamily="34" charset="0"/>
                <a:cs typeface="Calibri" panose="020F0502020204030204" pitchFamily="34" charset="0"/>
              </a:rPr>
              <a:t>-Participant observation </a:t>
            </a:r>
          </a:p>
          <a:p>
            <a:r>
              <a:rPr lang="en-US" sz="2800" dirty="0">
                <a:solidFill>
                  <a:srgbClr val="3B3835"/>
                </a:solidFill>
                <a:latin typeface="Calibri" panose="020F0502020204030204" pitchFamily="34" charset="0"/>
                <a:cs typeface="Calibri" panose="020F0502020204030204" pitchFamily="34" charset="0"/>
              </a:rPr>
              <a:t>-Formal &amp; informal interviews</a:t>
            </a:r>
          </a:p>
          <a:p>
            <a:r>
              <a:rPr lang="en-US" sz="2800" dirty="0">
                <a:solidFill>
                  <a:srgbClr val="3B3835"/>
                </a:solidFill>
                <a:latin typeface="Calibri" panose="020F0502020204030204" pitchFamily="34" charset="0"/>
                <a:cs typeface="Calibri" panose="020F0502020204030204" pitchFamily="34" charset="0"/>
              </a:rPr>
              <a:t>- Self-reflection</a:t>
            </a:r>
            <a:endParaRPr lang="x-none" sz="2800" dirty="0">
              <a:latin typeface="Calibri" panose="020F0502020204030204" pitchFamily="34" charset="0"/>
              <a:cs typeface="Calibri" panose="020F0502020204030204" pitchFamily="34" charset="0"/>
            </a:endParaRPr>
          </a:p>
          <a:p>
            <a:endParaRPr lang="x-none" dirty="0"/>
          </a:p>
        </p:txBody>
      </p:sp>
      <p:pic>
        <p:nvPicPr>
          <p:cNvPr id="2050" name="Picture 2" descr="Methods used for qualitative data collection | QuestionPro">
            <a:extLst>
              <a:ext uri="{FF2B5EF4-FFF2-40B4-BE49-F238E27FC236}">
                <a16:creationId xmlns:a16="http://schemas.microsoft.com/office/drawing/2014/main" xmlns="" id="{EED3F509-D43E-E541-B01D-0579CF00EB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7396" y="33090"/>
            <a:ext cx="6094604" cy="6538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8425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E635D4-A7BE-7949-9A09-7D47C47B0589}"/>
              </a:ext>
            </a:extLst>
          </p:cNvPr>
          <p:cNvSpPr>
            <a:spLocks noGrp="1"/>
          </p:cNvSpPr>
          <p:nvPr>
            <p:ph type="title"/>
          </p:nvPr>
        </p:nvSpPr>
        <p:spPr>
          <a:xfrm>
            <a:off x="1066800" y="914400"/>
            <a:ext cx="10058400" cy="1450757"/>
          </a:xfrm>
        </p:spPr>
        <p:txBody>
          <a:bodyPr>
            <a:normAutofit fontScale="90000"/>
          </a:bodyPr>
          <a:lstStyle/>
          <a:p>
            <a:r>
              <a:rPr lang="en-US" b="1" dirty="0">
                <a:solidFill>
                  <a:srgbClr val="FF0000"/>
                </a:solidFill>
                <a:latin typeface="HelveticaNeue-Light" panose="02000503000000020004" pitchFamily="2" charset="0"/>
              </a:rPr>
              <a:t>ISSUES GROUNDED THEORY DATA COLLECTION POINTS </a:t>
            </a:r>
            <a:r>
              <a:rPr lang="en-US" dirty="0">
                <a:solidFill>
                  <a:srgbClr val="3B3835"/>
                </a:solidFill>
                <a:latin typeface="HelveticaNeue-Light" panose="02000503000000020004" pitchFamily="2" charset="0"/>
              </a:rPr>
              <a:t/>
            </a:r>
            <a:br>
              <a:rPr lang="en-US" dirty="0">
                <a:solidFill>
                  <a:srgbClr val="3B3835"/>
                </a:solidFill>
                <a:latin typeface="HelveticaNeue-Light" panose="02000503000000020004" pitchFamily="2" charset="0"/>
              </a:rPr>
            </a:br>
            <a:endParaRPr lang="x-none" dirty="0"/>
          </a:p>
        </p:txBody>
      </p:sp>
      <p:sp>
        <p:nvSpPr>
          <p:cNvPr id="3" name="Slide Number Placeholder 2">
            <a:extLst>
              <a:ext uri="{FF2B5EF4-FFF2-40B4-BE49-F238E27FC236}">
                <a16:creationId xmlns:a16="http://schemas.microsoft.com/office/drawing/2014/main" xmlns="" id="{89710161-5AD5-3041-9B57-4FD16DB4C33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RU" smtClean="0"/>
              <a:t>54</a:t>
            </a:fld>
            <a:endParaRPr lang="ru-RU"/>
          </a:p>
        </p:txBody>
      </p:sp>
      <p:sp>
        <p:nvSpPr>
          <p:cNvPr id="4" name="Rectangle 3">
            <a:extLst>
              <a:ext uri="{FF2B5EF4-FFF2-40B4-BE49-F238E27FC236}">
                <a16:creationId xmlns:a16="http://schemas.microsoft.com/office/drawing/2014/main" xmlns="" id="{D61D76BE-910F-6B4A-B343-302BC13AC727}"/>
              </a:ext>
            </a:extLst>
          </p:cNvPr>
          <p:cNvSpPr/>
          <p:nvPr/>
        </p:nvSpPr>
        <p:spPr>
          <a:xfrm>
            <a:off x="774920" y="2315277"/>
            <a:ext cx="6075949" cy="1200329"/>
          </a:xfrm>
          <a:prstGeom prst="rect">
            <a:avLst/>
          </a:prstGeom>
        </p:spPr>
        <p:txBody>
          <a:bodyPr wrap="square">
            <a:spAutoFit/>
          </a:bodyPr>
          <a:lstStyle/>
          <a:p>
            <a:pPr>
              <a:buFont typeface="+mj-lt"/>
              <a:buAutoNum type="arabicPeriod"/>
            </a:pPr>
            <a:endParaRPr lang="en-US" sz="2400" dirty="0">
              <a:solidFill>
                <a:srgbClr val="3B3835"/>
              </a:solidFill>
              <a:latin typeface="Calibri" panose="020F0502020204030204" pitchFamily="34" charset="0"/>
              <a:cs typeface="Calibri" panose="020F0502020204030204" pitchFamily="34" charset="0"/>
            </a:endParaRPr>
          </a:p>
          <a:p>
            <a:pPr>
              <a:buFont typeface="+mj-lt"/>
              <a:buAutoNum type="arabicPeriod"/>
            </a:pPr>
            <a:r>
              <a:rPr lang="en-US" sz="2400" dirty="0">
                <a:solidFill>
                  <a:srgbClr val="3B3835"/>
                </a:solidFill>
                <a:latin typeface="Calibri" panose="020F0502020204030204" pitchFamily="34" charset="0"/>
                <a:cs typeface="Calibri" panose="020F0502020204030204" pitchFamily="34" charset="0"/>
              </a:rPr>
              <a:t>Cross sectional or longitudinal. </a:t>
            </a:r>
          </a:p>
          <a:p>
            <a:r>
              <a:rPr lang="en-US" sz="2400" dirty="0">
                <a:solidFill>
                  <a:srgbClr val="3B3835"/>
                </a:solidFill>
                <a:latin typeface="Calibri" panose="020F0502020204030204" pitchFamily="34" charset="0"/>
                <a:cs typeface="Calibri" panose="020F0502020204030204" pitchFamily="34" charset="0"/>
              </a:rPr>
              <a:t>2. Longer length of time to collect the data</a:t>
            </a:r>
          </a:p>
        </p:txBody>
      </p:sp>
      <p:pic>
        <p:nvPicPr>
          <p:cNvPr id="3074" name="Picture 2" descr="Cross-Sectional Study Vs Longitudinal Study | QuestionPro">
            <a:extLst>
              <a:ext uri="{FF2B5EF4-FFF2-40B4-BE49-F238E27FC236}">
                <a16:creationId xmlns:a16="http://schemas.microsoft.com/office/drawing/2014/main" xmlns="" id="{401C125E-2ABB-934C-A78A-8AA84D1885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0869" y="1818627"/>
            <a:ext cx="5176205" cy="4500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025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A1EEE5-67C5-B142-9677-10E50B855A69}"/>
              </a:ext>
            </a:extLst>
          </p:cNvPr>
          <p:cNvSpPr>
            <a:spLocks noGrp="1"/>
          </p:cNvSpPr>
          <p:nvPr>
            <p:ph type="title"/>
          </p:nvPr>
        </p:nvSpPr>
        <p:spPr/>
        <p:txBody>
          <a:bodyPr/>
          <a:lstStyle/>
          <a:p>
            <a:r>
              <a:rPr lang="en-US" dirty="0">
                <a:solidFill>
                  <a:srgbClr val="FF0000"/>
                </a:solidFill>
                <a:latin typeface="HelveticaNeue-Light" panose="02000503000000020004" pitchFamily="2" charset="0"/>
              </a:rPr>
              <a:t>DATA ANALYSIS</a:t>
            </a:r>
            <a:endParaRPr lang="x-none" dirty="0">
              <a:solidFill>
                <a:srgbClr val="FF0000"/>
              </a:solidFill>
            </a:endParaRPr>
          </a:p>
        </p:txBody>
      </p:sp>
      <p:sp>
        <p:nvSpPr>
          <p:cNvPr id="3" name="Slide Number Placeholder 2">
            <a:extLst>
              <a:ext uri="{FF2B5EF4-FFF2-40B4-BE49-F238E27FC236}">
                <a16:creationId xmlns:a16="http://schemas.microsoft.com/office/drawing/2014/main" xmlns="" id="{492A2DA7-5BD7-1C46-AD28-A3FBE17DAB8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RU" smtClean="0"/>
              <a:t>55</a:t>
            </a:fld>
            <a:endParaRPr lang="ru-RU"/>
          </a:p>
        </p:txBody>
      </p:sp>
      <p:sp>
        <p:nvSpPr>
          <p:cNvPr id="4" name="Rectangle 3">
            <a:extLst>
              <a:ext uri="{FF2B5EF4-FFF2-40B4-BE49-F238E27FC236}">
                <a16:creationId xmlns:a16="http://schemas.microsoft.com/office/drawing/2014/main" xmlns="" id="{CF3DD4D0-F12E-BC4F-9340-A62A888972A4}"/>
              </a:ext>
            </a:extLst>
          </p:cNvPr>
          <p:cNvSpPr/>
          <p:nvPr/>
        </p:nvSpPr>
        <p:spPr>
          <a:xfrm>
            <a:off x="586854" y="1982956"/>
            <a:ext cx="6127845" cy="4401205"/>
          </a:xfrm>
          <a:prstGeom prst="rect">
            <a:avLst/>
          </a:prstGeom>
        </p:spPr>
        <p:txBody>
          <a:bodyPr wrap="square">
            <a:spAutoFit/>
          </a:bodyPr>
          <a:lstStyle/>
          <a:p>
            <a:pPr marL="457200" indent="-457200">
              <a:buFontTx/>
              <a:buChar char="-"/>
            </a:pPr>
            <a:r>
              <a:rPr lang="en-US" sz="2800" dirty="0">
                <a:latin typeface="Calibri" panose="020F0502020204030204" pitchFamily="34" charset="0"/>
                <a:cs typeface="Calibri" panose="020F0502020204030204" pitchFamily="34" charset="0"/>
              </a:rPr>
              <a:t>Typical sample sizes vary from a few up to 30 participants. </a:t>
            </a:r>
          </a:p>
          <a:p>
            <a:pPr marL="457200" indent="-457200">
              <a:buFontTx/>
              <a:buChar char="-"/>
            </a:pPr>
            <a:r>
              <a:rPr lang="en-US" sz="2800" dirty="0">
                <a:latin typeface="Calibri" panose="020F0502020204030204" pitchFamily="34" charset="0"/>
                <a:cs typeface="Calibri" panose="020F0502020204030204" pitchFamily="34" charset="0"/>
              </a:rPr>
              <a:t>A smaller sample size is justified because power in qualitative research comes from thick and dense descriptions of lived experiences, social processes, cultures, and narrative accounts</a:t>
            </a:r>
            <a:r>
              <a:rPr lang="en-US" sz="2800" dirty="0">
                <a:solidFill>
                  <a:srgbClr val="3B3835"/>
                </a:solidFill>
                <a:latin typeface="Calibri" panose="020F0502020204030204" pitchFamily="34" charset="0"/>
                <a:cs typeface="Calibri" panose="020F0502020204030204" pitchFamily="34" charset="0"/>
              </a:rPr>
              <a:t> (</a:t>
            </a:r>
            <a:r>
              <a:rPr lang="en-US" sz="2800" dirty="0"/>
              <a:t>McGregor, 2019).</a:t>
            </a:r>
            <a:endParaRPr lang="x-none" sz="2800" dirty="0"/>
          </a:p>
          <a:p>
            <a:pPr marL="457200" indent="-457200">
              <a:buFontTx/>
              <a:buChar char="-"/>
            </a:pPr>
            <a:endParaRPr lang="en-US" sz="2800" dirty="0">
              <a:solidFill>
                <a:srgbClr val="3B3835"/>
              </a:solidFill>
              <a:latin typeface="Calibri" panose="020F0502020204030204" pitchFamily="34" charset="0"/>
              <a:cs typeface="Calibri" panose="020F0502020204030204" pitchFamily="34" charset="0"/>
            </a:endParaRPr>
          </a:p>
        </p:txBody>
      </p:sp>
      <p:pic>
        <p:nvPicPr>
          <p:cNvPr id="4098" name="Picture 2" descr="In-Depth Interviews, Dyads, And Triads In Market Research">
            <a:extLst>
              <a:ext uri="{FF2B5EF4-FFF2-40B4-BE49-F238E27FC236}">
                <a16:creationId xmlns:a16="http://schemas.microsoft.com/office/drawing/2014/main" xmlns="" id="{B301ECD3-6A40-C642-8855-23180BE57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9916" y="438150"/>
            <a:ext cx="4367284" cy="274177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tatistics: Methods of Primary Data Collection - Economics Notes Grade XI">
            <a:extLst>
              <a:ext uri="{FF2B5EF4-FFF2-40B4-BE49-F238E27FC236}">
                <a16:creationId xmlns:a16="http://schemas.microsoft.com/office/drawing/2014/main" xmlns="" id="{1B5FC42F-3821-CC46-AC95-B70DCEA92E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9916" y="3316405"/>
            <a:ext cx="4367283" cy="2605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4485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8986BC-BA78-7F47-AF3F-72B81448836C}"/>
              </a:ext>
            </a:extLst>
          </p:cNvPr>
          <p:cNvSpPr>
            <a:spLocks noGrp="1"/>
          </p:cNvSpPr>
          <p:nvPr>
            <p:ph type="title"/>
          </p:nvPr>
        </p:nvSpPr>
        <p:spPr/>
        <p:txBody>
          <a:bodyPr/>
          <a:lstStyle/>
          <a:p>
            <a:r>
              <a:rPr lang="en-US" dirty="0">
                <a:solidFill>
                  <a:srgbClr val="FF0000"/>
                </a:solidFill>
                <a:latin typeface="Calibri" panose="020F0502020204030204" pitchFamily="34" charset="0"/>
                <a:cs typeface="Calibri" panose="020F0502020204030204" pitchFamily="34" charset="0"/>
              </a:rPr>
              <a:t>Data Analysis</a:t>
            </a:r>
            <a:endParaRPr lang="x-none" dirty="0">
              <a:solidFill>
                <a:srgbClr val="FF0000"/>
              </a:solidFill>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xmlns="" id="{0E4E11A6-613F-2C48-A43A-9D12FD0FC79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RU" smtClean="0"/>
              <a:t>56</a:t>
            </a:fld>
            <a:endParaRPr lang="ru-RU"/>
          </a:p>
        </p:txBody>
      </p:sp>
      <p:sp>
        <p:nvSpPr>
          <p:cNvPr id="4" name="Rectangle 3">
            <a:extLst>
              <a:ext uri="{FF2B5EF4-FFF2-40B4-BE49-F238E27FC236}">
                <a16:creationId xmlns:a16="http://schemas.microsoft.com/office/drawing/2014/main" xmlns="" id="{305D79E9-2E94-FA42-884D-8E5134E8F8A9}"/>
              </a:ext>
            </a:extLst>
          </p:cNvPr>
          <p:cNvSpPr/>
          <p:nvPr/>
        </p:nvSpPr>
        <p:spPr>
          <a:xfrm>
            <a:off x="878916" y="1547687"/>
            <a:ext cx="4853144" cy="4832092"/>
          </a:xfrm>
          <a:prstGeom prst="rect">
            <a:avLst/>
          </a:prstGeom>
        </p:spPr>
        <p:txBody>
          <a:bodyPr wrap="square">
            <a:spAutoFit/>
          </a:bodyPr>
          <a:lstStyle/>
          <a:p>
            <a:endParaRPr lang="en-US" sz="2000" dirty="0">
              <a:solidFill>
                <a:srgbClr val="3B3835"/>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400" dirty="0">
                <a:solidFill>
                  <a:srgbClr val="3B3835"/>
                </a:solidFill>
                <a:latin typeface="Calibri" panose="020F0502020204030204" pitchFamily="34" charset="0"/>
                <a:cs typeface="Calibri" panose="020F0502020204030204" pitchFamily="34" charset="0"/>
              </a:rPr>
              <a:t>Coding &amp; analysis occur simultaneously</a:t>
            </a:r>
          </a:p>
          <a:p>
            <a:pPr marL="285750" indent="-285750">
              <a:buFont typeface="Arial" panose="020B0604020202020204" pitchFamily="34" charset="0"/>
              <a:buChar char="•"/>
            </a:pPr>
            <a:r>
              <a:rPr lang="en-US" sz="2400" dirty="0">
                <a:solidFill>
                  <a:srgbClr val="3B3835"/>
                </a:solidFill>
                <a:latin typeface="Calibri" panose="020F0502020204030204" pitchFamily="34" charset="0"/>
                <a:cs typeface="Calibri" panose="020F0502020204030204" pitchFamily="34" charset="0"/>
              </a:rPr>
              <a:t>Constant comparative method  </a:t>
            </a:r>
          </a:p>
          <a:p>
            <a:pPr marL="285750" indent="-285750">
              <a:buFont typeface="Arial" panose="020B0604020202020204" pitchFamily="34" charset="0"/>
              <a:buChar char="•"/>
            </a:pPr>
            <a:r>
              <a:rPr lang="en-US" sz="2400" dirty="0">
                <a:solidFill>
                  <a:srgbClr val="3B3835"/>
                </a:solidFill>
                <a:latin typeface="Calibri" panose="020F0502020204030204" pitchFamily="34" charset="0"/>
                <a:cs typeface="Calibri" panose="020F0502020204030204" pitchFamily="34" charset="0"/>
              </a:rPr>
              <a:t>Early data are coded with words that describe the action in the setting </a:t>
            </a:r>
          </a:p>
          <a:p>
            <a:pPr marL="285750" indent="-285750">
              <a:buFont typeface="Arial" panose="020B0604020202020204" pitchFamily="34" charset="0"/>
              <a:buChar char="•"/>
            </a:pPr>
            <a:r>
              <a:rPr lang="en-US" sz="2400" dirty="0">
                <a:solidFill>
                  <a:srgbClr val="3B3835"/>
                </a:solidFill>
                <a:latin typeface="Calibri" panose="020F0502020204030204" pitchFamily="34" charset="0"/>
                <a:cs typeface="Calibri" panose="020F0502020204030204" pitchFamily="34" charset="0"/>
              </a:rPr>
              <a:t>Codes get revised &amp; data recoded </a:t>
            </a:r>
          </a:p>
          <a:p>
            <a:pPr marL="285750" indent="-285750">
              <a:buFont typeface="Arial" panose="020B0604020202020204" pitchFamily="34" charset="0"/>
              <a:buChar char="•"/>
            </a:pPr>
            <a:r>
              <a:rPr lang="en-US" sz="2400" dirty="0">
                <a:solidFill>
                  <a:srgbClr val="3B3835"/>
                </a:solidFill>
                <a:latin typeface="Calibri" panose="020F0502020204030204" pitchFamily="34" charset="0"/>
                <a:cs typeface="Calibri" panose="020F0502020204030204" pitchFamily="34" charset="0"/>
              </a:rPr>
              <a:t>Categories develop from the clustering of codes</a:t>
            </a:r>
          </a:p>
          <a:p>
            <a:pPr marL="285750" indent="-285750">
              <a:buFont typeface="Arial" panose="020B0604020202020204" pitchFamily="34" charset="0"/>
              <a:buChar char="•"/>
            </a:pPr>
            <a:r>
              <a:rPr lang="en-US" sz="2400" dirty="0">
                <a:solidFill>
                  <a:srgbClr val="3B3835"/>
                </a:solidFill>
                <a:latin typeface="Calibri" panose="020F0502020204030204" pitchFamily="34" charset="0"/>
                <a:cs typeface="Calibri" panose="020F0502020204030204" pitchFamily="34" charset="0"/>
              </a:rPr>
              <a:t>Categories are then linked to develop a tentative theory or conceptual framework</a:t>
            </a:r>
            <a:endParaRPr lang="x-none" sz="2400" dirty="0">
              <a:latin typeface="Calibri" panose="020F0502020204030204" pitchFamily="34" charset="0"/>
              <a:cs typeface="Calibri" panose="020F0502020204030204" pitchFamily="34" charset="0"/>
            </a:endParaRPr>
          </a:p>
        </p:txBody>
      </p:sp>
      <p:pic>
        <p:nvPicPr>
          <p:cNvPr id="2050" name="Picture 2" descr="Picture">
            <a:extLst>
              <a:ext uri="{FF2B5EF4-FFF2-40B4-BE49-F238E27FC236}">
                <a16:creationId xmlns:a16="http://schemas.microsoft.com/office/drawing/2014/main" xmlns="" id="{E4CF3ADD-C209-B642-97FA-ED8B5A25FD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9731" y="23232"/>
            <a:ext cx="5786651" cy="6346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0352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65B03C-908F-BA49-BB99-F096F78D15C1}"/>
              </a:ext>
            </a:extLst>
          </p:cNvPr>
          <p:cNvSpPr>
            <a:spLocks noGrp="1"/>
          </p:cNvSpPr>
          <p:nvPr>
            <p:ph type="title"/>
          </p:nvPr>
        </p:nvSpPr>
        <p:spPr/>
        <p:txBody>
          <a:bodyPr/>
          <a:lstStyle/>
          <a:p>
            <a:r>
              <a:rPr lang="en-US" dirty="0">
                <a:solidFill>
                  <a:srgbClr val="FF0000"/>
                </a:solidFill>
                <a:latin typeface="Calibri" panose="020F0502020204030204" pitchFamily="34" charset="0"/>
                <a:cs typeface="Calibri" panose="020F0502020204030204" pitchFamily="34" charset="0"/>
              </a:rPr>
              <a:t>When does this process end?</a:t>
            </a:r>
            <a:endParaRPr lang="x-none" dirty="0">
              <a:solidFill>
                <a:srgbClr val="FF0000"/>
              </a:solidFill>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xmlns="" id="{ADE53B57-A02D-6740-99D4-139245AABA3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RU" smtClean="0"/>
              <a:t>57</a:t>
            </a:fld>
            <a:endParaRPr lang="ru-RU"/>
          </a:p>
        </p:txBody>
      </p:sp>
      <p:sp>
        <p:nvSpPr>
          <p:cNvPr id="4" name="Rectangle 3">
            <a:extLst>
              <a:ext uri="{FF2B5EF4-FFF2-40B4-BE49-F238E27FC236}">
                <a16:creationId xmlns:a16="http://schemas.microsoft.com/office/drawing/2014/main" xmlns="" id="{DA6A4B21-064B-7A48-91D9-8AE7423CE893}"/>
              </a:ext>
            </a:extLst>
          </p:cNvPr>
          <p:cNvSpPr/>
          <p:nvPr/>
        </p:nvSpPr>
        <p:spPr>
          <a:xfrm>
            <a:off x="605051" y="1957467"/>
            <a:ext cx="4035187" cy="3539430"/>
          </a:xfrm>
          <a:prstGeom prst="rect">
            <a:avLst/>
          </a:prstGeom>
        </p:spPr>
        <p:txBody>
          <a:bodyPr wrap="square">
            <a:spAutoFit/>
          </a:bodyPr>
          <a:lstStyle/>
          <a:p>
            <a:r>
              <a:rPr lang="en-US" sz="2800" dirty="0">
                <a:solidFill>
                  <a:srgbClr val="3B3835"/>
                </a:solidFill>
                <a:latin typeface="Calibri" panose="020F0502020204030204" pitchFamily="34" charset="0"/>
                <a:cs typeface="Calibri" panose="020F0502020204030204" pitchFamily="34" charset="0"/>
              </a:rPr>
              <a:t>None. The process could continue indefinitely. Grounded theory doesn't have a clearly demarcated point for ending a study. Essentially, the project ends when the researcher decides to quit. </a:t>
            </a:r>
          </a:p>
        </p:txBody>
      </p:sp>
      <p:pic>
        <p:nvPicPr>
          <p:cNvPr id="3074" name="Picture 2" descr="Grounded theory in Cancer research - De Paul Times">
            <a:extLst>
              <a:ext uri="{FF2B5EF4-FFF2-40B4-BE49-F238E27FC236}">
                <a16:creationId xmlns:a16="http://schemas.microsoft.com/office/drawing/2014/main" xmlns="" id="{6E9BF84A-4589-7D47-AE04-12F38C62FE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3004" y="1737359"/>
            <a:ext cx="6184102" cy="459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2556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0D0322-3AD4-2948-A32D-028698E560A4}"/>
              </a:ext>
            </a:extLst>
          </p:cNvPr>
          <p:cNvSpPr>
            <a:spLocks noGrp="1"/>
          </p:cNvSpPr>
          <p:nvPr>
            <p:ph type="title"/>
          </p:nvPr>
        </p:nvSpPr>
        <p:spPr/>
        <p:txBody>
          <a:bodyPr/>
          <a:lstStyle/>
          <a:p>
            <a:r>
              <a:rPr lang="en-US" dirty="0">
                <a:solidFill>
                  <a:srgbClr val="FF0000"/>
                </a:solidFill>
                <a:latin typeface="Calibri" panose="020F0502020204030204" pitchFamily="34" charset="0"/>
                <a:cs typeface="Calibri" panose="020F0502020204030204" pitchFamily="34" charset="0"/>
              </a:rPr>
              <a:t>Conclusion/Key messages</a:t>
            </a:r>
            <a:r>
              <a:rPr lang="en-US" dirty="0">
                <a:solidFill>
                  <a:srgbClr val="002060"/>
                </a:solidFill>
                <a:latin typeface="Calibri" panose="020F0502020204030204" pitchFamily="34" charset="0"/>
                <a:cs typeface="Calibri" panose="020F0502020204030204" pitchFamily="34" charset="0"/>
              </a:rPr>
              <a:t/>
            </a:r>
            <a:br>
              <a:rPr lang="en-US" dirty="0">
                <a:solidFill>
                  <a:srgbClr val="002060"/>
                </a:solidFill>
                <a:latin typeface="Calibri" panose="020F0502020204030204" pitchFamily="34" charset="0"/>
                <a:cs typeface="Calibri" panose="020F0502020204030204" pitchFamily="34" charset="0"/>
              </a:rPr>
            </a:br>
            <a:endParaRPr lang="x-none" dirty="0"/>
          </a:p>
        </p:txBody>
      </p:sp>
      <p:sp>
        <p:nvSpPr>
          <p:cNvPr id="3" name="Slide Number Placeholder 2">
            <a:extLst>
              <a:ext uri="{FF2B5EF4-FFF2-40B4-BE49-F238E27FC236}">
                <a16:creationId xmlns:a16="http://schemas.microsoft.com/office/drawing/2014/main" xmlns="" id="{037BBA88-824A-944A-A3AE-A1128A38477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RU" smtClean="0"/>
              <a:t>58</a:t>
            </a:fld>
            <a:endParaRPr lang="ru-RU"/>
          </a:p>
        </p:txBody>
      </p:sp>
      <p:sp>
        <p:nvSpPr>
          <p:cNvPr id="5" name="Rectangle 4">
            <a:extLst>
              <a:ext uri="{FF2B5EF4-FFF2-40B4-BE49-F238E27FC236}">
                <a16:creationId xmlns:a16="http://schemas.microsoft.com/office/drawing/2014/main" xmlns="" id="{C89549C2-EB14-5040-A6FB-9AFEDB7FB6FA}"/>
              </a:ext>
            </a:extLst>
          </p:cNvPr>
          <p:cNvSpPr/>
          <p:nvPr/>
        </p:nvSpPr>
        <p:spPr>
          <a:xfrm>
            <a:off x="682388" y="1788243"/>
            <a:ext cx="10058400" cy="4318939"/>
          </a:xfrm>
          <a:prstGeom prst="rect">
            <a:avLst/>
          </a:prstGeom>
        </p:spPr>
        <p:txBody>
          <a:bodyPr wrap="square">
            <a:spAutoFit/>
          </a:bodyPr>
          <a:lstStyle/>
          <a:p>
            <a:r>
              <a:rPr lang="x-none" sz="2000" dirty="0">
                <a:latin typeface="Calibri" panose="020F0502020204030204" pitchFamily="34" charset="0"/>
                <a:cs typeface="Calibri" panose="020F0502020204030204" pitchFamily="34" charset="0"/>
              </a:rPr>
              <a:t>The value of grounded theory is in its ability to examine relationships and behaviour within a phenomenon from an unbiased in-depth perspective. </a:t>
            </a:r>
          </a:p>
          <a:p>
            <a:r>
              <a:rPr lang="x-none" sz="2000" dirty="0">
                <a:latin typeface="Calibri" panose="020F0502020204030204" pitchFamily="34" charset="0"/>
                <a:cs typeface="Calibri" panose="020F0502020204030204" pitchFamily="34" charset="0"/>
              </a:rPr>
              <a:t>That is to say, when a researcher enters a study with no framework or theory they are wish to fit the data into the doors are open to discovering explanations that have yet to be articulated. More importantly, the explanations ultimately come from the participants being studied. </a:t>
            </a:r>
          </a:p>
          <a:p>
            <a:r>
              <a:rPr lang="x-none" sz="2000" dirty="0">
                <a:latin typeface="Calibri" panose="020F0502020204030204" pitchFamily="34" charset="0"/>
                <a:cs typeface="Calibri" panose="020F0502020204030204" pitchFamily="34" charset="0"/>
              </a:rPr>
              <a:t>When a grounded theory study is executed correctly and rigorously, there is little chance that the resulting explanations have distorted by the researchers personal worldview. </a:t>
            </a:r>
            <a:br>
              <a:rPr lang="x-none" sz="2000" dirty="0">
                <a:latin typeface="Calibri" panose="020F0502020204030204" pitchFamily="34" charset="0"/>
                <a:cs typeface="Calibri" panose="020F0502020204030204" pitchFamily="34" charset="0"/>
              </a:rPr>
            </a:br>
            <a:r>
              <a:rPr lang="x-none" sz="2000" dirty="0">
                <a:latin typeface="Calibri" panose="020F0502020204030204" pitchFamily="34" charset="0"/>
                <a:cs typeface="Calibri" panose="020F0502020204030204" pitchFamily="34" charset="0"/>
              </a:rPr>
              <a:t>The time and detailed analysis required to properly execute grounded theory methodology makes its use daunting and limited. </a:t>
            </a:r>
          </a:p>
          <a:p>
            <a:r>
              <a:rPr lang="x-none" sz="2000" dirty="0">
                <a:latin typeface="Calibri" panose="020F0502020204030204" pitchFamily="34" charset="0"/>
                <a:cs typeface="Calibri" panose="020F0502020204030204" pitchFamily="34" charset="0"/>
              </a:rPr>
              <a:t>There are many variables that must be in place (i.e. resources, experience of researcher, acceptance of methodological processes etc…)in order for grounded theory to be successfully carried out. When this occurs the results can be invaluable to the understanding of social phenomena. </a:t>
            </a:r>
          </a:p>
          <a:p>
            <a:pPr>
              <a:lnSpc>
                <a:spcPts val="1465"/>
              </a:lnSpc>
              <a:spcAft>
                <a:spcPts val="1000"/>
              </a:spcAft>
            </a:pPr>
            <a:endParaRPr lang="x-none"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xmlns="" id="{E0867814-2538-7842-A55F-92F3CF3B9B85}"/>
              </a:ext>
            </a:extLst>
          </p:cNvPr>
          <p:cNvSpPr/>
          <p:nvPr/>
        </p:nvSpPr>
        <p:spPr>
          <a:xfrm>
            <a:off x="777922" y="5953294"/>
            <a:ext cx="2781531" cy="307777"/>
          </a:xfrm>
          <a:prstGeom prst="rect">
            <a:avLst/>
          </a:prstGeom>
        </p:spPr>
        <p:txBody>
          <a:bodyPr wrap="none">
            <a:spAutoFit/>
          </a:bodyPr>
          <a:lstStyle/>
          <a:p>
            <a:r>
              <a:rPr lang="en-US" dirty="0" err="1"/>
              <a:t>From:Ke</a:t>
            </a:r>
            <a:r>
              <a:rPr lang="en-US" dirty="0"/>
              <a:t> &amp; </a:t>
            </a:r>
            <a:r>
              <a:rPr lang="en-US" dirty="0" err="1"/>
              <a:t>Wenglensky</a:t>
            </a:r>
            <a:r>
              <a:rPr lang="en-US" dirty="0"/>
              <a:t> (2021). </a:t>
            </a:r>
            <a:endParaRPr lang="x-none" dirty="0"/>
          </a:p>
        </p:txBody>
      </p:sp>
    </p:spTree>
    <p:extLst>
      <p:ext uri="{BB962C8B-B14F-4D97-AF65-F5344CB8AC3E}">
        <p14:creationId xmlns:p14="http://schemas.microsoft.com/office/powerpoint/2010/main" val="11145195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5B0A5A-BE69-0141-9611-A65791B81FB8}"/>
              </a:ext>
            </a:extLst>
          </p:cNvPr>
          <p:cNvSpPr>
            <a:spLocks noGrp="1"/>
          </p:cNvSpPr>
          <p:nvPr>
            <p:ph type="title"/>
          </p:nvPr>
        </p:nvSpPr>
        <p:spPr/>
        <p:txBody>
          <a:bodyPr/>
          <a:lstStyle/>
          <a:p>
            <a:r>
              <a:rPr lang="x-none" dirty="0"/>
              <a:t>Individual Activity 1</a:t>
            </a:r>
          </a:p>
        </p:txBody>
      </p:sp>
      <p:sp>
        <p:nvSpPr>
          <p:cNvPr id="3" name="Slide Number Placeholder 2">
            <a:extLst>
              <a:ext uri="{FF2B5EF4-FFF2-40B4-BE49-F238E27FC236}">
                <a16:creationId xmlns:a16="http://schemas.microsoft.com/office/drawing/2014/main" xmlns="" id="{3AEF52DC-1129-724E-B887-647804BD66B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RU" smtClean="0"/>
              <a:t>59</a:t>
            </a:fld>
            <a:endParaRPr lang="ru-RU"/>
          </a:p>
        </p:txBody>
      </p:sp>
      <p:sp>
        <p:nvSpPr>
          <p:cNvPr id="10" name="Rectangle 9">
            <a:extLst>
              <a:ext uri="{FF2B5EF4-FFF2-40B4-BE49-F238E27FC236}">
                <a16:creationId xmlns:a16="http://schemas.microsoft.com/office/drawing/2014/main" xmlns="" id="{4937772A-23ED-2940-B6C5-8575034705D7}"/>
              </a:ext>
            </a:extLst>
          </p:cNvPr>
          <p:cNvSpPr/>
          <p:nvPr/>
        </p:nvSpPr>
        <p:spPr>
          <a:xfrm>
            <a:off x="959892" y="2012098"/>
            <a:ext cx="9439702" cy="4708981"/>
          </a:xfrm>
          <a:prstGeom prst="rect">
            <a:avLst/>
          </a:prstGeom>
        </p:spPr>
        <p:txBody>
          <a:bodyPr wrap="square">
            <a:spAutoFit/>
          </a:bodyPr>
          <a:lstStyle/>
          <a:p>
            <a:r>
              <a:rPr lang="en-US" sz="2000" b="1" dirty="0">
                <a:solidFill>
                  <a:srgbClr val="CC0000"/>
                </a:solidFill>
                <a:latin typeface="Calibri" panose="020F0502020204030204" pitchFamily="34" charset="0"/>
                <a:cs typeface="Calibri" panose="020F0502020204030204" pitchFamily="34" charset="0"/>
              </a:rPr>
              <a:t>Assigning codes to the passage of text</a:t>
            </a:r>
          </a:p>
          <a:p>
            <a:pPr>
              <a:buFont typeface="+mj-lt"/>
              <a:buAutoNum type="arabicPeriod"/>
            </a:pPr>
            <a:r>
              <a:rPr lang="en-US" sz="2000" dirty="0">
                <a:solidFill>
                  <a:srgbClr val="333366"/>
                </a:solidFill>
                <a:latin typeface="Calibri" panose="020F0502020204030204" pitchFamily="34" charset="0"/>
                <a:cs typeface="Calibri" panose="020F0502020204030204" pitchFamily="34" charset="0"/>
              </a:rPr>
              <a:t>Please click below about the text about Amanda finding out she was pregnant.</a:t>
            </a:r>
          </a:p>
          <a:p>
            <a:pPr>
              <a:buFont typeface="+mj-lt"/>
              <a:buAutoNum type="arabicPeriod"/>
            </a:pPr>
            <a:r>
              <a:rPr lang="en-US" sz="2000" dirty="0">
                <a:solidFill>
                  <a:srgbClr val="333366"/>
                </a:solidFill>
                <a:latin typeface="Calibri" panose="020F0502020204030204" pitchFamily="34" charset="0"/>
                <a:cs typeface="Calibri" panose="020F0502020204030204" pitchFamily="34" charset="0"/>
              </a:rPr>
              <a:t>Look at the list of codes below and decide which code sums up what is being talked about in each line of the text (you may use a code more than once).</a:t>
            </a:r>
          </a:p>
          <a:p>
            <a:pPr>
              <a:buFont typeface="+mj-lt"/>
              <a:buAutoNum type="arabicPeriod"/>
            </a:pPr>
            <a:r>
              <a:rPr lang="en-US" sz="2000" dirty="0">
                <a:solidFill>
                  <a:srgbClr val="333366"/>
                </a:solidFill>
                <a:latin typeface="Calibri" panose="020F0502020204030204" pitchFamily="34" charset="0"/>
                <a:cs typeface="Calibri" panose="020F0502020204030204" pitchFamily="34" charset="0"/>
              </a:rPr>
              <a:t>Click of the radio button to indicate which code you are assigning to that line. For example to select 'lifestyle' which is number 4 in the list, click on radio button number 4 next to the line of text.</a:t>
            </a:r>
          </a:p>
          <a:p>
            <a:pPr>
              <a:buFont typeface="+mj-lt"/>
              <a:buAutoNum type="arabicPeriod"/>
            </a:pPr>
            <a:r>
              <a:rPr lang="en-US" sz="2000" dirty="0">
                <a:solidFill>
                  <a:srgbClr val="333366"/>
                </a:solidFill>
                <a:latin typeface="Calibri" panose="020F0502020204030204" pitchFamily="34" charset="0"/>
                <a:cs typeface="Calibri" panose="020F0502020204030204" pitchFamily="34" charset="0"/>
              </a:rPr>
              <a:t>Once you have selected codes for ALL the lines of text, click on the </a:t>
            </a:r>
            <a:r>
              <a:rPr lang="en-US" sz="2000" b="1" dirty="0">
                <a:solidFill>
                  <a:srgbClr val="333366"/>
                </a:solidFill>
                <a:latin typeface="Calibri" panose="020F0502020204030204" pitchFamily="34" charset="0"/>
                <a:cs typeface="Calibri" panose="020F0502020204030204" pitchFamily="34" charset="0"/>
              </a:rPr>
              <a:t>submit</a:t>
            </a:r>
            <a:r>
              <a:rPr lang="en-US" sz="2000" dirty="0">
                <a:solidFill>
                  <a:srgbClr val="333366"/>
                </a:solidFill>
                <a:latin typeface="Calibri" panose="020F0502020204030204" pitchFamily="34" charset="0"/>
                <a:cs typeface="Calibri" panose="020F0502020204030204" pitchFamily="34" charset="0"/>
              </a:rPr>
              <a:t> button below the passage of text. (Use the Reset button if you want to remove ALL you choices and start again).</a:t>
            </a:r>
          </a:p>
          <a:p>
            <a:endParaRPr lang="en-US" sz="2000" dirty="0">
              <a:solidFill>
                <a:srgbClr val="333366"/>
              </a:solidFill>
              <a:latin typeface="Calibri" panose="020F0502020204030204" pitchFamily="34" charset="0"/>
              <a:cs typeface="Calibri" panose="020F0502020204030204" pitchFamily="34" charset="0"/>
            </a:endParaRPr>
          </a:p>
          <a:p>
            <a:endParaRPr lang="en-US" sz="2000" dirty="0">
              <a:solidFill>
                <a:srgbClr val="333366"/>
              </a:solidFill>
              <a:latin typeface="Calibri" panose="020F0502020204030204" pitchFamily="34" charset="0"/>
              <a:cs typeface="Calibri" panose="020F0502020204030204" pitchFamily="34" charset="0"/>
            </a:endParaRPr>
          </a:p>
          <a:p>
            <a:r>
              <a:rPr lang="en-US" sz="2000" dirty="0">
                <a:solidFill>
                  <a:srgbClr val="333366"/>
                </a:solidFill>
                <a:latin typeface="Calibri" panose="020F0502020204030204" pitchFamily="34" charset="0"/>
                <a:cs typeface="Calibri" panose="020F0502020204030204" pitchFamily="34" charset="0"/>
              </a:rPr>
              <a:t>http://</a:t>
            </a:r>
            <a:r>
              <a:rPr lang="en-US" sz="2000" dirty="0" err="1">
                <a:solidFill>
                  <a:srgbClr val="333366"/>
                </a:solidFill>
                <a:latin typeface="Calibri" panose="020F0502020204030204" pitchFamily="34" charset="0"/>
                <a:cs typeface="Calibri" panose="020F0502020204030204" pitchFamily="34" charset="0"/>
              </a:rPr>
              <a:t>onlineqda.hud.ac.uk</a:t>
            </a:r>
            <a:r>
              <a:rPr lang="en-US" sz="2000" dirty="0">
                <a:solidFill>
                  <a:srgbClr val="333366"/>
                </a:solidFill>
                <a:latin typeface="Calibri" panose="020F0502020204030204" pitchFamily="34" charset="0"/>
                <a:cs typeface="Calibri" panose="020F0502020204030204" pitchFamily="34" charset="0"/>
              </a:rPr>
              <a:t>/</a:t>
            </a:r>
            <a:r>
              <a:rPr lang="en-US" sz="2000" dirty="0" err="1">
                <a:solidFill>
                  <a:srgbClr val="333366"/>
                </a:solidFill>
                <a:latin typeface="Calibri" panose="020F0502020204030204" pitchFamily="34" charset="0"/>
                <a:cs typeface="Calibri" panose="020F0502020204030204" pitchFamily="34" charset="0"/>
              </a:rPr>
              <a:t>amanda.php</a:t>
            </a:r>
            <a:endParaRPr lang="en-US" sz="2000" dirty="0">
              <a:solidFill>
                <a:srgbClr val="333366"/>
              </a:solidFill>
              <a:latin typeface="Calibri" panose="020F0502020204030204" pitchFamily="34" charset="0"/>
              <a:cs typeface="Calibri" panose="020F0502020204030204" pitchFamily="34" charset="0"/>
            </a:endParaRPr>
          </a:p>
          <a:p>
            <a:pPr>
              <a:buFont typeface="+mj-lt"/>
              <a:buAutoNum type="arabicPeriod"/>
            </a:pPr>
            <a:endParaRPr lang="en-US" sz="2000" dirty="0">
              <a:solidFill>
                <a:srgbClr val="333366"/>
              </a:solidFill>
              <a:latin typeface="Calibri" panose="020F0502020204030204" pitchFamily="34" charset="0"/>
              <a:cs typeface="Calibri" panose="020F0502020204030204" pitchFamily="34" charset="0"/>
            </a:endParaRPr>
          </a:p>
          <a:p>
            <a:endParaRPr lang="en-US" sz="2000" dirty="0">
              <a:solidFill>
                <a:srgbClr val="33336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616839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D3F62B-D267-7048-AA88-7E3B82F780F1}"/>
              </a:ext>
            </a:extLst>
          </p:cNvPr>
          <p:cNvSpPr>
            <a:spLocks noGrp="1"/>
          </p:cNvSpPr>
          <p:nvPr>
            <p:ph type="title"/>
          </p:nvPr>
        </p:nvSpPr>
        <p:spPr>
          <a:xfrm>
            <a:off x="1066800" y="253180"/>
            <a:ext cx="10058400" cy="1450757"/>
          </a:xfrm>
        </p:spPr>
        <p:txBody>
          <a:bodyPr>
            <a:normAutofit/>
          </a:bodyPr>
          <a:lstStyle/>
          <a:p>
            <a:r>
              <a:rPr lang="en-US" dirty="0">
                <a:solidFill>
                  <a:srgbClr val="FF0000"/>
                </a:solidFill>
                <a:latin typeface="Calibri" panose="020F0502020204030204" pitchFamily="34" charset="0"/>
                <a:cs typeface="Calibri" panose="020F0502020204030204" pitchFamily="34" charset="0"/>
              </a:rPr>
              <a:t>Two sociologists, developed grounded theory in the late 1960s</a:t>
            </a:r>
            <a:endParaRPr lang="x-none" dirty="0">
              <a:solidFill>
                <a:srgbClr val="FF0000"/>
              </a:solidFill>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xmlns="" id="{2420E88F-8062-CC4D-8E35-4140CB4DEA6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RU" smtClean="0"/>
              <a:t>6</a:t>
            </a:fld>
            <a:endParaRPr lang="ru-RU"/>
          </a:p>
        </p:txBody>
      </p:sp>
      <p:pic>
        <p:nvPicPr>
          <p:cNvPr id="4098" name="Picture 2" descr="Barney Glaser - Wikipedia">
            <a:extLst>
              <a:ext uri="{FF2B5EF4-FFF2-40B4-BE49-F238E27FC236}">
                <a16:creationId xmlns:a16="http://schemas.microsoft.com/office/drawing/2014/main" xmlns="" id="{DB92DBCC-51A2-0A40-9F56-08DE09E9D6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160372"/>
            <a:ext cx="4544786" cy="338654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rom Thematic Analysis to Grounded Theory">
            <a:extLst>
              <a:ext uri="{FF2B5EF4-FFF2-40B4-BE49-F238E27FC236}">
                <a16:creationId xmlns:a16="http://schemas.microsoft.com/office/drawing/2014/main" xmlns="" id="{15937877-CFD1-CB4C-869B-15105255AD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0415" y="2333816"/>
            <a:ext cx="4996542" cy="32131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220BB12F-0B44-3A42-90AF-B81CA0DA001B}"/>
              </a:ext>
            </a:extLst>
          </p:cNvPr>
          <p:cNvSpPr/>
          <p:nvPr/>
        </p:nvSpPr>
        <p:spPr>
          <a:xfrm>
            <a:off x="2412699" y="5679320"/>
            <a:ext cx="1978427" cy="400110"/>
          </a:xfrm>
          <a:prstGeom prst="rect">
            <a:avLst/>
          </a:prstGeom>
        </p:spPr>
        <p:txBody>
          <a:bodyPr wrap="none">
            <a:spAutoFit/>
          </a:bodyPr>
          <a:lstStyle/>
          <a:p>
            <a:r>
              <a:rPr lang="en-US" sz="2000" dirty="0">
                <a:solidFill>
                  <a:srgbClr val="FF0000"/>
                </a:solidFill>
                <a:latin typeface="Calibri" panose="020F0502020204030204" pitchFamily="34" charset="0"/>
                <a:cs typeface="Calibri" panose="020F0502020204030204" pitchFamily="34" charset="0"/>
              </a:rPr>
              <a:t>Barney G. Glaser </a:t>
            </a:r>
            <a:endParaRPr lang="x-none" sz="2000" dirty="0">
              <a:solidFill>
                <a:srgbClr val="FF0000"/>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xmlns="" id="{02651A4A-9A74-C749-B72D-9827B3FB8E56}"/>
              </a:ext>
            </a:extLst>
          </p:cNvPr>
          <p:cNvSpPr/>
          <p:nvPr/>
        </p:nvSpPr>
        <p:spPr>
          <a:xfrm>
            <a:off x="8225673" y="5679319"/>
            <a:ext cx="1923925" cy="369332"/>
          </a:xfrm>
          <a:prstGeom prst="rect">
            <a:avLst/>
          </a:prstGeom>
        </p:spPr>
        <p:txBody>
          <a:bodyPr wrap="none">
            <a:spAutoFit/>
          </a:bodyPr>
          <a:lstStyle/>
          <a:p>
            <a:r>
              <a:rPr lang="en-US" sz="1800" dirty="0">
                <a:solidFill>
                  <a:srgbClr val="FF0000"/>
                </a:solidFill>
                <a:latin typeface="HelveticaNeue-Light" panose="02000503000000020004" pitchFamily="2" charset="0"/>
              </a:rPr>
              <a:t>Anselm L Strauss</a:t>
            </a:r>
            <a:endParaRPr lang="x-none" sz="1800" dirty="0">
              <a:solidFill>
                <a:srgbClr val="FF0000"/>
              </a:solidFill>
            </a:endParaRPr>
          </a:p>
        </p:txBody>
      </p:sp>
    </p:spTree>
    <p:extLst>
      <p:ext uri="{BB962C8B-B14F-4D97-AF65-F5344CB8AC3E}">
        <p14:creationId xmlns:p14="http://schemas.microsoft.com/office/powerpoint/2010/main" val="160263711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F4BD60-6218-9240-B497-33343791604C}"/>
              </a:ext>
            </a:extLst>
          </p:cNvPr>
          <p:cNvSpPr>
            <a:spLocks noGrp="1"/>
          </p:cNvSpPr>
          <p:nvPr>
            <p:ph type="title"/>
          </p:nvPr>
        </p:nvSpPr>
        <p:spPr/>
        <p:txBody>
          <a:bodyPr/>
          <a:lstStyle/>
          <a:p>
            <a:r>
              <a:rPr lang="x-none" dirty="0"/>
              <a:t>Activity 2</a:t>
            </a:r>
          </a:p>
        </p:txBody>
      </p:sp>
      <p:sp>
        <p:nvSpPr>
          <p:cNvPr id="3" name="Slide Number Placeholder 2">
            <a:extLst>
              <a:ext uri="{FF2B5EF4-FFF2-40B4-BE49-F238E27FC236}">
                <a16:creationId xmlns:a16="http://schemas.microsoft.com/office/drawing/2014/main" xmlns="" id="{B7127214-8ECD-A446-A6E2-49D338DA9E2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RU" smtClean="0"/>
              <a:t>60</a:t>
            </a:fld>
            <a:endParaRPr lang="ru-RU"/>
          </a:p>
        </p:txBody>
      </p:sp>
      <p:sp>
        <p:nvSpPr>
          <p:cNvPr id="4" name="Rectangle 3">
            <a:extLst>
              <a:ext uri="{FF2B5EF4-FFF2-40B4-BE49-F238E27FC236}">
                <a16:creationId xmlns:a16="http://schemas.microsoft.com/office/drawing/2014/main" xmlns="" id="{335C4D16-E098-E24F-A38A-72287B2372C0}"/>
              </a:ext>
            </a:extLst>
          </p:cNvPr>
          <p:cNvSpPr/>
          <p:nvPr/>
        </p:nvSpPr>
        <p:spPr>
          <a:xfrm>
            <a:off x="878915" y="1981320"/>
            <a:ext cx="9124894" cy="3908762"/>
          </a:xfrm>
          <a:prstGeom prst="rect">
            <a:avLst/>
          </a:prstGeom>
        </p:spPr>
        <p:txBody>
          <a:bodyPr wrap="square">
            <a:spAutoFit/>
          </a:bodyPr>
          <a:lstStyle/>
          <a:p>
            <a:r>
              <a:rPr lang="en-US" sz="2800" b="1" dirty="0">
                <a:solidFill>
                  <a:srgbClr val="CC0000"/>
                </a:solidFill>
                <a:latin typeface="Calibri" panose="020F0502020204030204" pitchFamily="34" charset="0"/>
                <a:cs typeface="Calibri" panose="020F0502020204030204" pitchFamily="34" charset="0"/>
              </a:rPr>
              <a:t>Coding line by line</a:t>
            </a:r>
          </a:p>
          <a:p>
            <a:pPr>
              <a:buFont typeface="+mj-lt"/>
              <a:buAutoNum type="arabicPeriod"/>
            </a:pPr>
            <a:r>
              <a:rPr lang="en-US" sz="2800" dirty="0">
                <a:solidFill>
                  <a:srgbClr val="333366"/>
                </a:solidFill>
                <a:latin typeface="Calibri" panose="020F0502020204030204" pitchFamily="34" charset="0"/>
                <a:cs typeface="Calibri" panose="020F0502020204030204" pitchFamily="34" charset="0"/>
              </a:rPr>
              <a:t>Please click the link of text below about Karen leaving home.</a:t>
            </a:r>
          </a:p>
          <a:p>
            <a:pPr>
              <a:buFont typeface="+mj-lt"/>
              <a:buAutoNum type="arabicPeriod"/>
            </a:pPr>
            <a:r>
              <a:rPr lang="en-US" sz="2800" dirty="0">
                <a:solidFill>
                  <a:srgbClr val="333366"/>
                </a:solidFill>
                <a:latin typeface="Calibri" panose="020F0502020204030204" pitchFamily="34" charset="0"/>
                <a:cs typeface="Calibri" panose="020F0502020204030204" pitchFamily="34" charset="0"/>
              </a:rPr>
              <a:t>Type in a code that summaries what is happening for each line of text in the boxes provided.</a:t>
            </a:r>
          </a:p>
          <a:p>
            <a:pPr>
              <a:buFont typeface="+mj-lt"/>
              <a:buAutoNum type="arabicPeriod"/>
            </a:pPr>
            <a:r>
              <a:rPr lang="en-US" sz="2800" dirty="0">
                <a:solidFill>
                  <a:srgbClr val="333366"/>
                </a:solidFill>
                <a:latin typeface="Calibri" panose="020F0502020204030204" pitchFamily="34" charset="0"/>
                <a:cs typeface="Calibri" panose="020F0502020204030204" pitchFamily="34" charset="0"/>
              </a:rPr>
              <a:t>When you have finished click the </a:t>
            </a:r>
            <a:r>
              <a:rPr lang="en-US" sz="2800" b="1" dirty="0">
                <a:solidFill>
                  <a:srgbClr val="333366"/>
                </a:solidFill>
                <a:latin typeface="Calibri" panose="020F0502020204030204" pitchFamily="34" charset="0"/>
                <a:cs typeface="Calibri" panose="020F0502020204030204" pitchFamily="34" charset="0"/>
              </a:rPr>
              <a:t>Submit</a:t>
            </a:r>
            <a:r>
              <a:rPr lang="en-US" sz="2800" dirty="0">
                <a:solidFill>
                  <a:srgbClr val="333366"/>
                </a:solidFill>
                <a:latin typeface="Calibri" panose="020F0502020204030204" pitchFamily="34" charset="0"/>
                <a:cs typeface="Calibri" panose="020F0502020204030204" pitchFamily="34" charset="0"/>
              </a:rPr>
              <a:t> button below the passage of text. (Use the Reset button if you want to remove ALL your choices and start again).</a:t>
            </a:r>
          </a:p>
          <a:p>
            <a:r>
              <a:rPr lang="en-US" sz="2400" dirty="0">
                <a:latin typeface="Calibri" panose="020F0502020204030204" pitchFamily="34" charset="0"/>
                <a:cs typeface="Calibri" panose="020F0502020204030204" pitchFamily="34" charset="0"/>
              </a:rPr>
              <a:t> </a:t>
            </a:r>
          </a:p>
        </p:txBody>
      </p:sp>
      <p:sp>
        <p:nvSpPr>
          <p:cNvPr id="5" name="Rectangle 4">
            <a:extLst>
              <a:ext uri="{FF2B5EF4-FFF2-40B4-BE49-F238E27FC236}">
                <a16:creationId xmlns:a16="http://schemas.microsoft.com/office/drawing/2014/main" xmlns="" id="{89C6B1DE-DD29-F142-8E53-83A6B196AB2A}"/>
              </a:ext>
            </a:extLst>
          </p:cNvPr>
          <p:cNvSpPr/>
          <p:nvPr/>
        </p:nvSpPr>
        <p:spPr>
          <a:xfrm>
            <a:off x="701494" y="5582367"/>
            <a:ext cx="6096000" cy="323358"/>
          </a:xfrm>
          <a:prstGeom prst="rect">
            <a:avLst/>
          </a:prstGeom>
        </p:spPr>
        <p:txBody>
          <a:bodyPr>
            <a:spAutoFit/>
          </a:bodyPr>
          <a:lstStyle/>
          <a:p>
            <a:pPr>
              <a:lnSpc>
                <a:spcPct val="115000"/>
              </a:lnSpc>
              <a:spcAft>
                <a:spcPts val="1000"/>
              </a:spcAft>
            </a:pPr>
            <a:r>
              <a:rPr lang="en-US" dirty="0">
                <a:solidFill>
                  <a:srgbClr val="336699"/>
                </a:solidFill>
                <a:latin typeface="Verdana" panose="020B0604030504040204" pitchFamily="34" charset="0"/>
                <a:ea typeface="Times New Roman" panose="02020603050405020304" pitchFamily="18" charset="0"/>
                <a:cs typeface="Times New Roman" panose="02020603050405020304" pitchFamily="18" charset="0"/>
              </a:rPr>
              <a:t>http://</a:t>
            </a:r>
            <a:r>
              <a:rPr lang="en-US" dirty="0" err="1">
                <a:solidFill>
                  <a:srgbClr val="336699"/>
                </a:solidFill>
                <a:latin typeface="Verdana" panose="020B0604030504040204" pitchFamily="34" charset="0"/>
                <a:ea typeface="Times New Roman" panose="02020603050405020304" pitchFamily="18" charset="0"/>
                <a:cs typeface="Times New Roman" panose="02020603050405020304" pitchFamily="18" charset="0"/>
              </a:rPr>
              <a:t>onlineqda.hud.ac.uk</a:t>
            </a:r>
            <a:r>
              <a:rPr lang="en-US" dirty="0">
                <a:solidFill>
                  <a:srgbClr val="336699"/>
                </a:solidFill>
                <a:latin typeface="Verdana" panose="020B0604030504040204" pitchFamily="34" charset="0"/>
                <a:ea typeface="Times New Roman" panose="02020603050405020304" pitchFamily="18" charset="0"/>
                <a:cs typeface="Times New Roman" panose="02020603050405020304" pitchFamily="18" charset="0"/>
              </a:rPr>
              <a:t>/</a:t>
            </a:r>
            <a:r>
              <a:rPr lang="en-US" dirty="0" err="1">
                <a:solidFill>
                  <a:srgbClr val="336699"/>
                </a:solidFill>
                <a:latin typeface="Verdana" panose="020B0604030504040204" pitchFamily="34" charset="0"/>
                <a:ea typeface="Times New Roman" panose="02020603050405020304" pitchFamily="18" charset="0"/>
                <a:cs typeface="Times New Roman" panose="02020603050405020304" pitchFamily="18" charset="0"/>
              </a:rPr>
              <a:t>karen.php</a:t>
            </a:r>
            <a:endParaRPr lang="x-none"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491683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60448C-97DA-114C-BE6A-10B728C847F6}"/>
              </a:ext>
            </a:extLst>
          </p:cNvPr>
          <p:cNvSpPr>
            <a:spLocks noGrp="1"/>
          </p:cNvSpPr>
          <p:nvPr>
            <p:ph type="title"/>
          </p:nvPr>
        </p:nvSpPr>
        <p:spPr/>
        <p:txBody>
          <a:bodyPr/>
          <a:lstStyle/>
          <a:p>
            <a:r>
              <a:rPr lang="x-none" dirty="0"/>
              <a:t>References</a:t>
            </a:r>
          </a:p>
        </p:txBody>
      </p:sp>
      <p:sp>
        <p:nvSpPr>
          <p:cNvPr id="3" name="Slide Number Placeholder 2">
            <a:extLst>
              <a:ext uri="{FF2B5EF4-FFF2-40B4-BE49-F238E27FC236}">
                <a16:creationId xmlns:a16="http://schemas.microsoft.com/office/drawing/2014/main" xmlns="" id="{033F079C-AD0B-A54F-85E4-52C49CFECBA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RU" smtClean="0"/>
              <a:t>61</a:t>
            </a:fld>
            <a:endParaRPr lang="ru-RU"/>
          </a:p>
        </p:txBody>
      </p:sp>
      <p:sp>
        <p:nvSpPr>
          <p:cNvPr id="4" name="Rectangle 3">
            <a:extLst>
              <a:ext uri="{FF2B5EF4-FFF2-40B4-BE49-F238E27FC236}">
                <a16:creationId xmlns:a16="http://schemas.microsoft.com/office/drawing/2014/main" xmlns="" id="{5164B547-67D2-CF43-A585-6053153EC855}"/>
              </a:ext>
            </a:extLst>
          </p:cNvPr>
          <p:cNvSpPr/>
          <p:nvPr/>
        </p:nvSpPr>
        <p:spPr>
          <a:xfrm>
            <a:off x="1097280" y="2098197"/>
            <a:ext cx="6967728" cy="954107"/>
          </a:xfrm>
          <a:prstGeom prst="rect">
            <a:avLst/>
          </a:prstGeom>
        </p:spPr>
        <p:txBody>
          <a:bodyPr wrap="square">
            <a:spAutoFit/>
          </a:bodyPr>
          <a:lstStyle/>
          <a:p>
            <a:endParaRPr lang="en-US" dirty="0">
              <a:solidFill>
                <a:srgbClr val="3B3835"/>
              </a:solidFill>
              <a:latin typeface="HelveticaNeue-Light" panose="02000503000000020004" pitchFamily="2" charset="0"/>
            </a:endParaRPr>
          </a:p>
          <a:p>
            <a:endParaRPr lang="en-US" dirty="0">
              <a:solidFill>
                <a:srgbClr val="3B3835"/>
              </a:solidFill>
              <a:latin typeface="HelveticaNeue-Light" panose="02000503000000020004" pitchFamily="2" charset="0"/>
            </a:endParaRPr>
          </a:p>
          <a:p>
            <a:endParaRPr lang="en-US" dirty="0">
              <a:solidFill>
                <a:srgbClr val="3B3835"/>
              </a:solidFill>
              <a:latin typeface="HelveticaNeue-Light" panose="02000503000000020004" pitchFamily="2" charset="0"/>
            </a:endParaRPr>
          </a:p>
          <a:p>
            <a:r>
              <a:rPr lang="en-US" dirty="0">
                <a:solidFill>
                  <a:srgbClr val="3B3835"/>
                </a:solidFill>
                <a:latin typeface="HelveticaNeue-Light" panose="02000503000000020004" pitchFamily="2" charset="0"/>
              </a:rPr>
              <a:t> </a:t>
            </a:r>
          </a:p>
        </p:txBody>
      </p:sp>
      <p:sp>
        <p:nvSpPr>
          <p:cNvPr id="5" name="Rectangle 4">
            <a:extLst>
              <a:ext uri="{FF2B5EF4-FFF2-40B4-BE49-F238E27FC236}">
                <a16:creationId xmlns:a16="http://schemas.microsoft.com/office/drawing/2014/main" xmlns="" id="{8047FC1E-31A1-B547-8D24-52181A2E48EB}"/>
              </a:ext>
            </a:extLst>
          </p:cNvPr>
          <p:cNvSpPr/>
          <p:nvPr/>
        </p:nvSpPr>
        <p:spPr>
          <a:xfrm>
            <a:off x="1097280" y="1777374"/>
            <a:ext cx="10530613" cy="5047536"/>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Birks, M. &amp; Mills, J. (2011). Grounded theory: A practical guide. Thousand Oaks, CA: Sage. </a:t>
            </a:r>
            <a:r>
              <a:rPr lang="en-US" dirty="0" err="1">
                <a:latin typeface="Calibri" panose="020F0502020204030204" pitchFamily="34" charset="0"/>
                <a:ea typeface="Calibri" panose="020F0502020204030204" pitchFamily="34" charset="0"/>
                <a:cs typeface="Times New Roman" panose="02020603050405020304" pitchFamily="18" charset="0"/>
              </a:rPr>
              <a:t>Borgotti</a:t>
            </a:r>
            <a:r>
              <a:rPr lang="en-US" dirty="0">
                <a:latin typeface="Calibri" panose="020F0502020204030204" pitchFamily="34" charset="0"/>
                <a:ea typeface="Calibri" panose="020F0502020204030204" pitchFamily="34" charset="0"/>
                <a:cs typeface="Times New Roman" panose="02020603050405020304" pitchFamily="18" charset="0"/>
              </a:rPr>
              <a:t>, S. (2011). Introduction to Grounded Theory. Retrieved October 25, 2011 from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http://www.analytictech.com/mb870/introtoGT.htm</a:t>
            </a:r>
            <a:endParaRPr lang="x-none"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endParaRPr lang="x-none"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Butler, A. E., </a:t>
            </a:r>
            <a:r>
              <a:rPr lang="en-US" dirty="0" err="1">
                <a:latin typeface="Calibri" panose="020F0502020204030204" pitchFamily="34" charset="0"/>
                <a:ea typeface="Calibri" panose="020F0502020204030204" pitchFamily="34" charset="0"/>
                <a:cs typeface="Times New Roman" panose="02020603050405020304" pitchFamily="18" charset="0"/>
              </a:rPr>
              <a:t>Copnell</a:t>
            </a:r>
            <a:r>
              <a:rPr lang="en-US" dirty="0">
                <a:latin typeface="Calibri" panose="020F0502020204030204" pitchFamily="34" charset="0"/>
                <a:ea typeface="Calibri" panose="020F0502020204030204" pitchFamily="34" charset="0"/>
                <a:cs typeface="Times New Roman" panose="02020603050405020304" pitchFamily="18" charset="0"/>
              </a:rPr>
              <a:t>, B., &amp; Hall, H. (2018). The development of theoretical sampling in practice. </a:t>
            </a:r>
            <a:r>
              <a:rPr lang="en-US" i="1" dirty="0">
                <a:latin typeface="Calibri" panose="020F0502020204030204" pitchFamily="34" charset="0"/>
                <a:ea typeface="Calibri" panose="020F0502020204030204" pitchFamily="34" charset="0"/>
                <a:cs typeface="Times New Roman" panose="02020603050405020304" pitchFamily="18" charset="0"/>
              </a:rPr>
              <a:t>Collegian</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i="1" dirty="0">
                <a:latin typeface="Calibri" panose="020F0502020204030204" pitchFamily="34" charset="0"/>
                <a:ea typeface="Calibri" panose="020F0502020204030204" pitchFamily="34" charset="0"/>
                <a:cs typeface="Times New Roman" panose="02020603050405020304" pitchFamily="18" charset="0"/>
              </a:rPr>
              <a:t>25</a:t>
            </a:r>
            <a:r>
              <a:rPr lang="en-US" dirty="0">
                <a:latin typeface="Calibri" panose="020F0502020204030204" pitchFamily="34" charset="0"/>
                <a:ea typeface="Calibri" panose="020F0502020204030204" pitchFamily="34" charset="0"/>
                <a:cs typeface="Times New Roman" panose="02020603050405020304" pitchFamily="18" charset="0"/>
              </a:rPr>
              <a:t>(5), 561–566. https://</a:t>
            </a:r>
            <a:r>
              <a:rPr lang="en-US" dirty="0" err="1">
                <a:latin typeface="Calibri" panose="020F0502020204030204" pitchFamily="34" charset="0"/>
                <a:ea typeface="Calibri" panose="020F0502020204030204" pitchFamily="34" charset="0"/>
                <a:cs typeface="Times New Roman" panose="02020603050405020304" pitchFamily="18" charset="0"/>
              </a:rPr>
              <a:t>doi.org</a:t>
            </a:r>
            <a:r>
              <a:rPr lang="en-US" dirty="0">
                <a:latin typeface="Calibri" panose="020F0502020204030204" pitchFamily="34" charset="0"/>
                <a:ea typeface="Calibri" panose="020F0502020204030204" pitchFamily="34" charset="0"/>
                <a:cs typeface="Times New Roman" panose="02020603050405020304" pitchFamily="18" charset="0"/>
              </a:rPr>
              <a:t>/10.1016/j.colegn.2018.01.002</a:t>
            </a:r>
            <a:endParaRPr lang="x-none"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endParaRPr lang="x-none"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Charmaz, K. (2006). Constructing grounded theory: A practical guide through qualitative analysis. Thousand Oaks, CA: Sage. </a:t>
            </a:r>
            <a:endParaRPr lang="x-none"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endParaRPr lang="x-none"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Charmaz, Kathy. (2003). Qualitative interviewing and grounded theory analysis. In J.A. Holstein &amp; J.F. </a:t>
            </a:r>
            <a:r>
              <a:rPr lang="en-US" dirty="0" err="1">
                <a:latin typeface="Calibri" panose="020F0502020204030204" pitchFamily="34" charset="0"/>
                <a:ea typeface="Calibri" panose="020F0502020204030204" pitchFamily="34" charset="0"/>
                <a:cs typeface="Times New Roman" panose="02020603050405020304" pitchFamily="18" charset="0"/>
              </a:rPr>
              <a:t>Gubrium</a:t>
            </a:r>
            <a:r>
              <a:rPr lang="en-US" dirty="0">
                <a:latin typeface="Calibri" panose="020F0502020204030204" pitchFamily="34" charset="0"/>
                <a:ea typeface="Calibri" panose="020F0502020204030204" pitchFamily="34" charset="0"/>
                <a:cs typeface="Times New Roman" panose="02020603050405020304" pitchFamily="18" charset="0"/>
              </a:rPr>
              <a:t> (Eds.), </a:t>
            </a:r>
            <a:r>
              <a:rPr lang="en-US" i="1" dirty="0">
                <a:latin typeface="Calibri" panose="020F0502020204030204" pitchFamily="34" charset="0"/>
                <a:ea typeface="Calibri" panose="020F0502020204030204" pitchFamily="34" charset="0"/>
                <a:cs typeface="Times New Roman" panose="02020603050405020304" pitchFamily="18" charset="0"/>
              </a:rPr>
              <a:t>Inside interviewing: New lenses, new concerns </a:t>
            </a:r>
            <a:r>
              <a:rPr lang="en-US" dirty="0">
                <a:latin typeface="Calibri" panose="020F0502020204030204" pitchFamily="34" charset="0"/>
                <a:ea typeface="Calibri" panose="020F0502020204030204" pitchFamily="34" charset="0"/>
                <a:cs typeface="Times New Roman" panose="02020603050405020304" pitchFamily="18" charset="0"/>
              </a:rPr>
              <a:t>(pp. 311-330). Thousand Oaks: Sage Publications.</a:t>
            </a:r>
            <a:endParaRPr lang="x-none" dirty="0">
              <a:latin typeface="Calibri" panose="020F0502020204030204" pitchFamily="34" charset="0"/>
              <a:ea typeface="Calibri" panose="020F0502020204030204" pitchFamily="34" charset="0"/>
              <a:cs typeface="Times New Roman" panose="02020603050405020304" pitchFamily="18" charset="0"/>
            </a:endParaRPr>
          </a:p>
          <a:p>
            <a:r>
              <a:rPr lang="x-none" dirty="0">
                <a:latin typeface="Calibri" panose="020F0502020204030204" pitchFamily="34" charset="0"/>
                <a:ea typeface="Calibri" panose="020F0502020204030204" pitchFamily="34" charset="0"/>
                <a:cs typeface="Times New Roman" panose="02020603050405020304" pitchFamily="18" charset="0"/>
              </a:rPr>
              <a:t> </a:t>
            </a:r>
          </a:p>
          <a:p>
            <a:r>
              <a:rPr lang="en-US" dirty="0">
                <a:latin typeface="Calibri" panose="020F0502020204030204" pitchFamily="34" charset="0"/>
                <a:ea typeface="Calibri" panose="020F0502020204030204" pitchFamily="34" charset="0"/>
                <a:cs typeface="Times New Roman" panose="02020603050405020304" pitchFamily="18" charset="0"/>
              </a:rPr>
              <a:t>Creswell, J. (2015). Educational Research: Planning, Conducting, and Evaluating Quantitative and Qualitative Research. New York: Pearson.</a:t>
            </a:r>
          </a:p>
          <a:p>
            <a:endParaRPr lang="x-none"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Corbin, J. &amp; Strauss, A. (2008) Basics of Qualitative Research: Grounded Theory Procedures and Techniques. Thousand Oaks: Sage. </a:t>
            </a:r>
            <a:endParaRPr lang="x-none" dirty="0">
              <a:latin typeface="Calibri" panose="020F0502020204030204" pitchFamily="34" charset="0"/>
              <a:ea typeface="Calibri" panose="020F0502020204030204" pitchFamily="34" charset="0"/>
              <a:cs typeface="Times New Roman" panose="02020603050405020304" pitchFamily="18" charset="0"/>
            </a:endParaRPr>
          </a:p>
          <a:p>
            <a:r>
              <a:rPr lang="x-none" dirty="0">
                <a:latin typeface="Calibri" panose="020F0502020204030204" pitchFamily="34" charset="0"/>
                <a:ea typeface="Calibri" panose="020F0502020204030204" pitchFamily="34" charset="0"/>
                <a:cs typeface="Times New Roman" panose="02020603050405020304" pitchFamily="18" charset="0"/>
              </a:rPr>
              <a:t> </a:t>
            </a:r>
          </a:p>
          <a:p>
            <a:r>
              <a:rPr lang="en-US" dirty="0">
                <a:latin typeface="Calibri" panose="020F0502020204030204" pitchFamily="34" charset="0"/>
                <a:ea typeface="Calibri" panose="020F0502020204030204" pitchFamily="34" charset="0"/>
                <a:cs typeface="Times New Roman" panose="02020603050405020304" pitchFamily="18" charset="0"/>
              </a:rPr>
              <a:t>Dick, B. (1990) Convergent interviewing, version 3. Brisbane: Interchange. An interviewing method which uses structured process, unstructured content, and a procedure for increasing the rigor of qualitative information. Retrieved from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http://www.scu.edu.au/schools/gcm/ar/arp/grounded.html</a:t>
            </a:r>
            <a:endPar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endPar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r>
              <a:rPr lang="en-US" dirty="0">
                <a:solidFill>
                  <a:schemeClr val="dk1"/>
                </a:solidFill>
                <a:latin typeface="Calibri"/>
                <a:ea typeface="Calibri"/>
                <a:cs typeface="Calibri"/>
                <a:sym typeface="Calibri"/>
              </a:rPr>
              <a:t>Frampton, S. (2020). Coding Qualitative Data: A Beginner’s How-To + Examples. Retrieved October 31, 2021, from </a:t>
            </a:r>
            <a:r>
              <a:rPr lang="en-US" dirty="0" err="1">
                <a:solidFill>
                  <a:schemeClr val="dk1"/>
                </a:solidFill>
                <a:latin typeface="Calibri"/>
                <a:ea typeface="Calibri"/>
                <a:cs typeface="Calibri"/>
                <a:sym typeface="Calibri"/>
              </a:rPr>
              <a:t>Chattermill.com</a:t>
            </a:r>
            <a:r>
              <a:rPr lang="en-US" dirty="0">
                <a:solidFill>
                  <a:schemeClr val="dk1"/>
                </a:solidFill>
                <a:latin typeface="Calibri"/>
                <a:ea typeface="Calibri"/>
                <a:cs typeface="Calibri"/>
                <a:sym typeface="Calibri"/>
              </a:rPr>
              <a:t> website: https://</a:t>
            </a:r>
            <a:r>
              <a:rPr lang="en-US" dirty="0" err="1">
                <a:solidFill>
                  <a:schemeClr val="dk1"/>
                </a:solidFill>
                <a:latin typeface="Calibri"/>
                <a:ea typeface="Calibri"/>
                <a:cs typeface="Calibri"/>
                <a:sym typeface="Calibri"/>
              </a:rPr>
              <a:t>chattermill.com</a:t>
            </a:r>
            <a:r>
              <a:rPr lang="en-US" dirty="0">
                <a:solidFill>
                  <a:schemeClr val="dk1"/>
                </a:solidFill>
                <a:latin typeface="Calibri"/>
                <a:ea typeface="Calibri"/>
                <a:cs typeface="Calibri"/>
                <a:sym typeface="Calibri"/>
              </a:rPr>
              <a:t>/blog/coding-qualitative-data/</a:t>
            </a:r>
          </a:p>
          <a:p>
            <a:endParaRPr lang="x-none" dirty="0">
              <a:latin typeface="Calibri" panose="020F0502020204030204" pitchFamily="34" charset="0"/>
              <a:ea typeface="Calibri" panose="020F0502020204030204" pitchFamily="34" charset="0"/>
              <a:cs typeface="Times New Roman" panose="02020603050405020304" pitchFamily="18" charset="0"/>
            </a:endParaRPr>
          </a:p>
          <a:p>
            <a:r>
              <a:rPr lang="x-none"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41088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F1ED3CD4-24A6-1F4A-A4F2-36E679F8713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RU" smtClean="0"/>
              <a:t>62</a:t>
            </a:fld>
            <a:endParaRPr lang="ru-RU"/>
          </a:p>
        </p:txBody>
      </p:sp>
      <p:sp>
        <p:nvSpPr>
          <p:cNvPr id="4" name="Rectangle 3">
            <a:extLst>
              <a:ext uri="{FF2B5EF4-FFF2-40B4-BE49-F238E27FC236}">
                <a16:creationId xmlns:a16="http://schemas.microsoft.com/office/drawing/2014/main" xmlns="" id="{A545F13B-CCB8-F34E-83A5-F131DA62E811}"/>
              </a:ext>
            </a:extLst>
          </p:cNvPr>
          <p:cNvSpPr/>
          <p:nvPr/>
        </p:nvSpPr>
        <p:spPr>
          <a:xfrm>
            <a:off x="302524" y="1826288"/>
            <a:ext cx="11889475" cy="5004447"/>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Glaser, B.G., &amp; Strauss, A.L. (1967). The discovery of grounded theory: Strategies for qualitative research. Chicago, IL: Aldine. </a:t>
            </a:r>
            <a:endParaRPr lang="x-none"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endParaRPr lang="x-none"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Glaser, B.G. (1978). Theoretical sensitivity: Advances in the methodology of grounded theory. Mill Valley: CA: Sociology Press.</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err="1">
                <a:latin typeface="Calibri" panose="020F0502020204030204" pitchFamily="34" charset="0"/>
                <a:ea typeface="Calibri" panose="020F0502020204030204" pitchFamily="34" charset="0"/>
                <a:cs typeface="Times New Roman" panose="02020603050405020304" pitchFamily="18" charset="0"/>
              </a:rPr>
              <a:t>Izvercian</a:t>
            </a:r>
            <a:r>
              <a:rPr lang="en-US" dirty="0">
                <a:latin typeface="Calibri" panose="020F0502020204030204" pitchFamily="34" charset="0"/>
                <a:ea typeface="Calibri" panose="020F0502020204030204" pitchFamily="34" charset="0"/>
                <a:cs typeface="Times New Roman" panose="02020603050405020304" pitchFamily="18" charset="0"/>
              </a:rPr>
              <a:t>, M., </a:t>
            </a:r>
            <a:r>
              <a:rPr lang="en-US" dirty="0" err="1">
                <a:latin typeface="Calibri" panose="020F0502020204030204" pitchFamily="34" charset="0"/>
                <a:ea typeface="Calibri" panose="020F0502020204030204" pitchFamily="34" charset="0"/>
                <a:cs typeface="Times New Roman" panose="02020603050405020304" pitchFamily="18" charset="0"/>
              </a:rPr>
              <a:t>Potra</a:t>
            </a:r>
            <a:r>
              <a:rPr lang="en-US" dirty="0">
                <a:latin typeface="Calibri" panose="020F0502020204030204" pitchFamily="34" charset="0"/>
                <a:ea typeface="Calibri" panose="020F0502020204030204" pitchFamily="34" charset="0"/>
                <a:cs typeface="Times New Roman" panose="02020603050405020304" pitchFamily="18" charset="0"/>
              </a:rPr>
              <a:t>, S., &amp; </a:t>
            </a:r>
            <a:r>
              <a:rPr lang="en-US" dirty="0" err="1">
                <a:latin typeface="Calibri" panose="020F0502020204030204" pitchFamily="34" charset="0"/>
                <a:ea typeface="Calibri" panose="020F0502020204030204" pitchFamily="34" charset="0"/>
                <a:cs typeface="Times New Roman" panose="02020603050405020304" pitchFamily="18" charset="0"/>
              </a:rPr>
              <a:t>Ivascu,L</a:t>
            </a:r>
            <a:r>
              <a:rPr lang="en-US" dirty="0">
                <a:latin typeface="Calibri" panose="020F0502020204030204" pitchFamily="34" charset="0"/>
                <a:ea typeface="Calibri" panose="020F0502020204030204" pitchFamily="34" charset="0"/>
                <a:cs typeface="Times New Roman" panose="02020603050405020304" pitchFamily="18" charset="0"/>
              </a:rPr>
              <a:t> (2016).</a:t>
            </a:r>
            <a:r>
              <a:rPr lang="x-none"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Job Satisfaction Variables: A Grounded Theory Approach. Retrieved October 31, 2021, from undefined website: </a:t>
            </a:r>
            <a:r>
              <a:rPr lang="en-US" dirty="0">
                <a:latin typeface="Calibri" panose="020F0502020204030204" pitchFamily="34" charset="0"/>
                <a:ea typeface="Calibri" panose="020F0502020204030204" pitchFamily="34" charset="0"/>
                <a:cs typeface="Times New Roman" panose="02020603050405020304" pitchFamily="18" charset="0"/>
                <a:hlinkClick r:id="rId3"/>
              </a:rPr>
              <a:t>https://www.semanticscholar.org/paper/Job-Satisfaction-Variables%3A-A-Grounded-Theory-Izvercian-Potra/42b73b2eda3e58e1c1c9bcde86a3b036b4923efb</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err="1"/>
              <a:t>Ke,J</a:t>
            </a:r>
            <a:r>
              <a:rPr lang="en-US" dirty="0"/>
              <a:t>., &amp; </a:t>
            </a:r>
            <a:r>
              <a:rPr lang="en-US" dirty="0" err="1"/>
              <a:t>Wenglensky,S</a:t>
            </a:r>
            <a:r>
              <a:rPr lang="en-US" dirty="0"/>
              <a:t> (2021). Grounded Theory. Retrieved October 31, 2021, from </a:t>
            </a:r>
            <a:r>
              <a:rPr lang="en-US" dirty="0" err="1"/>
              <a:t>Blogspot.com</a:t>
            </a:r>
            <a:r>
              <a:rPr lang="en-US" dirty="0"/>
              <a:t> website: </a:t>
            </a:r>
            <a:r>
              <a:rPr lang="en-US" dirty="0">
                <a:hlinkClick r:id="rId4"/>
              </a:rPr>
              <a:t>http://avantgarde-jing.blogspot.com/2010/03/grounded-theory.html</a:t>
            </a:r>
            <a:endParaRPr lang="en-US" dirty="0"/>
          </a:p>
          <a:p>
            <a:endParaRPr lang="en-US" altLang="x-none" dirty="0"/>
          </a:p>
          <a:p>
            <a:r>
              <a:rPr lang="en-US" altLang="x-none" dirty="0" err="1"/>
              <a:t>Lazarides</a:t>
            </a:r>
            <a:r>
              <a:rPr lang="en-US" altLang="x-none" dirty="0"/>
              <a:t>, K.(2008). UW System Leadership Site. Analyzing Written and Spoken Data </a:t>
            </a:r>
            <a:r>
              <a:rPr lang="en-US" dirty="0"/>
              <a:t>Retrieved October 31, 2021, from </a:t>
            </a:r>
            <a:endParaRPr lang="en-US" altLang="x-none" dirty="0"/>
          </a:p>
          <a:p>
            <a:pPr eaLnBrk="1" hangingPunct="1">
              <a:lnSpc>
                <a:spcPct val="80000"/>
              </a:lnSpc>
            </a:pPr>
            <a:r>
              <a:rPr lang="en-US" altLang="x-none" dirty="0"/>
              <a:t>https://</a:t>
            </a:r>
            <a:r>
              <a:rPr lang="en-US" altLang="x-none" dirty="0" err="1"/>
              <a:t>slideplayer.com</a:t>
            </a:r>
            <a:r>
              <a:rPr lang="en-US" altLang="x-none" dirty="0"/>
              <a:t>/slide/5838402/</a:t>
            </a:r>
          </a:p>
          <a:p>
            <a:endParaRPr lang="x-none"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Lincoln, Y.S., &amp; Guba, E.G. (1985). Naturalistic Inquiry. Beverly Hills, CA: Sage Publications.</a:t>
            </a:r>
            <a:endParaRPr lang="x-none" dirty="0">
              <a:latin typeface="Calibri" panose="020F0502020204030204" pitchFamily="34" charset="0"/>
              <a:ea typeface="Calibri" panose="020F0502020204030204" pitchFamily="34" charset="0"/>
              <a:cs typeface="Times New Roman" panose="02020603050405020304" pitchFamily="18" charset="0"/>
            </a:endParaRPr>
          </a:p>
          <a:p>
            <a:r>
              <a:rPr lang="x-none" dirty="0">
                <a:latin typeface="Calibri" panose="020F0502020204030204" pitchFamily="34" charset="0"/>
                <a:ea typeface="Calibri" panose="020F0502020204030204" pitchFamily="34" charset="0"/>
                <a:cs typeface="Times New Roman" panose="02020603050405020304" pitchFamily="18" charset="0"/>
              </a:rPr>
              <a:t> </a:t>
            </a:r>
          </a:p>
          <a:p>
            <a:r>
              <a:rPr lang="en-US" dirty="0">
                <a:latin typeface="Calibri" panose="020F0502020204030204" pitchFamily="34" charset="0"/>
                <a:ea typeface="Calibri" panose="020F0502020204030204" pitchFamily="34" charset="0"/>
                <a:cs typeface="Times New Roman" panose="02020603050405020304" pitchFamily="18" charset="0"/>
              </a:rPr>
              <a:t>Maxwell, J., &amp; Miller, B. (2008). </a:t>
            </a:r>
            <a:r>
              <a:rPr lang="en-US" dirty="0" err="1">
                <a:latin typeface="Calibri" panose="020F0502020204030204" pitchFamily="34" charset="0"/>
                <a:ea typeface="Calibri" panose="020F0502020204030204" pitchFamily="34" charset="0"/>
                <a:cs typeface="Times New Roman" panose="02020603050405020304" pitchFamily="18" charset="0"/>
              </a:rPr>
              <a:t>Categorising</a:t>
            </a:r>
            <a:r>
              <a:rPr lang="en-US" dirty="0">
                <a:latin typeface="Calibri" panose="020F0502020204030204" pitchFamily="34" charset="0"/>
                <a:ea typeface="Calibri" panose="020F0502020204030204" pitchFamily="34" charset="0"/>
                <a:cs typeface="Times New Roman" panose="02020603050405020304" pitchFamily="18" charset="0"/>
              </a:rPr>
              <a:t> and connecting strategies in qualitative data analysis. In </a:t>
            </a:r>
            <a:r>
              <a:rPr lang="en-US" i="1" dirty="0">
                <a:latin typeface="Calibri" panose="020F0502020204030204" pitchFamily="34" charset="0"/>
                <a:ea typeface="Calibri" panose="020F0502020204030204" pitchFamily="34" charset="0"/>
                <a:cs typeface="Times New Roman" panose="02020603050405020304" pitchFamily="18" charset="0"/>
              </a:rPr>
              <a:t>Handbook of emergent methods</a:t>
            </a:r>
            <a:r>
              <a:rPr lang="en-US" dirty="0">
                <a:latin typeface="Calibri" panose="020F0502020204030204" pitchFamily="34" charset="0"/>
                <a:ea typeface="Calibri" panose="020F0502020204030204" pitchFamily="34" charset="0"/>
                <a:cs typeface="Times New Roman" panose="02020603050405020304" pitchFamily="18" charset="0"/>
              </a:rPr>
              <a:t>. New York: Guildford Press.</a:t>
            </a:r>
            <a:endParaRPr lang="x-none"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endParaRPr lang="x-none"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McLeod, J. (1994). Doing counseling research. London: Sage Publications.</a:t>
            </a:r>
            <a:endParaRPr lang="x-none"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p>
          <a:p>
            <a:r>
              <a:rPr lang="en-US" dirty="0"/>
              <a:t>Sue L. T. McGregor (2019).Reporting Qualitative Research Methods . Publishing Company: SAGE Publications, Inc City: Thousand Oaks</a:t>
            </a:r>
            <a:endParaRPr lang="x-none" dirty="0"/>
          </a:p>
          <a:p>
            <a:endParaRPr lang="x-none" dirty="0">
              <a:latin typeface="Calibri" panose="020F0502020204030204" pitchFamily="34" charset="0"/>
              <a:ea typeface="Calibri" panose="020F0502020204030204" pitchFamily="34" charset="0"/>
              <a:cs typeface="Times New Roman" panose="02020603050405020304" pitchFamily="18" charset="0"/>
            </a:endParaRPr>
          </a:p>
          <a:p>
            <a:endParaRPr lang="x-none" dirty="0">
              <a:latin typeface="Calibri" panose="020F0502020204030204" pitchFamily="34" charset="0"/>
              <a:ea typeface="Calibri" panose="020F0502020204030204" pitchFamily="34" charset="0"/>
              <a:cs typeface="Times New Roman" panose="02020603050405020304" pitchFamily="18" charset="0"/>
            </a:endParaRPr>
          </a:p>
          <a:p>
            <a:r>
              <a:rPr lang="x-none" dirty="0">
                <a:latin typeface="Calibri" panose="020F0502020204030204" pitchFamily="34" charset="0"/>
                <a:ea typeface="Calibri" panose="020F0502020204030204" pitchFamily="34" charset="0"/>
                <a:cs typeface="Times New Roman" panose="02020603050405020304" pitchFamily="18" charset="0"/>
              </a:rPr>
              <a:t> </a:t>
            </a:r>
          </a:p>
        </p:txBody>
      </p:sp>
      <p:sp>
        <p:nvSpPr>
          <p:cNvPr id="5" name="Rectangle 4">
            <a:extLst>
              <a:ext uri="{FF2B5EF4-FFF2-40B4-BE49-F238E27FC236}">
                <a16:creationId xmlns:a16="http://schemas.microsoft.com/office/drawing/2014/main" xmlns="" id="{1D473632-A6D1-1344-A0F7-FCE30D3B0958}"/>
              </a:ext>
            </a:extLst>
          </p:cNvPr>
          <p:cNvSpPr/>
          <p:nvPr/>
        </p:nvSpPr>
        <p:spPr>
          <a:xfrm>
            <a:off x="960361" y="1050527"/>
            <a:ext cx="2383339" cy="461665"/>
          </a:xfrm>
          <a:prstGeom prst="rect">
            <a:avLst/>
          </a:prstGeom>
        </p:spPr>
        <p:txBody>
          <a:bodyPr wrap="square">
            <a:spAutoFit/>
          </a:bodyPr>
          <a:lstStyle/>
          <a:p>
            <a:r>
              <a:rPr lang="x-none" sz="2400" dirty="0"/>
              <a:t>References</a:t>
            </a:r>
          </a:p>
        </p:txBody>
      </p:sp>
    </p:spTree>
    <p:extLst>
      <p:ext uri="{BB962C8B-B14F-4D97-AF65-F5344CB8AC3E}">
        <p14:creationId xmlns:p14="http://schemas.microsoft.com/office/powerpoint/2010/main" val="268810947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8A85F6-B4CC-5541-B2FE-D3B483AD0F0D}"/>
              </a:ext>
            </a:extLst>
          </p:cNvPr>
          <p:cNvSpPr>
            <a:spLocks noGrp="1"/>
          </p:cNvSpPr>
          <p:nvPr>
            <p:ph type="title"/>
          </p:nvPr>
        </p:nvSpPr>
        <p:spPr/>
        <p:txBody>
          <a:bodyPr/>
          <a:lstStyle/>
          <a:p>
            <a:r>
              <a:rPr lang="x-none" dirty="0"/>
              <a:t>References</a:t>
            </a:r>
          </a:p>
        </p:txBody>
      </p:sp>
      <p:sp>
        <p:nvSpPr>
          <p:cNvPr id="3" name="Slide Number Placeholder 2">
            <a:extLst>
              <a:ext uri="{FF2B5EF4-FFF2-40B4-BE49-F238E27FC236}">
                <a16:creationId xmlns:a16="http://schemas.microsoft.com/office/drawing/2014/main" xmlns="" id="{13D1D86D-3183-7D4D-935D-4447A0946E5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RU" smtClean="0"/>
              <a:t>63</a:t>
            </a:fld>
            <a:endParaRPr lang="ru-RU"/>
          </a:p>
        </p:txBody>
      </p:sp>
      <p:sp>
        <p:nvSpPr>
          <p:cNvPr id="4" name="Rectangle 3">
            <a:extLst>
              <a:ext uri="{FF2B5EF4-FFF2-40B4-BE49-F238E27FC236}">
                <a16:creationId xmlns:a16="http://schemas.microsoft.com/office/drawing/2014/main" xmlns="" id="{6BA91800-3DC9-A442-B45F-EEC4CA27755D}"/>
              </a:ext>
            </a:extLst>
          </p:cNvPr>
          <p:cNvSpPr/>
          <p:nvPr/>
        </p:nvSpPr>
        <p:spPr>
          <a:xfrm>
            <a:off x="548185" y="1888987"/>
            <a:ext cx="11095630" cy="4401205"/>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 </a:t>
            </a:r>
            <a:endParaRPr lang="x-none" dirty="0">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Morse, J. M., Stern, P. N., Corbin, J., Bowers, B., Charmaz, K. &amp; Clarke, A. E. (2009). Developing grounded theory: The second generation. Walnut creek, CA: Left Coast Creek.</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err="1">
                <a:latin typeface="Calibri" panose="020F0502020204030204" pitchFamily="34" charset="0"/>
                <a:ea typeface="Calibri" panose="020F0502020204030204" pitchFamily="34" charset="0"/>
                <a:cs typeface="Times New Roman" panose="02020603050405020304" pitchFamily="18" charset="0"/>
              </a:rPr>
              <a:t>Melcer</a:t>
            </a:r>
            <a:r>
              <a:rPr lang="en-US" dirty="0">
                <a:latin typeface="Calibri" panose="020F0502020204030204" pitchFamily="34" charset="0"/>
                <a:ea typeface="Calibri" panose="020F0502020204030204" pitchFamily="34" charset="0"/>
                <a:cs typeface="Times New Roman" panose="02020603050405020304" pitchFamily="18" charset="0"/>
              </a:rPr>
              <a:t>, E. F., &amp; </a:t>
            </a:r>
            <a:r>
              <a:rPr lang="en-US" dirty="0" err="1">
                <a:latin typeface="Calibri" panose="020F0502020204030204" pitchFamily="34" charset="0"/>
                <a:ea typeface="Calibri" panose="020F0502020204030204" pitchFamily="34" charset="0"/>
                <a:cs typeface="Times New Roman" panose="02020603050405020304" pitchFamily="18" charset="0"/>
              </a:rPr>
              <a:t>Cuerdo</a:t>
            </a:r>
            <a:r>
              <a:rPr lang="en-US" dirty="0">
                <a:latin typeface="Calibri" panose="020F0502020204030204" pitchFamily="34" charset="0"/>
                <a:ea typeface="Calibri" panose="020F0502020204030204" pitchFamily="34" charset="0"/>
                <a:cs typeface="Times New Roman" panose="02020603050405020304" pitchFamily="18" charset="0"/>
              </a:rPr>
              <a:t>, M. A. M. (2020). Death and Rebirth in Platformer Games. </a:t>
            </a:r>
            <a:r>
              <a:rPr lang="en-US" i="1" dirty="0">
                <a:latin typeface="Calibri" panose="020F0502020204030204" pitchFamily="34" charset="0"/>
                <a:ea typeface="Calibri" panose="020F0502020204030204" pitchFamily="34" charset="0"/>
                <a:cs typeface="Times New Roman" panose="02020603050405020304" pitchFamily="18" charset="0"/>
              </a:rPr>
              <a:t>Game User Experience and Player-Centered Design</a:t>
            </a:r>
            <a:r>
              <a:rPr lang="en-US" dirty="0">
                <a:latin typeface="Calibri" panose="020F0502020204030204" pitchFamily="34" charset="0"/>
                <a:ea typeface="Calibri" panose="020F0502020204030204" pitchFamily="34" charset="0"/>
                <a:cs typeface="Times New Roman" panose="02020603050405020304" pitchFamily="18" charset="0"/>
              </a:rPr>
              <a:t>, 265–293. </a:t>
            </a:r>
            <a:r>
              <a:rPr lang="en-US" dirty="0">
                <a:latin typeface="Calibri" panose="020F0502020204030204" pitchFamily="34" charset="0"/>
                <a:ea typeface="Calibri" panose="020F0502020204030204" pitchFamily="34" charset="0"/>
                <a:cs typeface="Times New Roman" panose="02020603050405020304" pitchFamily="18" charset="0"/>
                <a:hlinkClick r:id="rId2"/>
              </a:rPr>
              <a:t>https://doi.org/10.1007/978-3-030-37643-7_1</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dirty="0"/>
              <a:t>Noonan, B. M., </a:t>
            </a:r>
            <a:r>
              <a:rPr lang="en-US" dirty="0" err="1"/>
              <a:t>Gallor</a:t>
            </a:r>
            <a:r>
              <a:rPr lang="en-US" dirty="0"/>
              <a:t>, S. M., </a:t>
            </a:r>
            <a:r>
              <a:rPr lang="en-US" dirty="0" err="1"/>
              <a:t>Hensler</a:t>
            </a:r>
            <a:r>
              <a:rPr lang="en-US" dirty="0"/>
              <a:t>-McGinnis, N. F., </a:t>
            </a:r>
            <a:r>
              <a:rPr lang="en-US" dirty="0" err="1"/>
              <a:t>Fassinger</a:t>
            </a:r>
            <a:r>
              <a:rPr lang="en-US" dirty="0"/>
              <a:t>, R. E., Wang, S., &amp; Goodman, J. (2004). Challenge and Success: A Qualitative Study of the Career Development of Highly Achieving Women With Physical and Sensory Disabilities. </a:t>
            </a:r>
            <a:r>
              <a:rPr lang="en-US" i="1" dirty="0"/>
              <a:t>Journal of Counseling Psychology, 51</a:t>
            </a:r>
            <a:r>
              <a:rPr lang="en-US" dirty="0"/>
              <a:t>(1), 68–80.</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dirty="0"/>
              <a:t>Rashina </a:t>
            </a:r>
            <a:r>
              <a:rPr lang="en-US" dirty="0" err="1"/>
              <a:t>Hoda</a:t>
            </a:r>
            <a:r>
              <a:rPr lang="en-US" dirty="0"/>
              <a:t>, Noble, J., &amp; Marshall, S. (2017). Using grounded theory to study the human aspects of software engineering. Retrieved October 31, 2021, from undefined website: https://</a:t>
            </a:r>
            <a:r>
              <a:rPr lang="en-US" dirty="0" err="1"/>
              <a:t>www.semanticscholar.org</a:t>
            </a:r>
            <a:r>
              <a:rPr lang="en-US" dirty="0"/>
              <a:t>/paper/Using-grounded-theory-to-study-the-human-aspects-of-</a:t>
            </a:r>
            <a:r>
              <a:rPr lang="en-US" dirty="0" err="1"/>
              <a:t>Hoda</a:t>
            </a:r>
            <a:r>
              <a:rPr lang="en-US" dirty="0"/>
              <a:t>-Noble/10af3d0f56f71b384b4a0835ea4fbbdbe15cbcd9</a:t>
            </a:r>
          </a:p>
          <a:p>
            <a:r>
              <a:rPr lang="en-US" dirty="0"/>
              <a:t>‌</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Strauss, A., &amp; Corbin, J. (1990). Basics of qualitative research. Newbury Park, CA: Sage Publications.</a:t>
            </a:r>
            <a:endParaRPr lang="x-none" dirty="0">
              <a:latin typeface="Calibri" panose="020F0502020204030204" pitchFamily="34" charset="0"/>
              <a:ea typeface="Calibri" panose="020F0502020204030204" pitchFamily="34" charset="0"/>
              <a:cs typeface="Times New Roman" panose="02020603050405020304" pitchFamily="18" charset="0"/>
            </a:endParaRPr>
          </a:p>
          <a:p>
            <a:r>
              <a:rPr lang="en-US" dirty="0" err="1">
                <a:latin typeface="Calibri" panose="020F0502020204030204" pitchFamily="34" charset="0"/>
                <a:ea typeface="Calibri" panose="020F0502020204030204" pitchFamily="34" charset="0"/>
                <a:cs typeface="Times New Roman" panose="02020603050405020304" pitchFamily="18" charset="0"/>
              </a:rPr>
              <a:t>Servet,U</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Erkan,D</a:t>
            </a:r>
            <a:r>
              <a:rPr lang="en-US" dirty="0">
                <a:latin typeface="Calibri" panose="020F0502020204030204" pitchFamily="34" charset="0"/>
                <a:ea typeface="Calibri" panose="020F0502020204030204" pitchFamily="34" charset="0"/>
                <a:cs typeface="Times New Roman" panose="02020603050405020304" pitchFamily="18" charset="0"/>
              </a:rPr>
              <a:t>., &amp; </a:t>
            </a:r>
            <a:r>
              <a:rPr lang="en-US" dirty="0" err="1">
                <a:latin typeface="Calibri" panose="020F0502020204030204" pitchFamily="34" charset="0"/>
                <a:ea typeface="Calibri" panose="020F0502020204030204" pitchFamily="34" charset="0"/>
                <a:cs typeface="Times New Roman" panose="02020603050405020304" pitchFamily="18" charset="0"/>
              </a:rPr>
              <a:t>Ismail,A</a:t>
            </a:r>
            <a:r>
              <a:rPr lang="en-US" dirty="0">
                <a:latin typeface="Calibri" panose="020F0502020204030204" pitchFamily="34" charset="0"/>
                <a:ea typeface="Calibri" panose="020F0502020204030204" pitchFamily="34" charset="0"/>
                <a:cs typeface="Times New Roman" panose="02020603050405020304" pitchFamily="18" charset="0"/>
              </a:rPr>
              <a:t>. (2019). Teaching Social Studies in Historic Places and Museums: An Activity Based Action Research. </a:t>
            </a:r>
            <a:r>
              <a:rPr lang="en-US" i="1" dirty="0">
                <a:latin typeface="Calibri" panose="020F0502020204030204" pitchFamily="34" charset="0"/>
                <a:ea typeface="Calibri" panose="020F0502020204030204" pitchFamily="34" charset="0"/>
                <a:cs typeface="Times New Roman" panose="02020603050405020304" pitchFamily="18" charset="0"/>
              </a:rPr>
              <a:t>International Journal of Research in Education and Science</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i="1" dirty="0">
                <a:latin typeface="Calibri" panose="020F0502020204030204" pitchFamily="34" charset="0"/>
                <a:ea typeface="Calibri" panose="020F0502020204030204" pitchFamily="34" charset="0"/>
                <a:cs typeface="Times New Roman" panose="02020603050405020304" pitchFamily="18" charset="0"/>
              </a:rPr>
              <a:t>5</a:t>
            </a:r>
            <a:r>
              <a:rPr lang="en-US" dirty="0">
                <a:latin typeface="Calibri" panose="020F0502020204030204" pitchFamily="34" charset="0"/>
                <a:ea typeface="Calibri" panose="020F0502020204030204" pitchFamily="34" charset="0"/>
                <a:cs typeface="Times New Roman" panose="02020603050405020304" pitchFamily="18" charset="0"/>
              </a:rPr>
              <a:t>(1), 252–271. Retrieved from https://</a:t>
            </a:r>
            <a:r>
              <a:rPr lang="en-US" dirty="0" err="1">
                <a:latin typeface="Calibri" panose="020F0502020204030204" pitchFamily="34" charset="0"/>
                <a:ea typeface="Calibri" panose="020F0502020204030204" pitchFamily="34" charset="0"/>
                <a:cs typeface="Times New Roman" panose="02020603050405020304" pitchFamily="18" charset="0"/>
              </a:rPr>
              <a:t>eric.ed.gov</a:t>
            </a:r>
            <a:r>
              <a:rPr lang="en-US" dirty="0">
                <a:latin typeface="Calibri" panose="020F0502020204030204" pitchFamily="34" charset="0"/>
                <a:ea typeface="Calibri" panose="020F0502020204030204" pitchFamily="34" charset="0"/>
                <a:cs typeface="Times New Roman" panose="02020603050405020304" pitchFamily="18" charset="0"/>
              </a:rPr>
              <a:t>/?id=EJ1197992</a:t>
            </a:r>
            <a:endParaRPr lang="x-none" dirty="0">
              <a:latin typeface="Calibri" panose="020F0502020204030204" pitchFamily="34" charset="0"/>
              <a:ea typeface="Calibri" panose="020F0502020204030204" pitchFamily="34" charset="0"/>
              <a:cs typeface="Times New Roman" panose="02020603050405020304" pitchFamily="18" charset="0"/>
            </a:endParaRPr>
          </a:p>
          <a:p>
            <a:endParaRPr lang="x-none"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040666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8A85F6-B4CC-5541-B2FE-D3B483AD0F0D}"/>
              </a:ext>
            </a:extLst>
          </p:cNvPr>
          <p:cNvSpPr>
            <a:spLocks noGrp="1"/>
          </p:cNvSpPr>
          <p:nvPr>
            <p:ph type="title"/>
          </p:nvPr>
        </p:nvSpPr>
        <p:spPr/>
        <p:txBody>
          <a:bodyPr/>
          <a:lstStyle/>
          <a:p>
            <a:r>
              <a:rPr lang="x-none" dirty="0"/>
              <a:t>References</a:t>
            </a:r>
          </a:p>
        </p:txBody>
      </p:sp>
      <p:sp>
        <p:nvSpPr>
          <p:cNvPr id="3" name="Slide Number Placeholder 2">
            <a:extLst>
              <a:ext uri="{FF2B5EF4-FFF2-40B4-BE49-F238E27FC236}">
                <a16:creationId xmlns:a16="http://schemas.microsoft.com/office/drawing/2014/main" xmlns="" id="{13D1D86D-3183-7D4D-935D-4447A0946E5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RU" smtClean="0"/>
              <a:t>64</a:t>
            </a:fld>
            <a:endParaRPr lang="ru-RU"/>
          </a:p>
        </p:txBody>
      </p:sp>
      <p:sp>
        <p:nvSpPr>
          <p:cNvPr id="4" name="Rectangle 3">
            <a:extLst>
              <a:ext uri="{FF2B5EF4-FFF2-40B4-BE49-F238E27FC236}">
                <a16:creationId xmlns:a16="http://schemas.microsoft.com/office/drawing/2014/main" xmlns="" id="{6BA91800-3DC9-A442-B45F-EEC4CA27755D}"/>
              </a:ext>
            </a:extLst>
          </p:cNvPr>
          <p:cNvSpPr/>
          <p:nvPr/>
        </p:nvSpPr>
        <p:spPr>
          <a:xfrm>
            <a:off x="464024" y="1561931"/>
            <a:ext cx="11095630" cy="4278094"/>
          </a:xfrm>
          <a:prstGeom prst="rect">
            <a:avLst/>
          </a:prstGeom>
        </p:spPr>
        <p:txBody>
          <a:bodyPr wrap="square">
            <a:spAutoFit/>
          </a:bodyPr>
          <a:lstStyle/>
          <a:p>
            <a:r>
              <a:rPr lang="en-US" sz="1600" dirty="0">
                <a:latin typeface="Calibri" panose="020F0502020204030204" pitchFamily="34" charset="0"/>
                <a:ea typeface="Calibri" panose="020F0502020204030204" pitchFamily="34" charset="0"/>
                <a:cs typeface="Times New Roman" panose="02020603050405020304" pitchFamily="18" charset="0"/>
              </a:rPr>
              <a:t> </a:t>
            </a:r>
            <a:endParaRPr lang="x-none" sz="1600" dirty="0">
              <a:latin typeface="Calibri" panose="020F0502020204030204" pitchFamily="34" charset="0"/>
              <a:ea typeface="Calibri" panose="020F0502020204030204" pitchFamily="34" charset="0"/>
              <a:cs typeface="Times New Roman" panose="02020603050405020304" pitchFamily="18" charset="0"/>
            </a:endParaRPr>
          </a:p>
          <a:p>
            <a:r>
              <a:rPr lang="x-none" sz="1600" dirty="0">
                <a:latin typeface="Calibri" panose="020F0502020204030204" pitchFamily="34" charset="0"/>
                <a:ea typeface="Calibri" panose="020F0502020204030204" pitchFamily="34" charset="0"/>
                <a:cs typeface="Times New Roman" panose="02020603050405020304" pitchFamily="18" charset="0"/>
              </a:rPr>
              <a:t> </a:t>
            </a:r>
          </a:p>
          <a:p>
            <a:r>
              <a:rPr lang="en-US" sz="1600" dirty="0">
                <a:latin typeface="Calibri" panose="020F0502020204030204" pitchFamily="34" charset="0"/>
                <a:ea typeface="Calibri" panose="020F0502020204030204" pitchFamily="34" charset="0"/>
                <a:cs typeface="Times New Roman" panose="02020603050405020304" pitchFamily="18" charset="0"/>
              </a:rPr>
              <a:t>Palma, F. C., </a:t>
            </a:r>
            <a:r>
              <a:rPr lang="en-US" sz="1600" dirty="0" err="1">
                <a:latin typeface="Calibri" panose="020F0502020204030204" pitchFamily="34" charset="0"/>
                <a:ea typeface="Calibri" panose="020F0502020204030204" pitchFamily="34" charset="0"/>
                <a:cs typeface="Times New Roman" panose="02020603050405020304" pitchFamily="18" charset="0"/>
              </a:rPr>
              <a:t>Trimi</a:t>
            </a:r>
            <a:r>
              <a:rPr lang="en-US" sz="1600" dirty="0">
                <a:latin typeface="Calibri" panose="020F0502020204030204" pitchFamily="34" charset="0"/>
                <a:ea typeface="Calibri" panose="020F0502020204030204" pitchFamily="34" charset="0"/>
                <a:cs typeface="Times New Roman" panose="02020603050405020304" pitchFamily="18" charset="0"/>
              </a:rPr>
              <a:t>, S., &amp; Hong, S.-G. (2018). Motivation triggers for customer participation in value co-creation. </a:t>
            </a:r>
            <a:r>
              <a:rPr lang="en-US" sz="1600" i="1" dirty="0">
                <a:latin typeface="Calibri" panose="020F0502020204030204" pitchFamily="34" charset="0"/>
                <a:ea typeface="Calibri" panose="020F0502020204030204" pitchFamily="34" charset="0"/>
                <a:cs typeface="Times New Roman" panose="02020603050405020304" pitchFamily="18" charset="0"/>
              </a:rPr>
              <a:t>Service Business</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i="1" dirty="0">
                <a:latin typeface="Calibri" panose="020F0502020204030204" pitchFamily="34" charset="0"/>
                <a:ea typeface="Calibri" panose="020F0502020204030204" pitchFamily="34" charset="0"/>
                <a:cs typeface="Times New Roman" panose="02020603050405020304" pitchFamily="18" charset="0"/>
              </a:rPr>
              <a:t>13</a:t>
            </a:r>
            <a:r>
              <a:rPr lang="en-US" sz="1600" dirty="0">
                <a:latin typeface="Calibri" panose="020F0502020204030204" pitchFamily="34" charset="0"/>
                <a:ea typeface="Calibri" panose="020F0502020204030204" pitchFamily="34" charset="0"/>
                <a:cs typeface="Times New Roman" panose="02020603050405020304" pitchFamily="18" charset="0"/>
              </a:rPr>
              <a:t>(3), 557–580. https://</a:t>
            </a:r>
            <a:r>
              <a:rPr lang="en-US" sz="1600" dirty="0" err="1">
                <a:latin typeface="Calibri" panose="020F0502020204030204" pitchFamily="34" charset="0"/>
                <a:ea typeface="Calibri" panose="020F0502020204030204" pitchFamily="34" charset="0"/>
                <a:cs typeface="Times New Roman" panose="02020603050405020304" pitchFamily="18" charset="0"/>
              </a:rPr>
              <a:t>doi.org</a:t>
            </a:r>
            <a:r>
              <a:rPr lang="en-US" sz="1600" dirty="0">
                <a:latin typeface="Calibri" panose="020F0502020204030204" pitchFamily="34" charset="0"/>
                <a:ea typeface="Calibri" panose="020F0502020204030204" pitchFamily="34" charset="0"/>
                <a:cs typeface="Times New Roman" panose="02020603050405020304" pitchFamily="18" charset="0"/>
              </a:rPr>
              <a:t>/10.1007/s11628-018-00395-w</a:t>
            </a:r>
            <a:endParaRPr lang="x-none" sz="1600" dirty="0">
              <a:latin typeface="Calibri" panose="020F0502020204030204" pitchFamily="34" charset="0"/>
              <a:ea typeface="Calibri" panose="020F0502020204030204" pitchFamily="34" charset="0"/>
              <a:cs typeface="Times New Roman" panose="02020603050405020304" pitchFamily="18" charset="0"/>
            </a:endParaRPr>
          </a:p>
          <a:p>
            <a:r>
              <a:rPr lang="x-none" sz="1600" dirty="0">
                <a:latin typeface="Calibri" panose="020F0502020204030204" pitchFamily="34" charset="0"/>
                <a:ea typeface="Calibri" panose="020F0502020204030204" pitchFamily="34" charset="0"/>
                <a:cs typeface="Times New Roman" panose="02020603050405020304" pitchFamily="18" charset="0"/>
              </a:rPr>
              <a:t> </a:t>
            </a:r>
          </a:p>
          <a:p>
            <a:r>
              <a:rPr lang="x-none"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a:t>Pradhan, M. (n.d.). </a:t>
            </a:r>
            <a:r>
              <a:rPr lang="en-US" sz="1600" i="1" dirty="0"/>
              <a:t>Grounded Theory : An overview</a:t>
            </a:r>
            <a:r>
              <a:rPr lang="en-US" sz="1600" dirty="0"/>
              <a:t>. Retrieved from https://</a:t>
            </a:r>
            <a:r>
              <a:rPr lang="en-US" sz="1600" dirty="0" err="1"/>
              <a:t>www.lkouniv.ac.in</a:t>
            </a:r>
            <a:r>
              <a:rPr lang="en-US" sz="1600" dirty="0"/>
              <a:t>/site/</a:t>
            </a:r>
            <a:r>
              <a:rPr lang="en-US" sz="1600" dirty="0" err="1"/>
              <a:t>writereaddata</a:t>
            </a:r>
            <a:r>
              <a:rPr lang="en-US" sz="1600" dirty="0"/>
              <a:t>/</a:t>
            </a:r>
            <a:r>
              <a:rPr lang="en-US" sz="1600" dirty="0" err="1"/>
              <a:t>siteContent</a:t>
            </a:r>
            <a:r>
              <a:rPr lang="en-US" sz="1600" dirty="0"/>
              <a:t>/202003241126074851pradhan_Grounded_Theory.pdf</a:t>
            </a:r>
          </a:p>
          <a:p>
            <a:r>
              <a:rPr lang="en-US" sz="1600" dirty="0"/>
              <a:t>‌</a:t>
            </a:r>
            <a:endParaRPr lang="x-none" sz="1600" dirty="0">
              <a:latin typeface="Calibri" panose="020F0502020204030204" pitchFamily="34" charset="0"/>
              <a:ea typeface="Calibri" panose="020F0502020204030204" pitchFamily="34" charset="0"/>
              <a:cs typeface="Times New Roman" panose="02020603050405020304" pitchFamily="18" charset="0"/>
            </a:endParaRPr>
          </a:p>
          <a:p>
            <a:r>
              <a:rPr lang="en-US" sz="1600" dirty="0" err="1">
                <a:latin typeface="Calibri" panose="020F0502020204030204" pitchFamily="34" charset="0"/>
                <a:ea typeface="Calibri" panose="020F0502020204030204" pitchFamily="34" charset="0"/>
                <a:cs typeface="Times New Roman" panose="02020603050405020304" pitchFamily="18" charset="0"/>
              </a:rPr>
              <a:t>Trembath</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D.Balandin</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S.Togher</a:t>
            </a:r>
            <a:r>
              <a:rPr lang="en-US" sz="1600" dirty="0">
                <a:latin typeface="Calibri" panose="020F0502020204030204" pitchFamily="34" charset="0"/>
                <a:ea typeface="Calibri" panose="020F0502020204030204" pitchFamily="34" charset="0"/>
                <a:cs typeface="Times New Roman" panose="02020603050405020304" pitchFamily="18" charset="0"/>
              </a:rPr>
              <a:t>, L.&amp; </a:t>
            </a:r>
            <a:r>
              <a:rPr lang="en-US" sz="1600" dirty="0" err="1">
                <a:latin typeface="Calibri" panose="020F0502020204030204" pitchFamily="34" charset="0"/>
                <a:ea typeface="Calibri" panose="020F0502020204030204" pitchFamily="34" charset="0"/>
                <a:cs typeface="Times New Roman" panose="02020603050405020304" pitchFamily="18" charset="0"/>
              </a:rPr>
              <a:t>Stancliffe,R</a:t>
            </a:r>
            <a:r>
              <a:rPr lang="en-US" sz="1600" dirty="0">
                <a:latin typeface="Calibri" panose="020F0502020204030204" pitchFamily="34" charset="0"/>
                <a:ea typeface="Calibri" panose="020F0502020204030204" pitchFamily="34" charset="0"/>
                <a:cs typeface="Times New Roman" panose="02020603050405020304" pitchFamily="18" charset="0"/>
              </a:rPr>
              <a:t>. (2010) .The experiences of adults with complex communication needs who volunteer, Disability and Rehabilitation, 32:11, 885-898.</a:t>
            </a:r>
            <a:endParaRPr lang="x-none" sz="1600"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alibri" panose="020F0502020204030204" pitchFamily="34" charset="0"/>
                <a:ea typeface="Calibri" panose="020F0502020204030204" pitchFamily="34" charset="0"/>
                <a:cs typeface="Times New Roman" panose="02020603050405020304" pitchFamily="18" charset="0"/>
              </a:rPr>
              <a:t> </a:t>
            </a:r>
            <a:endParaRPr lang="x-none" sz="1600"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alibri" panose="020F0502020204030204" pitchFamily="34" charset="0"/>
                <a:ea typeface="Calibri" panose="020F0502020204030204" pitchFamily="34" charset="0"/>
                <a:cs typeface="Times New Roman" panose="02020603050405020304" pitchFamily="18" charset="0"/>
              </a:rPr>
              <a:t>Williams, M., &amp; Moser, T. (2019). The Art of Coding and Thematic Exploration in Qualitative Research. Retrieved October 30, 2021, from undefined website: https://</a:t>
            </a:r>
            <a:r>
              <a:rPr lang="en-US" sz="1600" dirty="0" err="1">
                <a:latin typeface="Calibri" panose="020F0502020204030204" pitchFamily="34" charset="0"/>
                <a:ea typeface="Calibri" panose="020F0502020204030204" pitchFamily="34" charset="0"/>
                <a:cs typeface="Times New Roman" panose="02020603050405020304" pitchFamily="18" charset="0"/>
              </a:rPr>
              <a:t>www.semanticscholar.org</a:t>
            </a:r>
            <a:r>
              <a:rPr lang="en-US" sz="1600" dirty="0">
                <a:latin typeface="Calibri" panose="020F0502020204030204" pitchFamily="34" charset="0"/>
                <a:ea typeface="Calibri" panose="020F0502020204030204" pitchFamily="34" charset="0"/>
                <a:cs typeface="Times New Roman" panose="02020603050405020304" pitchFamily="18" charset="0"/>
              </a:rPr>
              <a:t>/paper/The-Art-of-Coding-and-Thematic-Exploration-in-Williams-Moser/c0a0c26ac41cb8beb337834e6c1e2f35b91d071d</a:t>
            </a:r>
            <a:endParaRPr lang="x-none" sz="1600"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alibri" panose="020F0502020204030204" pitchFamily="34" charset="0"/>
                <a:ea typeface="Calibri" panose="020F0502020204030204" pitchFamily="34" charset="0"/>
                <a:cs typeface="Times New Roman" panose="02020603050405020304" pitchFamily="18" charset="0"/>
              </a:rPr>
              <a:t>‌</a:t>
            </a:r>
            <a:endParaRPr lang="x-none" sz="1600" dirty="0">
              <a:latin typeface="Calibri" panose="020F0502020204030204" pitchFamily="34" charset="0"/>
              <a:ea typeface="Calibri" panose="020F0502020204030204" pitchFamily="34" charset="0"/>
              <a:cs typeface="Times New Roman" panose="02020603050405020304" pitchFamily="18" charset="0"/>
            </a:endParaRPr>
          </a:p>
          <a:p>
            <a:r>
              <a:rPr lang="x-none" sz="1600" dirty="0">
                <a:latin typeface="Calibri" panose="020F0502020204030204" pitchFamily="34" charset="0"/>
                <a:ea typeface="Calibri" panose="020F0502020204030204" pitchFamily="34" charset="0"/>
                <a:cs typeface="Times New Roman" panose="02020603050405020304" pitchFamily="18" charset="0"/>
              </a:rPr>
              <a:t> </a:t>
            </a:r>
          </a:p>
          <a:p>
            <a:r>
              <a:rPr lang="x-none" sz="1600"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5322834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B3D79FE7-EDC6-104E-A339-3308AC62410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RU" smtClean="0"/>
              <a:t>7</a:t>
            </a:fld>
            <a:endParaRPr lang="ru-RU"/>
          </a:p>
        </p:txBody>
      </p:sp>
      <p:pic>
        <p:nvPicPr>
          <p:cNvPr id="8" name="Picture 7" descr="Diagram&#10;&#10;Description automatically generated">
            <a:extLst>
              <a:ext uri="{FF2B5EF4-FFF2-40B4-BE49-F238E27FC236}">
                <a16:creationId xmlns:a16="http://schemas.microsoft.com/office/drawing/2014/main" xmlns="" id="{71CACC7C-167B-8249-AEEE-98378290223B}"/>
              </a:ext>
            </a:extLst>
          </p:cNvPr>
          <p:cNvPicPr>
            <a:picLocks noChangeAspect="1"/>
          </p:cNvPicPr>
          <p:nvPr/>
        </p:nvPicPr>
        <p:blipFill>
          <a:blip r:embed="rId3"/>
          <a:stretch>
            <a:fillRect/>
          </a:stretch>
        </p:blipFill>
        <p:spPr>
          <a:xfrm>
            <a:off x="1576315" y="286603"/>
            <a:ext cx="8059003" cy="5248956"/>
          </a:xfrm>
          <a:prstGeom prst="rect">
            <a:avLst/>
          </a:prstGeom>
        </p:spPr>
      </p:pic>
      <p:sp>
        <p:nvSpPr>
          <p:cNvPr id="9" name="Rectangle 8">
            <a:extLst>
              <a:ext uri="{FF2B5EF4-FFF2-40B4-BE49-F238E27FC236}">
                <a16:creationId xmlns:a16="http://schemas.microsoft.com/office/drawing/2014/main" xmlns="" id="{7E73C92E-76BC-DA42-A772-64D1E4F37921}"/>
              </a:ext>
            </a:extLst>
          </p:cNvPr>
          <p:cNvSpPr/>
          <p:nvPr/>
        </p:nvSpPr>
        <p:spPr>
          <a:xfrm>
            <a:off x="9618256" y="5856000"/>
            <a:ext cx="7446219" cy="307777"/>
          </a:xfrm>
          <a:prstGeom prst="rect">
            <a:avLst/>
          </a:prstGeom>
        </p:spPr>
        <p:txBody>
          <a:bodyPr wrap="square">
            <a:spAutoFit/>
          </a:bodyPr>
          <a:lstStyle/>
          <a:p>
            <a:r>
              <a:rPr lang="en-US" dirty="0">
                <a:solidFill>
                  <a:srgbClr val="FF0000"/>
                </a:solidFill>
              </a:rPr>
              <a:t>Adopted: Glaser (2011)</a:t>
            </a:r>
            <a:endParaRPr lang="x-none" dirty="0">
              <a:solidFill>
                <a:srgbClr val="FF0000"/>
              </a:solidFill>
            </a:endParaRPr>
          </a:p>
        </p:txBody>
      </p:sp>
    </p:spTree>
    <p:extLst>
      <p:ext uri="{BB962C8B-B14F-4D97-AF65-F5344CB8AC3E}">
        <p14:creationId xmlns:p14="http://schemas.microsoft.com/office/powerpoint/2010/main" val="168935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2D7ABA-8233-FC48-959C-5AEEF3FBD7F8}"/>
              </a:ext>
            </a:extLst>
          </p:cNvPr>
          <p:cNvSpPr>
            <a:spLocks noGrp="1"/>
          </p:cNvSpPr>
          <p:nvPr>
            <p:ph type="title"/>
          </p:nvPr>
        </p:nvSpPr>
        <p:spPr/>
        <p:txBody>
          <a:bodyPr/>
          <a:lstStyle/>
          <a:p>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Discovering theory</a:t>
            </a:r>
            <a:r>
              <a:rPr lang="x-none"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r>
            <a:br>
              <a:rPr lang="x-none" b="1" dirty="0">
                <a:solidFill>
                  <a:srgbClr val="FF0000"/>
                </a:solidFill>
                <a:latin typeface="Calibri" panose="020F0502020204030204" pitchFamily="34" charset="0"/>
                <a:ea typeface="Calibri" panose="020F0502020204030204" pitchFamily="34" charset="0"/>
                <a:cs typeface="Times New Roman" panose="02020603050405020304" pitchFamily="18" charset="0"/>
              </a:rPr>
            </a:br>
            <a:endParaRPr lang="x-none" dirty="0">
              <a:solidFill>
                <a:srgbClr val="FF0000"/>
              </a:solidFill>
            </a:endParaRPr>
          </a:p>
        </p:txBody>
      </p:sp>
      <p:sp>
        <p:nvSpPr>
          <p:cNvPr id="3" name="Slide Number Placeholder 2">
            <a:extLst>
              <a:ext uri="{FF2B5EF4-FFF2-40B4-BE49-F238E27FC236}">
                <a16:creationId xmlns:a16="http://schemas.microsoft.com/office/drawing/2014/main" xmlns="" id="{8431383A-1F25-A64F-A75F-11A039470A0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RU" smtClean="0"/>
              <a:t>8</a:t>
            </a:fld>
            <a:endParaRPr lang="ru-RU"/>
          </a:p>
        </p:txBody>
      </p:sp>
      <p:sp>
        <p:nvSpPr>
          <p:cNvPr id="4" name="Rectangle 3">
            <a:extLst>
              <a:ext uri="{FF2B5EF4-FFF2-40B4-BE49-F238E27FC236}">
                <a16:creationId xmlns:a16="http://schemas.microsoft.com/office/drawing/2014/main" xmlns="" id="{2306CB3C-9266-9444-B42A-7EEA5231F916}"/>
              </a:ext>
            </a:extLst>
          </p:cNvPr>
          <p:cNvSpPr/>
          <p:nvPr/>
        </p:nvSpPr>
        <p:spPr>
          <a:xfrm>
            <a:off x="1097280" y="1794598"/>
            <a:ext cx="5231642" cy="4524315"/>
          </a:xfrm>
          <a:prstGeom prst="rect">
            <a:avLst/>
          </a:prstGeom>
        </p:spPr>
        <p:txBody>
          <a:bodyPr wrap="square">
            <a:spAutoFit/>
          </a:bodyPr>
          <a:lstStyle/>
          <a:p>
            <a:r>
              <a:rPr lang="en-US" sz="3200" dirty="0">
                <a:latin typeface="Calibri" panose="020F0502020204030204" pitchFamily="34" charset="0"/>
                <a:ea typeface="Calibri" panose="020F0502020204030204" pitchFamily="34" charset="0"/>
                <a:cs typeface="Times New Roman" panose="02020603050405020304" pitchFamily="18" charset="0"/>
              </a:rPr>
              <a:t> </a:t>
            </a:r>
            <a:endParaRPr lang="x-none" sz="3200" dirty="0">
              <a:latin typeface="Calibri" panose="020F0502020204030204" pitchFamily="34" charset="0"/>
              <a:ea typeface="Calibri" panose="020F0502020204030204" pitchFamily="34" charset="0"/>
              <a:cs typeface="Times New Roman" panose="02020603050405020304" pitchFamily="18" charset="0"/>
            </a:endParaRPr>
          </a:p>
          <a:p>
            <a:r>
              <a:rPr lang="en-US" sz="3200" dirty="0">
                <a:latin typeface="Calibri" panose="020F0502020204030204" pitchFamily="34" charset="0"/>
                <a:ea typeface="Calibri" panose="020F0502020204030204" pitchFamily="34" charset="0"/>
                <a:cs typeface="Times New Roman" panose="02020603050405020304" pitchFamily="18" charset="0"/>
              </a:rPr>
              <a:t>“In discovering theory ,one generates conceptual categories or their properties from evidence, then the evidence from which category emerged is used to illustrate the concept.”(Glaser and Strauss,1967)</a:t>
            </a:r>
            <a:endParaRPr lang="x-none" sz="3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Learn how to conduct grounded theory: a qualitative research approach -  YouTube">
            <a:extLst>
              <a:ext uri="{FF2B5EF4-FFF2-40B4-BE49-F238E27FC236}">
                <a16:creationId xmlns:a16="http://schemas.microsoft.com/office/drawing/2014/main" xmlns="" id="{23939D85-49EA-BD40-9B5E-B59ECB3372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0358" y="286603"/>
            <a:ext cx="5231642" cy="6032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5439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3D7FE920-C0D6-6045-A8C4-350B9105286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RU" smtClean="0"/>
              <a:t>9</a:t>
            </a:fld>
            <a:endParaRPr lang="ru-RU"/>
          </a:p>
        </p:txBody>
      </p:sp>
      <p:sp>
        <p:nvSpPr>
          <p:cNvPr id="4" name="Rectangle 3">
            <a:extLst>
              <a:ext uri="{FF2B5EF4-FFF2-40B4-BE49-F238E27FC236}">
                <a16:creationId xmlns:a16="http://schemas.microsoft.com/office/drawing/2014/main" xmlns="" id="{0FAE27AB-7FA5-6748-BEB3-7DC83C429FE7}"/>
              </a:ext>
            </a:extLst>
          </p:cNvPr>
          <p:cNvSpPr/>
          <p:nvPr/>
        </p:nvSpPr>
        <p:spPr>
          <a:xfrm>
            <a:off x="1110342" y="1782868"/>
            <a:ext cx="6805358" cy="2893100"/>
          </a:xfrm>
          <a:prstGeom prst="rect">
            <a:avLst/>
          </a:prstGeom>
        </p:spPr>
        <p:txBody>
          <a:bodyPr wrap="square">
            <a:spAutoFit/>
          </a:bodyPr>
          <a:lstStyle/>
          <a:p>
            <a:r>
              <a:rPr lang="x-none" sz="2400" dirty="0">
                <a:latin typeface="Calibri" panose="020F0502020204030204" pitchFamily="34" charset="0"/>
                <a:cs typeface="Calibri" panose="020F0502020204030204" pitchFamily="34" charset="0"/>
              </a:rPr>
              <a:t>-Ignore existing theory and focus on the study</a:t>
            </a:r>
          </a:p>
          <a:p>
            <a:r>
              <a:rPr lang="x-none" sz="2400" dirty="0">
                <a:latin typeface="Calibri" panose="020F0502020204030204" pitchFamily="34" charset="0"/>
                <a:cs typeface="Calibri" panose="020F0502020204030204" pitchFamily="34" charset="0"/>
              </a:rPr>
              <a:t>-Work in the areas that have little to no literature already</a:t>
            </a:r>
          </a:p>
          <a:p>
            <a:r>
              <a:rPr lang="x-none" sz="2400" dirty="0">
                <a:latin typeface="Calibri" panose="020F0502020204030204" pitchFamily="34" charset="0"/>
                <a:cs typeface="Calibri" panose="020F0502020204030204" pitchFamily="34" charset="0"/>
              </a:rPr>
              <a:t>-Collection,coding,and analysis should be done together as much as possible</a:t>
            </a:r>
          </a:p>
          <a:p>
            <a:endParaRPr lang="x-none" sz="2400" dirty="0">
              <a:latin typeface="Calibri" panose="020F0502020204030204" pitchFamily="34" charset="0"/>
              <a:cs typeface="Calibri" panose="020F0502020204030204" pitchFamily="34" charset="0"/>
            </a:endParaRPr>
          </a:p>
          <a:p>
            <a:r>
              <a:rPr lang="x-none" sz="2400" i="1" dirty="0">
                <a:solidFill>
                  <a:srgbClr val="FF0000"/>
                </a:solidFill>
                <a:latin typeface="Calibri" panose="020F0502020204030204" pitchFamily="34" charset="0"/>
                <a:cs typeface="Calibri" panose="020F0502020204030204" pitchFamily="34" charset="0"/>
              </a:rPr>
              <a:t>Adopted:Glaser and Strauss,1967</a:t>
            </a:r>
          </a:p>
          <a:p>
            <a:endParaRPr lang="x-none" dirty="0"/>
          </a:p>
        </p:txBody>
      </p:sp>
      <p:pic>
        <p:nvPicPr>
          <p:cNvPr id="2050" name="Picture 2" descr="Grounded Theory Forum – meeting dates spring/summer 2017 | Research Support  Hub">
            <a:extLst>
              <a:ext uri="{FF2B5EF4-FFF2-40B4-BE49-F238E27FC236}">
                <a16:creationId xmlns:a16="http://schemas.microsoft.com/office/drawing/2014/main" xmlns="" id="{7BD7ED0A-F896-7B48-92BC-EB550D1D8A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5700" y="1782868"/>
            <a:ext cx="3860827" cy="445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5074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ktyvinė">
  <a:themeElements>
    <a:clrScheme name="Retrospektyvinė">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etrospektyvinė">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docProps/app.xml><?xml version="1.0" encoding="utf-8"?>
<Properties xmlns="http://schemas.openxmlformats.org/officeDocument/2006/extended-properties" xmlns:vt="http://schemas.openxmlformats.org/officeDocument/2006/docPropsVTypes">
  <Template/>
  <TotalTime>8723</TotalTime>
  <Words>2701</Words>
  <Application>Microsoft Office PowerPoint</Application>
  <PresentationFormat>Custom</PresentationFormat>
  <Paragraphs>442</Paragraphs>
  <Slides>64</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64</vt:i4>
      </vt:variant>
    </vt:vector>
  </HeadingPairs>
  <TitlesOfParts>
    <vt:vector size="72" baseType="lpstr">
      <vt:lpstr>Arial</vt:lpstr>
      <vt:lpstr>Times New Roman</vt:lpstr>
      <vt:lpstr>Calibri</vt:lpstr>
      <vt:lpstr>Verdana</vt:lpstr>
      <vt:lpstr>MaisonNeue</vt:lpstr>
      <vt:lpstr>Lato</vt:lpstr>
      <vt:lpstr>HelveticaNeue-Light</vt:lpstr>
      <vt:lpstr>Retrospektyvinė</vt:lpstr>
      <vt:lpstr>PowerPoint Presentation</vt:lpstr>
      <vt:lpstr>Aim of the lecture: </vt:lpstr>
      <vt:lpstr>PowerPoint Presentation</vt:lpstr>
      <vt:lpstr>When to use Grounded theory research </vt:lpstr>
      <vt:lpstr>PowerPoint Presentation</vt:lpstr>
      <vt:lpstr>Two sociologists, developed grounded theory in the late 1960s</vt:lpstr>
      <vt:lpstr>PowerPoint Presentation</vt:lpstr>
      <vt:lpstr>Discovering theory </vt:lpstr>
      <vt:lpstr>PowerPoint Presentation</vt:lpstr>
      <vt:lpstr>PowerPoint Presentation</vt:lpstr>
      <vt:lpstr>The phases of constant comparative analysis</vt:lpstr>
      <vt:lpstr>PowerPoint Presentation</vt:lpstr>
      <vt:lpstr>Disadvantages: </vt:lpstr>
      <vt:lpstr>General elements in a grounded theory research design  </vt:lpstr>
      <vt:lpstr> Developing the Question </vt:lpstr>
      <vt:lpstr>Getting started: Theoretical Sensitivity </vt:lpstr>
      <vt:lpstr>Getting Started: Asking the Research Question</vt:lpstr>
      <vt:lpstr>Review of Getting Started Section</vt:lpstr>
      <vt:lpstr>Getting Started: Theoretical Sensitivity</vt:lpstr>
      <vt:lpstr>Getting Started: Theoretical Sensitivity</vt:lpstr>
      <vt:lpstr>Getting Started: The Role of Literature Reviews</vt:lpstr>
      <vt:lpstr>Doing Grounded Theory: Theoretical Sensitivity</vt:lpstr>
      <vt:lpstr>2. Theoretical sampling  </vt:lpstr>
      <vt:lpstr>PowerPoint Presentation</vt:lpstr>
      <vt:lpstr>3. Interview transcribing and Contact summary </vt:lpstr>
      <vt:lpstr>4. Data chunking and Data naming – Coding </vt:lpstr>
      <vt:lpstr>PowerPoint Presentation</vt:lpstr>
      <vt:lpstr>5. Developing conceptual categories </vt:lpstr>
      <vt:lpstr>Steps in coding</vt:lpstr>
      <vt:lpstr>6. Constant comparison </vt:lpstr>
      <vt:lpstr>PowerPoint Presentation</vt:lpstr>
      <vt:lpstr>7. Analytic memoing </vt:lpstr>
      <vt:lpstr>The process is initiated by coding &amp; categorizing the data.  </vt:lpstr>
      <vt:lpstr>OPEN CODING</vt:lpstr>
      <vt:lpstr>OPEN CODING</vt:lpstr>
      <vt:lpstr>PowerPoint Presentation</vt:lpstr>
      <vt:lpstr>Doing Grounded Theory: Coding</vt:lpstr>
      <vt:lpstr>Doing Grounded Theory: Coding</vt:lpstr>
      <vt:lpstr>PowerPoint Presentation</vt:lpstr>
      <vt:lpstr>PowerPoint Presentation</vt:lpstr>
      <vt:lpstr>PowerPoint Presentation</vt:lpstr>
      <vt:lpstr>Example of Doing Grounded Theory: Axial Coding</vt:lpstr>
      <vt:lpstr>Example of Doing Grounded Theory: Axial Coding Continue.</vt:lpstr>
      <vt:lpstr>Example of Doing Grounded Theory: Axial coding Continue</vt:lpstr>
      <vt:lpstr>Example of Doing Grounded Theory: Axial coding Continue</vt:lpstr>
      <vt:lpstr>SELECTIVE CODING</vt:lpstr>
      <vt:lpstr>PowerPoint Presentation</vt:lpstr>
      <vt:lpstr>Example of Doing Grounded Theory: Coding continuation.</vt:lpstr>
      <vt:lpstr>Example of Doing Grounded Theory: Core Story of the Data</vt:lpstr>
      <vt:lpstr>Example of Doing Grounded Theory: Model of career development of women with disabilities that has 6 domains of influence </vt:lpstr>
      <vt:lpstr>8. Growing theories  </vt:lpstr>
      <vt:lpstr> Sample </vt:lpstr>
      <vt:lpstr>DATA COLLECTION</vt:lpstr>
      <vt:lpstr>ISSUES GROUNDED THEORY DATA COLLECTION POINTS  </vt:lpstr>
      <vt:lpstr>DATA ANALYSIS</vt:lpstr>
      <vt:lpstr>Data Analysis</vt:lpstr>
      <vt:lpstr>When does this process end?</vt:lpstr>
      <vt:lpstr>Conclusion/Key messages </vt:lpstr>
      <vt:lpstr>Individual Activity 1</vt:lpstr>
      <vt:lpstr>Activity 2</vt:lpstr>
      <vt:lpstr>References</vt:lpstr>
      <vt:lpstr>PowerPoint Presentation</vt:lpstr>
      <vt:lpstr>References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 2.3 Fostering Evidence-based Nursing (EBN) through collaboration  WP 2.3 Содействие доказательному сестринскому делу (EBN) посредством сотрудничества</dc:title>
  <dc:creator>Enrika Morkienė</dc:creator>
  <cp:lastModifiedBy>Aurelija</cp:lastModifiedBy>
  <cp:revision>133</cp:revision>
  <cp:lastPrinted>2021-01-12T06:46:33Z</cp:lastPrinted>
  <dcterms:created xsi:type="dcterms:W3CDTF">2020-12-22T11:24:52Z</dcterms:created>
  <dcterms:modified xsi:type="dcterms:W3CDTF">2021-11-02T09:19:56Z</dcterms:modified>
</cp:coreProperties>
</file>