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68" r:id="rId2"/>
    <p:sldId id="276" r:id="rId3"/>
    <p:sldId id="289" r:id="rId4"/>
    <p:sldId id="277" r:id="rId5"/>
    <p:sldId id="290" r:id="rId6"/>
    <p:sldId id="260" r:id="rId7"/>
    <p:sldId id="282" r:id="rId8"/>
    <p:sldId id="291" r:id="rId9"/>
    <p:sldId id="292" r:id="rId10"/>
    <p:sldId id="283" r:id="rId11"/>
    <p:sldId id="284" r:id="rId12"/>
    <p:sldId id="281" r:id="rId13"/>
    <p:sldId id="293" r:id="rId14"/>
    <p:sldId id="294" r:id="rId15"/>
    <p:sldId id="295" r:id="rId16"/>
    <p:sldId id="296" r:id="rId17"/>
    <p:sldId id="287" r:id="rId18"/>
    <p:sldId id="263" r:id="rId19"/>
    <p:sldId id="297" r:id="rId20"/>
    <p:sldId id="288" r:id="rId21"/>
    <p:sldId id="286" r:id="rId22"/>
    <p:sldId id="266" r:id="rId23"/>
    <p:sldId id="298" r:id="rId24"/>
    <p:sldId id="299" r:id="rId25"/>
    <p:sldId id="269" r:id="rId26"/>
    <p:sldId id="270" r:id="rId27"/>
    <p:sldId id="271" r:id="rId28"/>
    <p:sldId id="272" r:id="rId29"/>
    <p:sldId id="300" r:id="rId30"/>
    <p:sldId id="301" r:id="rId31"/>
    <p:sldId id="302" r:id="rId32"/>
    <p:sldId id="303" r:id="rId33"/>
    <p:sldId id="304" r:id="rId34"/>
    <p:sldId id="273" r:id="rId35"/>
    <p:sldId id="26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62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3" autoAdjust="0"/>
    <p:restoredTop sz="76756"/>
  </p:normalViewPr>
  <p:slideViewPr>
    <p:cSldViewPr snapToGrid="0">
      <p:cViewPr>
        <p:scale>
          <a:sx n="61" d="100"/>
          <a:sy n="61" d="100"/>
        </p:scale>
        <p:origin x="-1020" y="-72"/>
      </p:cViewPr>
      <p:guideLst>
        <p:guide orient="horz" pos="62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6E4EA-A592-4B3C-84B8-EB43BD280C89}" type="datetimeFigureOut">
              <a:rPr lang="en-US" smtClean="0"/>
              <a:t>11/2/2021</a:t>
            </a:fld>
            <a:endParaRPr lang="en-US"/>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B53B9C-3A07-45FE-922C-29F3E73C4F53}" type="slidenum">
              <a:rPr lang="en-US" smtClean="0"/>
              <a:t>‹#›</a:t>
            </a:fld>
            <a:endParaRPr lang="en-US"/>
          </a:p>
        </p:txBody>
      </p:sp>
    </p:spTree>
    <p:extLst>
      <p:ext uri="{BB962C8B-B14F-4D97-AF65-F5344CB8AC3E}">
        <p14:creationId xmlns:p14="http://schemas.microsoft.com/office/powerpoint/2010/main" val="125036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dirty="0">
                <a:solidFill>
                  <a:schemeClr val="tx1"/>
                </a:solidFill>
                <a:effectLst/>
                <a:latin typeface="+mn-lt"/>
                <a:ea typeface="+mn-ea"/>
                <a:cs typeface="+mn-cs"/>
              </a:rPr>
              <a:t>What is a case study?</a:t>
            </a:r>
          </a:p>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2</a:t>
            </a:fld>
            <a:endParaRPr lang="x-none"/>
          </a:p>
        </p:txBody>
      </p:sp>
    </p:spTree>
    <p:extLst>
      <p:ext uri="{BB962C8B-B14F-4D97-AF65-F5344CB8AC3E}">
        <p14:creationId xmlns:p14="http://schemas.microsoft.com/office/powerpoint/2010/main" val="2040859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18</a:t>
            </a:fld>
            <a:endParaRPr lang="x-none"/>
          </a:p>
        </p:txBody>
      </p:sp>
    </p:spTree>
    <p:extLst>
      <p:ext uri="{BB962C8B-B14F-4D97-AF65-F5344CB8AC3E}">
        <p14:creationId xmlns:p14="http://schemas.microsoft.com/office/powerpoint/2010/main" val="2182673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21</a:t>
            </a:fld>
            <a:endParaRPr lang="x-none"/>
          </a:p>
        </p:txBody>
      </p:sp>
    </p:spTree>
    <p:extLst>
      <p:ext uri="{BB962C8B-B14F-4D97-AF65-F5344CB8AC3E}">
        <p14:creationId xmlns:p14="http://schemas.microsoft.com/office/powerpoint/2010/main" val="487420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31</a:t>
            </a:fld>
            <a:endParaRPr lang="x-none"/>
          </a:p>
        </p:txBody>
      </p:sp>
    </p:spTree>
    <p:extLst>
      <p:ext uri="{BB962C8B-B14F-4D97-AF65-F5344CB8AC3E}">
        <p14:creationId xmlns:p14="http://schemas.microsoft.com/office/powerpoint/2010/main" val="48450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8</a:t>
            </a:fld>
            <a:endParaRPr lang="x-none"/>
          </a:p>
        </p:txBody>
      </p:sp>
    </p:spTree>
    <p:extLst>
      <p:ext uri="{BB962C8B-B14F-4D97-AF65-F5344CB8AC3E}">
        <p14:creationId xmlns:p14="http://schemas.microsoft.com/office/powerpoint/2010/main" val="49136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9</a:t>
            </a:fld>
            <a:endParaRPr lang="x-none"/>
          </a:p>
        </p:txBody>
      </p:sp>
    </p:spTree>
    <p:extLst>
      <p:ext uri="{BB962C8B-B14F-4D97-AF65-F5344CB8AC3E}">
        <p14:creationId xmlns:p14="http://schemas.microsoft.com/office/powerpoint/2010/main" val="2184383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10</a:t>
            </a:fld>
            <a:endParaRPr lang="x-none"/>
          </a:p>
        </p:txBody>
      </p:sp>
    </p:spTree>
    <p:extLst>
      <p:ext uri="{BB962C8B-B14F-4D97-AF65-F5344CB8AC3E}">
        <p14:creationId xmlns:p14="http://schemas.microsoft.com/office/powerpoint/2010/main" val="368200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12</a:t>
            </a:fld>
            <a:endParaRPr lang="x-none"/>
          </a:p>
        </p:txBody>
      </p:sp>
    </p:spTree>
    <p:extLst>
      <p:ext uri="{BB962C8B-B14F-4D97-AF65-F5344CB8AC3E}">
        <p14:creationId xmlns:p14="http://schemas.microsoft.com/office/powerpoint/2010/main" val="1055286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13</a:t>
            </a:fld>
            <a:endParaRPr lang="x-none"/>
          </a:p>
        </p:txBody>
      </p:sp>
    </p:spTree>
    <p:extLst>
      <p:ext uri="{BB962C8B-B14F-4D97-AF65-F5344CB8AC3E}">
        <p14:creationId xmlns:p14="http://schemas.microsoft.com/office/powerpoint/2010/main" val="4294169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14</a:t>
            </a:fld>
            <a:endParaRPr lang="x-none"/>
          </a:p>
        </p:txBody>
      </p:sp>
    </p:spTree>
    <p:extLst>
      <p:ext uri="{BB962C8B-B14F-4D97-AF65-F5344CB8AC3E}">
        <p14:creationId xmlns:p14="http://schemas.microsoft.com/office/powerpoint/2010/main" val="111373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16</a:t>
            </a:fld>
            <a:endParaRPr lang="x-none"/>
          </a:p>
        </p:txBody>
      </p:sp>
    </p:spTree>
    <p:extLst>
      <p:ext uri="{BB962C8B-B14F-4D97-AF65-F5344CB8AC3E}">
        <p14:creationId xmlns:p14="http://schemas.microsoft.com/office/powerpoint/2010/main" val="3186291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6C84470D-14F2-DF4B-869C-56F7DD6EE6D8}" type="slidenum">
              <a:rPr lang="x-none" smtClean="0"/>
              <a:t>17</a:t>
            </a:fld>
            <a:endParaRPr lang="x-none"/>
          </a:p>
        </p:txBody>
      </p:sp>
    </p:spTree>
    <p:extLst>
      <p:ext uri="{BB962C8B-B14F-4D97-AF65-F5344CB8AC3E}">
        <p14:creationId xmlns:p14="http://schemas.microsoft.com/office/powerpoint/2010/main" val="37359696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79" y="1557225"/>
            <a:ext cx="10061171" cy="2470280"/>
          </a:xfrm>
        </p:spPr>
        <p:txBody>
          <a:bodyPr anchor="b">
            <a:normAutofit/>
          </a:bodyPr>
          <a:lstStyle>
            <a:lvl1pPr algn="ctr">
              <a:lnSpc>
                <a:spcPct val="85000"/>
              </a:lnSpc>
              <a:defRPr sz="8000" spc="-50" baseline="0">
                <a:solidFill>
                  <a:srgbClr val="0070C0"/>
                </a:solidFill>
              </a:defRPr>
            </a:lvl1pPr>
          </a:lstStyle>
          <a:p>
            <a:r>
              <a:rPr lang="lt-LT"/>
              <a:t>Spustelėję redag. ruoš. pavad. stilių</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0070C0"/>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t-LT"/>
              <a:t>Spustelėkite norėdami redaguoti šablono paantraštės stilių</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12" descr="A picture containing graphical user interface&#10;&#10;Description automatically generated">
            <a:extLst>
              <a:ext uri="{FF2B5EF4-FFF2-40B4-BE49-F238E27FC236}">
                <a16:creationId xmlns="" xmlns:a16="http://schemas.microsoft.com/office/drawing/2014/main" id="{9DA36D6F-0A78-4ABF-BA3C-47B8BD1BB529}"/>
              </a:ext>
            </a:extLst>
          </p:cNvPr>
          <p:cNvPicPr>
            <a:picLocks noChangeAspect="1"/>
          </p:cNvPicPr>
          <p:nvPr userDrawn="1"/>
        </p:nvPicPr>
        <p:blipFill>
          <a:blip r:embed="rId2"/>
          <a:stretch>
            <a:fillRect/>
          </a:stretch>
        </p:blipFill>
        <p:spPr>
          <a:xfrm>
            <a:off x="15" y="161322"/>
            <a:ext cx="3352799" cy="714978"/>
          </a:xfrm>
          <a:prstGeom prst="rect">
            <a:avLst/>
          </a:prstGeom>
        </p:spPr>
      </p:pic>
      <p:sp>
        <p:nvSpPr>
          <p:cNvPr id="12" name="TextBox 11"/>
          <p:cNvSpPr txBox="1"/>
          <p:nvPr userDrawn="1"/>
        </p:nvSpPr>
        <p:spPr>
          <a:xfrm>
            <a:off x="164757" y="6226848"/>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4" name="Picture 3">
            <a:extLst>
              <a:ext uri="{FF2B5EF4-FFF2-40B4-BE49-F238E27FC236}">
                <a16:creationId xmlns="" xmlns:a16="http://schemas.microsoft.com/office/drawing/2014/main" id="{4B91A6DE-4906-4E8E-B059-08E1ACFD3DC2}"/>
              </a:ext>
            </a:extLst>
          </p:cNvPr>
          <p:cNvPicPr>
            <a:picLocks noChangeAspect="1"/>
          </p:cNvPicPr>
          <p:nvPr userDrawn="1"/>
        </p:nvPicPr>
        <p:blipFill>
          <a:blip r:embed="rId3"/>
          <a:stretch>
            <a:fillRect/>
          </a:stretch>
        </p:blipFill>
        <p:spPr>
          <a:xfrm>
            <a:off x="10492959" y="159116"/>
            <a:ext cx="1330982" cy="769881"/>
          </a:xfrm>
          <a:prstGeom prst="rect">
            <a:avLst/>
          </a:prstGeom>
        </p:spPr>
      </p:pic>
    </p:spTree>
    <p:extLst>
      <p:ext uri="{BB962C8B-B14F-4D97-AF65-F5344CB8AC3E}">
        <p14:creationId xmlns:p14="http://schemas.microsoft.com/office/powerpoint/2010/main" val="3392601653"/>
      </p:ext>
    </p:extLst>
  </p:cSld>
  <p:clrMapOvr>
    <a:masterClrMapping/>
  </p:clrMapOvr>
  <p:extLst>
    <p:ext uri="{DCECCB84-F9BA-43D5-87BE-67443E8EF086}">
      <p15:sldGuideLst xmlns="" xmlns:p15="http://schemas.microsoft.com/office/powerpoint/2012/main">
        <p15:guide id="1" orient="horz" pos="720" userDrawn="1">
          <p15:clr>
            <a:srgbClr val="FBAE40"/>
          </p15:clr>
        </p15:guide>
        <p15:guide id="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63611" y="970494"/>
            <a:ext cx="11277600" cy="808963"/>
          </a:xfrm>
        </p:spPr>
        <p:txBody>
          <a:bodyPr/>
          <a:lstStyle>
            <a:lvl1pPr marL="0" algn="ctr">
              <a:defRPr sz="4400"/>
            </a:lvl1pPr>
          </a:lstStyle>
          <a:p>
            <a:r>
              <a:rPr lang="lt-LT"/>
              <a:t>Spustelėję redag. ruoš. pavad. stilių</a:t>
            </a:r>
            <a:endParaRPr lang="en-US" dirty="0"/>
          </a:p>
        </p:txBody>
      </p:sp>
      <p:sp>
        <p:nvSpPr>
          <p:cNvPr id="3" name="Content Placeholder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Tree>
    <p:extLst>
      <p:ext uri="{BB962C8B-B14F-4D97-AF65-F5344CB8AC3E}">
        <p14:creationId xmlns:p14="http://schemas.microsoft.com/office/powerpoint/2010/main" val="383660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a:xfrm>
            <a:off x="304800" y="893766"/>
            <a:ext cx="11261124" cy="682917"/>
          </a:xfrm>
        </p:spPr>
        <p:txBody>
          <a:bodyPr/>
          <a:lstStyle>
            <a:lvl1pPr algn="ctr">
              <a:defRPr/>
            </a:lvl1pPr>
          </a:lstStyle>
          <a:p>
            <a:r>
              <a:rPr lang="lt-LT"/>
              <a:t>Spustelėję redag. ruoš. pavad. stilių</a:t>
            </a:r>
            <a:endParaRPr lang="en-US" dirty="0"/>
          </a:p>
        </p:txBody>
      </p:sp>
      <p:sp>
        <p:nvSpPr>
          <p:cNvPr id="3" name="Text Placeholder 2"/>
          <p:cNvSpPr>
            <a:spLocks noGrp="1"/>
          </p:cNvSpPr>
          <p:nvPr>
            <p:ph type="body" idx="1"/>
          </p:nvPr>
        </p:nvSpPr>
        <p:spPr>
          <a:xfrm>
            <a:off x="304800" y="1846052"/>
            <a:ext cx="5730240" cy="736282"/>
          </a:xfrm>
        </p:spPr>
        <p:txBody>
          <a:bodyPr lIns="91440" rIns="91440" anchor="ctr">
            <a:normAutofit/>
          </a:bodyPr>
          <a:lstStyle>
            <a:lvl1pPr marL="0" indent="0">
              <a:buNone/>
              <a:defRPr sz="2000" b="0" cap="all" baseline="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Content Placeholder 3"/>
          <p:cNvSpPr>
            <a:spLocks noGrp="1"/>
          </p:cNvSpPr>
          <p:nvPr>
            <p:ph sz="half" idx="2"/>
          </p:nvPr>
        </p:nvSpPr>
        <p:spPr>
          <a:xfrm>
            <a:off x="304800" y="2619388"/>
            <a:ext cx="5730240" cy="3341145"/>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217920" y="1846052"/>
            <a:ext cx="5348004" cy="736282"/>
          </a:xfrm>
        </p:spPr>
        <p:txBody>
          <a:bodyPr lIns="91440" rIns="91440" anchor="ctr">
            <a:normAutofit/>
          </a:bodyPr>
          <a:lstStyle>
            <a:lvl1pPr marL="0" indent="0">
              <a:buNone/>
              <a:defRPr sz="2000" b="0" cap="all" baseline="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Content Placeholder 5"/>
          <p:cNvSpPr>
            <a:spLocks noGrp="1"/>
          </p:cNvSpPr>
          <p:nvPr>
            <p:ph sz="quarter" idx="4"/>
          </p:nvPr>
        </p:nvSpPr>
        <p:spPr>
          <a:xfrm>
            <a:off x="6217920" y="2619388"/>
            <a:ext cx="5348004" cy="3341146"/>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Tree>
    <p:extLst>
      <p:ext uri="{BB962C8B-B14F-4D97-AF65-F5344CB8AC3E}">
        <p14:creationId xmlns:p14="http://schemas.microsoft.com/office/powerpoint/2010/main" val="843047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sirinktinis make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Tree>
    <p:extLst>
      <p:ext uri="{BB962C8B-B14F-4D97-AF65-F5344CB8AC3E}">
        <p14:creationId xmlns:p14="http://schemas.microsoft.com/office/powerpoint/2010/main" val="373354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88796" y="2142111"/>
            <a:ext cx="10061171" cy="2470280"/>
          </a:xfrm>
        </p:spPr>
        <p:txBody>
          <a:bodyPr anchor="b">
            <a:normAutofit/>
          </a:bodyPr>
          <a:lstStyle>
            <a:lvl1pPr algn="ctr">
              <a:lnSpc>
                <a:spcPct val="85000"/>
              </a:lnSpc>
              <a:defRPr sz="8000" spc="-50" baseline="0">
                <a:solidFill>
                  <a:srgbClr val="0070C0"/>
                </a:solidFill>
              </a:defRPr>
            </a:lvl1pPr>
          </a:lstStyle>
          <a:p>
            <a:r>
              <a:rPr lang="lt-LT"/>
              <a:t>Spustelėję redag. ruoš. pavad. stilių</a:t>
            </a:r>
            <a:endParaRPr lang="en-US" dirty="0"/>
          </a:p>
        </p:txBody>
      </p:sp>
      <p:pic>
        <p:nvPicPr>
          <p:cNvPr id="10" name="Picture 12" descr="A picture containing graphical user interface&#10;&#10;Description automatically generated">
            <a:extLst>
              <a:ext uri="{FF2B5EF4-FFF2-40B4-BE49-F238E27FC236}">
                <a16:creationId xmlns="" xmlns:a16="http://schemas.microsoft.com/office/drawing/2014/main" id="{9DA36D6F-0A78-4ABF-BA3C-47B8BD1BB529}"/>
              </a:ext>
            </a:extLst>
          </p:cNvPr>
          <p:cNvPicPr>
            <a:picLocks noChangeAspect="1"/>
          </p:cNvPicPr>
          <p:nvPr userDrawn="1"/>
        </p:nvPicPr>
        <p:blipFill>
          <a:blip r:embed="rId2"/>
          <a:stretch>
            <a:fillRect/>
          </a:stretch>
        </p:blipFill>
        <p:spPr>
          <a:xfrm>
            <a:off x="15" y="127774"/>
            <a:ext cx="3519577" cy="750543"/>
          </a:xfrm>
          <a:prstGeom prst="rect">
            <a:avLst/>
          </a:prstGeom>
        </p:spPr>
      </p:pic>
      <p:sp>
        <p:nvSpPr>
          <p:cNvPr id="12" name="TextBox 11"/>
          <p:cNvSpPr txBox="1"/>
          <p:nvPr userDrawn="1"/>
        </p:nvSpPr>
        <p:spPr>
          <a:xfrm>
            <a:off x="164757" y="6226848"/>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3" name="Picture 2">
            <a:extLst>
              <a:ext uri="{FF2B5EF4-FFF2-40B4-BE49-F238E27FC236}">
                <a16:creationId xmlns="" xmlns:a16="http://schemas.microsoft.com/office/drawing/2014/main" id="{11F1D42B-C63A-4E8A-B953-0F567EEA1BE1}"/>
              </a:ext>
            </a:extLst>
          </p:cNvPr>
          <p:cNvPicPr>
            <a:picLocks noChangeAspect="1"/>
          </p:cNvPicPr>
          <p:nvPr userDrawn="1"/>
        </p:nvPicPr>
        <p:blipFill>
          <a:blip r:embed="rId3"/>
          <a:stretch>
            <a:fillRect/>
          </a:stretch>
        </p:blipFill>
        <p:spPr>
          <a:xfrm>
            <a:off x="10432871" y="127774"/>
            <a:ext cx="1297550" cy="750543"/>
          </a:xfrm>
          <a:prstGeom prst="rect">
            <a:avLst/>
          </a:prstGeom>
        </p:spPr>
      </p:pic>
    </p:spTree>
    <p:extLst>
      <p:ext uri="{BB962C8B-B14F-4D97-AF65-F5344CB8AC3E}">
        <p14:creationId xmlns:p14="http://schemas.microsoft.com/office/powerpoint/2010/main" val="162688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BB88A4-1190-194F-8658-947E39B6F3B6}"/>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 xmlns:a16="http://schemas.microsoft.com/office/drawing/2014/main" id="{55C6B822-08E8-A54F-B1C4-D76E10E82CD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 xmlns:a16="http://schemas.microsoft.com/office/drawing/2014/main" id="{333046B4-7699-6C48-A810-F7A18304D9B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 xmlns:a16="http://schemas.microsoft.com/office/drawing/2014/main" id="{59B6CAA8-E345-7647-93AA-503C4E1C09B5}"/>
              </a:ext>
            </a:extLst>
          </p:cNvPr>
          <p:cNvSpPr>
            <a:spLocks noGrp="1"/>
          </p:cNvSpPr>
          <p:nvPr>
            <p:ph type="dt" sz="half" idx="10"/>
          </p:nvPr>
        </p:nvSpPr>
        <p:spPr/>
        <p:txBody>
          <a:bodyPr/>
          <a:lstStyle/>
          <a:p>
            <a:fld id="{30C6E442-42D2-ED4C-B69A-B64C3805A32D}" type="datetimeFigureOut">
              <a:rPr lang="x-none" smtClean="0"/>
              <a:t>2021.11.02</a:t>
            </a:fld>
            <a:endParaRPr lang="x-none"/>
          </a:p>
        </p:txBody>
      </p:sp>
      <p:sp>
        <p:nvSpPr>
          <p:cNvPr id="6" name="Footer Placeholder 5">
            <a:extLst>
              <a:ext uri="{FF2B5EF4-FFF2-40B4-BE49-F238E27FC236}">
                <a16:creationId xmlns="" xmlns:a16="http://schemas.microsoft.com/office/drawing/2014/main" id="{521D8120-08C7-5B43-B973-55608A84C8BC}"/>
              </a:ext>
            </a:extLst>
          </p:cNvPr>
          <p:cNvSpPr>
            <a:spLocks noGrp="1"/>
          </p:cNvSpPr>
          <p:nvPr>
            <p:ph type="ftr" sz="quarter" idx="11"/>
          </p:nvPr>
        </p:nvSpPr>
        <p:spPr/>
        <p:txBody>
          <a:bodyPr/>
          <a:lstStyle/>
          <a:p>
            <a:endParaRPr lang="x-none"/>
          </a:p>
        </p:txBody>
      </p:sp>
      <p:sp>
        <p:nvSpPr>
          <p:cNvPr id="7" name="Slide Number Placeholder 6">
            <a:extLst>
              <a:ext uri="{FF2B5EF4-FFF2-40B4-BE49-F238E27FC236}">
                <a16:creationId xmlns="" xmlns:a16="http://schemas.microsoft.com/office/drawing/2014/main" id="{3B945AD8-A9B2-C041-B3A4-39335D3C5EC2}"/>
              </a:ext>
            </a:extLst>
          </p:cNvPr>
          <p:cNvSpPr>
            <a:spLocks noGrp="1"/>
          </p:cNvSpPr>
          <p:nvPr>
            <p:ph type="sldNum" sz="quarter" idx="12"/>
          </p:nvPr>
        </p:nvSpPr>
        <p:spPr/>
        <p:txBody>
          <a:bodyPr/>
          <a:lstStyle/>
          <a:p>
            <a:fld id="{137A9E83-DD23-F84C-A077-8B5C93FBB086}" type="slidenum">
              <a:rPr lang="x-none" smtClean="0"/>
              <a:t>‹#›</a:t>
            </a:fld>
            <a:endParaRPr lang="x-none"/>
          </a:p>
        </p:txBody>
      </p:sp>
    </p:spTree>
    <p:extLst>
      <p:ext uri="{BB962C8B-B14F-4D97-AF65-F5344CB8AC3E}">
        <p14:creationId xmlns:p14="http://schemas.microsoft.com/office/powerpoint/2010/main" val="49909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3611" y="970494"/>
            <a:ext cx="11170508" cy="808963"/>
          </a:xfrm>
          <a:prstGeom prst="rect">
            <a:avLst/>
          </a:prstGeom>
        </p:spPr>
        <p:txBody>
          <a:bodyPr vert="horz" lIns="91440" tIns="45720" rIns="91440" bIns="45720" rtlCol="0" anchor="b">
            <a:normAutofit/>
          </a:bodyPr>
          <a:lstStyle/>
          <a:p>
            <a:r>
              <a:rPr lang="lt-LT" dirty="0"/>
              <a:t>Spustelėję </a:t>
            </a:r>
            <a:r>
              <a:rPr lang="lt-LT" dirty="0" err="1"/>
              <a:t>redag</a:t>
            </a:r>
            <a:r>
              <a:rPr lang="lt-LT" dirty="0"/>
              <a:t>. ruoš. pavad. stilių</a:t>
            </a:r>
            <a:endParaRPr lang="en-US" dirty="0"/>
          </a:p>
        </p:txBody>
      </p:sp>
      <p:sp>
        <p:nvSpPr>
          <p:cNvPr id="3" name="Text Placeholder 2"/>
          <p:cNvSpPr>
            <a:spLocks noGrp="1"/>
          </p:cNvSpPr>
          <p:nvPr>
            <p:ph type="body" idx="1"/>
          </p:nvPr>
        </p:nvSpPr>
        <p:spPr>
          <a:xfrm>
            <a:off x="263611" y="1845734"/>
            <a:ext cx="11277600" cy="4023360"/>
          </a:xfrm>
          <a:prstGeom prst="rect">
            <a:avLst/>
          </a:prstGeom>
        </p:spPr>
        <p:txBody>
          <a:bodyPr vert="horz" lIns="0" tIns="45720" rIns="0" bIns="45720" rtlCol="0">
            <a:normAutofit/>
          </a:bodyPr>
          <a:lstStyle/>
          <a:p>
            <a:pPr lvl="0"/>
            <a:r>
              <a:rPr lang="lt-LT" dirty="0"/>
              <a:t>Redaguoti šablono teksto stilius</a:t>
            </a:r>
          </a:p>
          <a:p>
            <a:pPr lvl="1"/>
            <a:r>
              <a:rPr lang="lt-LT" dirty="0"/>
              <a:t>Antras lygis</a:t>
            </a:r>
          </a:p>
          <a:p>
            <a:pPr lvl="2"/>
            <a:r>
              <a:rPr lang="lt-LT" dirty="0"/>
              <a:t>Trečias lygis</a:t>
            </a:r>
          </a:p>
          <a:p>
            <a:pPr lvl="3"/>
            <a:r>
              <a:rPr lang="lt-LT" dirty="0"/>
              <a:t>Ketvirtas lygis</a:t>
            </a:r>
          </a:p>
          <a:p>
            <a:pPr lvl="4"/>
            <a:r>
              <a:rPr lang="lt-LT" dirty="0"/>
              <a:t>Penktas lygis</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2" descr="A picture containing graphical user interface&#10;&#10;Description automatically generated">
            <a:extLst>
              <a:ext uri="{FF2B5EF4-FFF2-40B4-BE49-F238E27FC236}">
                <a16:creationId xmlns="" xmlns:a16="http://schemas.microsoft.com/office/drawing/2014/main" id="{9DA36D6F-0A78-4ABF-BA3C-47B8BD1BB529}"/>
              </a:ext>
            </a:extLst>
          </p:cNvPr>
          <p:cNvPicPr>
            <a:picLocks noChangeAspect="1"/>
          </p:cNvPicPr>
          <p:nvPr userDrawn="1"/>
        </p:nvPicPr>
        <p:blipFill>
          <a:blip r:embed="rId8"/>
          <a:stretch>
            <a:fillRect/>
          </a:stretch>
        </p:blipFill>
        <p:spPr>
          <a:xfrm>
            <a:off x="0" y="125249"/>
            <a:ext cx="3519577" cy="750543"/>
          </a:xfrm>
          <a:prstGeom prst="rect">
            <a:avLst/>
          </a:prstGeom>
        </p:spPr>
      </p:pic>
      <p:sp>
        <p:nvSpPr>
          <p:cNvPr id="8" name="TextBox 7"/>
          <p:cNvSpPr txBox="1"/>
          <p:nvPr userDrawn="1"/>
        </p:nvSpPr>
        <p:spPr>
          <a:xfrm>
            <a:off x="263611" y="6305977"/>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4" name="Picture 3">
            <a:extLst>
              <a:ext uri="{FF2B5EF4-FFF2-40B4-BE49-F238E27FC236}">
                <a16:creationId xmlns="" xmlns:a16="http://schemas.microsoft.com/office/drawing/2014/main" id="{ACDC2833-4B21-4E16-88A8-EE218A7DAEA7}"/>
              </a:ext>
            </a:extLst>
          </p:cNvPr>
          <p:cNvPicPr>
            <a:picLocks noChangeAspect="1"/>
          </p:cNvPicPr>
          <p:nvPr userDrawn="1"/>
        </p:nvPicPr>
        <p:blipFill>
          <a:blip r:embed="rId9"/>
          <a:stretch>
            <a:fillRect/>
          </a:stretch>
        </p:blipFill>
        <p:spPr>
          <a:xfrm>
            <a:off x="10607193" y="139107"/>
            <a:ext cx="1322733" cy="765110"/>
          </a:xfrm>
          <a:prstGeom prst="rect">
            <a:avLst/>
          </a:prstGeom>
        </p:spPr>
      </p:pic>
    </p:spTree>
    <p:extLst>
      <p:ext uri="{BB962C8B-B14F-4D97-AF65-F5344CB8AC3E}">
        <p14:creationId xmlns:p14="http://schemas.microsoft.com/office/powerpoint/2010/main" val="4292309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6" r:id="rId4"/>
    <p:sldLayoutId id="2147483667" r:id="rId5"/>
    <p:sldLayoutId id="2147483668" r:id="rId6"/>
  </p:sldLayoutIdLst>
  <p:txStyles>
    <p:titleStyle>
      <a:lvl1pPr algn="l" defTabSz="914400" rtl="0" eaLnBrk="1" latinLnBrk="0" hangingPunct="1">
        <a:lnSpc>
          <a:spcPct val="85000"/>
        </a:lnSpc>
        <a:spcBef>
          <a:spcPct val="0"/>
        </a:spcBef>
        <a:buNone/>
        <a:defRPr sz="4800" kern="1200" spc="-50" baseline="0">
          <a:solidFill>
            <a:srgbClr val="0070C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70C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55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cbi.nlm.nih.gov/pmc/articles/PMC3141799/"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ncbi.nlm.nih.gov/pmc/articles/PMC3141799/"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5ADC95-0F90-BF42-9178-4293096E286B}"/>
              </a:ext>
            </a:extLst>
          </p:cNvPr>
          <p:cNvSpPr>
            <a:spLocks noGrp="1"/>
          </p:cNvSpPr>
          <p:nvPr>
            <p:ph type="ctrTitle"/>
          </p:nvPr>
        </p:nvSpPr>
        <p:spPr>
          <a:xfrm>
            <a:off x="1642820" y="1689316"/>
            <a:ext cx="7839071" cy="2096900"/>
          </a:xfrm>
        </p:spPr>
        <p:txBody>
          <a:bodyPr anchor="t">
            <a:normAutofit/>
          </a:bodyPr>
          <a:lstStyle/>
          <a:p>
            <a:r>
              <a:rPr lang="en-GB" sz="3200" b="1" dirty="0">
                <a:latin typeface="Arial" panose="020B0604020202020204" pitchFamily="34" charset="0"/>
                <a:cs typeface="Arial" panose="020B0604020202020204" pitchFamily="34" charset="0"/>
              </a:rPr>
              <a:t>Different approaches of qualitative research and their </a:t>
            </a:r>
            <a:r>
              <a:rPr lang="en-GB" sz="3200" b="1" dirty="0" smtClean="0">
                <a:latin typeface="Arial" panose="020B0604020202020204" pitchFamily="34" charset="0"/>
                <a:cs typeface="Arial" panose="020B0604020202020204" pitchFamily="34" charset="0"/>
              </a:rPr>
              <a:t>application IV</a:t>
            </a:r>
            <a:br>
              <a:rPr lang="en-GB" sz="3200" b="1" dirty="0" smtClean="0">
                <a:latin typeface="Arial" panose="020B0604020202020204" pitchFamily="34" charset="0"/>
                <a:cs typeface="Arial" panose="020B0604020202020204" pitchFamily="34" charset="0"/>
              </a:rPr>
            </a:br>
            <a:r>
              <a:rPr lang="lt-LT" sz="3200" dirty="0">
                <a:latin typeface="Arial" panose="020B0604020202020204" pitchFamily="34" charset="0"/>
                <a:cs typeface="Arial" panose="020B0604020202020204" pitchFamily="34" charset="0"/>
              </a:rPr>
              <a:t/>
            </a:r>
            <a:br>
              <a:rPr lang="lt-LT" sz="3200" dirty="0">
                <a:latin typeface="Arial" panose="020B0604020202020204" pitchFamily="34" charset="0"/>
                <a:cs typeface="Arial" panose="020B0604020202020204" pitchFamily="34" charset="0"/>
              </a:rPr>
            </a:br>
            <a:r>
              <a:rPr lang="x-none" sz="3200" b="1" smtClean="0">
                <a:solidFill>
                  <a:schemeClr val="accent2"/>
                </a:solidFill>
                <a:latin typeface="Arial" panose="020B0604020202020204" pitchFamily="34" charset="0"/>
                <a:cs typeface="Arial" panose="020B0604020202020204" pitchFamily="34" charset="0"/>
              </a:rPr>
              <a:t>CASE </a:t>
            </a:r>
            <a:r>
              <a:rPr lang="x-none" sz="3200" b="1" dirty="0">
                <a:solidFill>
                  <a:schemeClr val="accent2"/>
                </a:solidFill>
                <a:latin typeface="Arial" panose="020B0604020202020204" pitchFamily="34" charset="0"/>
                <a:cs typeface="Arial" panose="020B0604020202020204" pitchFamily="34" charset="0"/>
              </a:rPr>
              <a:t>STUDIES</a:t>
            </a:r>
          </a:p>
        </p:txBody>
      </p:sp>
      <p:sp>
        <p:nvSpPr>
          <p:cNvPr id="8" name="TextBox 7">
            <a:extLst>
              <a:ext uri="{FF2B5EF4-FFF2-40B4-BE49-F238E27FC236}">
                <a16:creationId xmlns="" xmlns:a16="http://schemas.microsoft.com/office/drawing/2014/main" id="{ABCF697E-049D-6843-B5AE-9B08F0EFA7C9}"/>
              </a:ext>
            </a:extLst>
          </p:cNvPr>
          <p:cNvSpPr txBox="1"/>
          <p:nvPr/>
        </p:nvSpPr>
        <p:spPr>
          <a:xfrm>
            <a:off x="2688771" y="4817320"/>
            <a:ext cx="6096000" cy="646331"/>
          </a:xfrm>
          <a:prstGeom prst="rect">
            <a:avLst/>
          </a:prstGeom>
          <a:noFill/>
        </p:spPr>
        <p:txBody>
          <a:bodyPr wrap="square">
            <a:spAutoFit/>
          </a:bodyPr>
          <a:lstStyle/>
          <a:p>
            <a:pPr algn="ctr"/>
            <a:r>
              <a:rPr lang="lt-LT" b="1" dirty="0" err="1">
                <a:solidFill>
                  <a:srgbClr val="0070C0"/>
                </a:solidFill>
                <a:cs typeface="Times New Roman" panose="02020603050405020304" pitchFamily="18" charset="0"/>
              </a:rPr>
              <a:t>Presented</a:t>
            </a:r>
            <a:r>
              <a:rPr lang="lt-LT" b="1" dirty="0">
                <a:solidFill>
                  <a:srgbClr val="0070C0"/>
                </a:solidFill>
                <a:cs typeface="Times New Roman" panose="02020603050405020304" pitchFamily="18" charset="0"/>
              </a:rPr>
              <a:t> </a:t>
            </a:r>
            <a:r>
              <a:rPr lang="lt-LT" b="1" dirty="0" err="1">
                <a:solidFill>
                  <a:srgbClr val="0070C0"/>
                </a:solidFill>
                <a:cs typeface="Times New Roman" panose="02020603050405020304" pitchFamily="18" charset="0"/>
              </a:rPr>
              <a:t>by</a:t>
            </a:r>
            <a:r>
              <a:rPr lang="lt-LT" b="1" dirty="0">
                <a:solidFill>
                  <a:srgbClr val="0070C0"/>
                </a:solidFill>
                <a:cs typeface="Times New Roman" panose="02020603050405020304" pitchFamily="18" charset="0"/>
              </a:rPr>
              <a:t> Jurgita Gulbiniene</a:t>
            </a:r>
          </a:p>
          <a:p>
            <a:pPr algn="ctr"/>
            <a:r>
              <a:rPr lang="lt-LT" b="1" dirty="0">
                <a:solidFill>
                  <a:srgbClr val="0070C0"/>
                </a:solidFill>
                <a:cs typeface="Times New Roman" panose="02020603050405020304" pitchFamily="18" charset="0"/>
              </a:rPr>
              <a:t>LSMU</a:t>
            </a:r>
            <a:endParaRPr lang="en-US" dirty="0">
              <a:cs typeface="Times New Roman" panose="02020603050405020304" pitchFamily="18" charset="0"/>
            </a:endParaRPr>
          </a:p>
        </p:txBody>
      </p:sp>
    </p:spTree>
    <p:extLst>
      <p:ext uri="{BB962C8B-B14F-4D97-AF65-F5344CB8AC3E}">
        <p14:creationId xmlns:p14="http://schemas.microsoft.com/office/powerpoint/2010/main" val="259385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DE4F73-5174-6F48-9838-E24A15876999}"/>
              </a:ext>
            </a:extLst>
          </p:cNvPr>
          <p:cNvSpPr>
            <a:spLocks noGrp="1"/>
          </p:cNvSpPr>
          <p:nvPr>
            <p:ph type="title"/>
          </p:nvPr>
        </p:nvSpPr>
        <p:spPr>
          <a:xfrm>
            <a:off x="263611" y="970495"/>
            <a:ext cx="11277600" cy="618820"/>
          </a:xfrm>
        </p:spPr>
        <p:txBody>
          <a:bodyPr>
            <a:normAutofit fontScale="90000"/>
          </a:bodyPr>
          <a:lstStyle/>
          <a:p>
            <a:r>
              <a:rPr lang="en-GB" b="1" dirty="0">
                <a:latin typeface="+mn-lt"/>
              </a:rPr>
              <a:t>Defining the case</a:t>
            </a:r>
            <a:endParaRPr lang="x-none" dirty="0">
              <a:latin typeface="+mn-lt"/>
            </a:endParaRPr>
          </a:p>
        </p:txBody>
      </p:sp>
      <p:sp>
        <p:nvSpPr>
          <p:cNvPr id="3" name="Content Placeholder 2">
            <a:extLst>
              <a:ext uri="{FF2B5EF4-FFF2-40B4-BE49-F238E27FC236}">
                <a16:creationId xmlns="" xmlns:a16="http://schemas.microsoft.com/office/drawing/2014/main" id="{935D71E1-B91B-1D4F-838D-5EBFB5F8DD67}"/>
              </a:ext>
            </a:extLst>
          </p:cNvPr>
          <p:cNvSpPr>
            <a:spLocks noGrp="1"/>
          </p:cNvSpPr>
          <p:nvPr>
            <p:ph idx="1"/>
          </p:nvPr>
        </p:nvSpPr>
        <p:spPr>
          <a:xfrm>
            <a:off x="514349" y="2296886"/>
            <a:ext cx="11026861" cy="3572208"/>
          </a:xfrm>
        </p:spPr>
        <p:txBody>
          <a:bodyPr>
            <a:normAutofit/>
          </a:bodyPr>
          <a:lstStyle/>
          <a:p>
            <a:r>
              <a:rPr lang="en-GB" dirty="0">
                <a:solidFill>
                  <a:schemeClr val="tx1"/>
                </a:solidFill>
              </a:rPr>
              <a:t>Carefully formulated research question(s),  are important in appropriately and succinctly defining the case. </a:t>
            </a:r>
          </a:p>
          <a:p>
            <a:r>
              <a:rPr lang="en-GB" dirty="0">
                <a:solidFill>
                  <a:schemeClr val="tx1"/>
                </a:solidFill>
              </a:rPr>
              <a:t>Each case should have a pre-defined boundary which clarifies:</a:t>
            </a:r>
          </a:p>
          <a:p>
            <a:pPr lvl="1"/>
            <a:r>
              <a:rPr lang="en-GB" dirty="0">
                <a:solidFill>
                  <a:schemeClr val="tx1"/>
                </a:solidFill>
              </a:rPr>
              <a:t>the nature and time period covered by the case study , </a:t>
            </a:r>
          </a:p>
          <a:p>
            <a:pPr lvl="1"/>
            <a:r>
              <a:rPr lang="en-GB" dirty="0">
                <a:solidFill>
                  <a:schemeClr val="tx1"/>
                </a:solidFill>
              </a:rPr>
              <a:t>the relevant social group, </a:t>
            </a:r>
          </a:p>
          <a:p>
            <a:pPr lvl="1"/>
            <a:r>
              <a:rPr lang="en-GB" dirty="0">
                <a:solidFill>
                  <a:schemeClr val="tx1"/>
                </a:solidFill>
              </a:rPr>
              <a:t>organisation or geographical area of interest to the investigator, </a:t>
            </a:r>
          </a:p>
          <a:p>
            <a:pPr lvl="1"/>
            <a:r>
              <a:rPr lang="en-GB" dirty="0">
                <a:solidFill>
                  <a:schemeClr val="tx1"/>
                </a:solidFill>
              </a:rPr>
              <a:t>the types of evidence to be collected, </a:t>
            </a:r>
          </a:p>
          <a:p>
            <a:pPr lvl="1"/>
            <a:r>
              <a:rPr lang="en-GB" dirty="0">
                <a:solidFill>
                  <a:schemeClr val="tx1"/>
                </a:solidFill>
              </a:rPr>
              <a:t>the priorities for data collection and </a:t>
            </a:r>
          </a:p>
          <a:p>
            <a:pPr lvl="1"/>
            <a:r>
              <a:rPr lang="en-GB" dirty="0">
                <a:solidFill>
                  <a:schemeClr val="tx1"/>
                </a:solidFill>
              </a:rPr>
              <a:t>analysis. </a:t>
            </a:r>
          </a:p>
          <a:p>
            <a:pPr lvl="1"/>
            <a:endParaRPr lang="en-GB" dirty="0">
              <a:solidFill>
                <a:schemeClr val="tx1"/>
              </a:solidFill>
              <a:hlinkClick r:id="rId3">
                <a:extLst>
                  <a:ext uri="{A12FA001-AC4F-418D-AE19-62706E023703}">
                    <ahyp:hlinkClr xmlns="" xmlns:ahyp="http://schemas.microsoft.com/office/drawing/2018/hyperlinkcolor" val="tx"/>
                  </a:ext>
                </a:extLst>
              </a:hlinkClick>
            </a:endParaRPr>
          </a:p>
          <a:p>
            <a:pPr lvl="1"/>
            <a:endParaRPr lang="x-none" dirty="0">
              <a:solidFill>
                <a:schemeClr val="tx1"/>
              </a:solidFill>
            </a:endParaRPr>
          </a:p>
        </p:txBody>
      </p:sp>
    </p:spTree>
    <p:extLst>
      <p:ext uri="{BB962C8B-B14F-4D97-AF65-F5344CB8AC3E}">
        <p14:creationId xmlns:p14="http://schemas.microsoft.com/office/powerpoint/2010/main" val="248727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FEEFEA-79A9-804A-B8DF-DAEAF0775395}"/>
              </a:ext>
            </a:extLst>
          </p:cNvPr>
          <p:cNvSpPr>
            <a:spLocks noGrp="1"/>
          </p:cNvSpPr>
          <p:nvPr>
            <p:ph type="title"/>
          </p:nvPr>
        </p:nvSpPr>
        <p:spPr>
          <a:xfrm>
            <a:off x="261256" y="622279"/>
            <a:ext cx="10515600" cy="819098"/>
          </a:xfrm>
        </p:spPr>
        <p:txBody>
          <a:bodyPr/>
          <a:lstStyle/>
          <a:p>
            <a:r>
              <a:rPr lang="en-GB" b="1" dirty="0">
                <a:latin typeface="+mn-lt"/>
              </a:rPr>
              <a:t>Defining the case</a:t>
            </a:r>
            <a:endParaRPr lang="x-none" dirty="0">
              <a:latin typeface="+mn-lt"/>
            </a:endParaRPr>
          </a:p>
        </p:txBody>
      </p:sp>
      <p:graphicFrame>
        <p:nvGraphicFramePr>
          <p:cNvPr id="4" name="Content Placeholder 3">
            <a:extLst>
              <a:ext uri="{FF2B5EF4-FFF2-40B4-BE49-F238E27FC236}">
                <a16:creationId xmlns="" xmlns:a16="http://schemas.microsoft.com/office/drawing/2014/main" id="{A5D5750D-51CE-8245-A3BD-263417A6ABB4}"/>
              </a:ext>
            </a:extLst>
          </p:cNvPr>
          <p:cNvGraphicFramePr>
            <a:graphicFrameLocks noGrp="1"/>
          </p:cNvGraphicFramePr>
          <p:nvPr>
            <p:ph idx="1"/>
            <p:extLst>
              <p:ext uri="{D42A27DB-BD31-4B8C-83A1-F6EECF244321}">
                <p14:modId xmlns:p14="http://schemas.microsoft.com/office/powerpoint/2010/main" val="182299761"/>
              </p:ext>
            </p:extLst>
          </p:nvPr>
        </p:nvGraphicFramePr>
        <p:xfrm>
          <a:off x="838199" y="1774371"/>
          <a:ext cx="9938657" cy="4645248"/>
        </p:xfrm>
        <a:graphic>
          <a:graphicData uri="http://schemas.openxmlformats.org/drawingml/2006/table">
            <a:tbl>
              <a:tblPr/>
              <a:tblGrid>
                <a:gridCol w="2557595">
                  <a:extLst>
                    <a:ext uri="{9D8B030D-6E8A-4147-A177-3AD203B41FA5}">
                      <a16:colId xmlns="" xmlns:a16="http://schemas.microsoft.com/office/drawing/2014/main" val="3087158853"/>
                    </a:ext>
                  </a:extLst>
                </a:gridCol>
                <a:gridCol w="7381062">
                  <a:extLst>
                    <a:ext uri="{9D8B030D-6E8A-4147-A177-3AD203B41FA5}">
                      <a16:colId xmlns="" xmlns:a16="http://schemas.microsoft.com/office/drawing/2014/main" val="1254639237"/>
                    </a:ext>
                  </a:extLst>
                </a:gridCol>
              </a:tblGrid>
              <a:tr h="338773">
                <a:tc>
                  <a:txBody>
                    <a:bodyPr/>
                    <a:lstStyle/>
                    <a:p>
                      <a:pPr algn="l" fontAlgn="t"/>
                      <a:r>
                        <a:rPr lang="en-GB" sz="1800" b="1">
                          <a:effectLst/>
                        </a:rPr>
                        <a:t>Communication</a:t>
                      </a:r>
                      <a:endParaRPr lang="en-GB" sz="1800">
                        <a:effectLst/>
                      </a:endParaRPr>
                    </a:p>
                  </a:txBody>
                  <a:tcPr marL="80580" marR="80580" marT="40290" marB="40290" anchor="ctr">
                    <a:lnL>
                      <a:noFill/>
                    </a:lnL>
                    <a:lnR>
                      <a:noFill/>
                    </a:lnR>
                    <a:lnT>
                      <a:noFill/>
                    </a:lnT>
                    <a:lnB>
                      <a:noFill/>
                    </a:lnB>
                  </a:tcPr>
                </a:tc>
                <a:tc>
                  <a:txBody>
                    <a:bodyPr/>
                    <a:lstStyle/>
                    <a:p>
                      <a:pPr algn="l" fontAlgn="t"/>
                      <a:r>
                        <a:rPr lang="en-GB" sz="1800">
                          <a:effectLst/>
                        </a:rPr>
                        <a:t>Clarity: Does the proposal read well?</a:t>
                      </a:r>
                    </a:p>
                  </a:txBody>
                  <a:tcPr marL="80580" marR="80580" marT="40290" marB="40290" anchor="ctr">
                    <a:lnL>
                      <a:noFill/>
                    </a:lnL>
                    <a:lnR>
                      <a:noFill/>
                    </a:lnR>
                    <a:lnT>
                      <a:noFill/>
                    </a:lnT>
                    <a:lnB>
                      <a:noFill/>
                    </a:lnB>
                  </a:tcPr>
                </a:tc>
                <a:extLst>
                  <a:ext uri="{0D108BD9-81ED-4DB2-BD59-A6C34878D82A}">
                    <a16:rowId xmlns="" xmlns:a16="http://schemas.microsoft.com/office/drawing/2014/main" val="2400055146"/>
                  </a:ext>
                </a:extLst>
              </a:tr>
              <a:tr h="338773">
                <a:tc>
                  <a:txBody>
                    <a:bodyPr/>
                    <a:lstStyle/>
                    <a:p>
                      <a:pPr fontAlgn="t"/>
                      <a:endParaRPr lang="x-none" sz="1800" dirty="0">
                        <a:effectLst/>
                      </a:endParaRPr>
                    </a:p>
                  </a:txBody>
                  <a:tcPr marL="80580" marR="80580" marT="40290" marB="40290" anchor="ctr">
                    <a:lnL>
                      <a:noFill/>
                    </a:lnL>
                    <a:lnR>
                      <a:noFill/>
                    </a:lnR>
                    <a:lnT>
                      <a:noFill/>
                    </a:lnT>
                    <a:lnB>
                      <a:noFill/>
                    </a:lnB>
                  </a:tcPr>
                </a:tc>
                <a:tc>
                  <a:txBody>
                    <a:bodyPr/>
                    <a:lstStyle/>
                    <a:p>
                      <a:pPr algn="l" fontAlgn="t"/>
                      <a:r>
                        <a:rPr lang="en-GB" sz="1800">
                          <a:effectLst/>
                        </a:rPr>
                        <a:t>Integrity: Do its pieces fit together?</a:t>
                      </a:r>
                    </a:p>
                  </a:txBody>
                  <a:tcPr marL="80580" marR="80580" marT="40290" marB="40290" anchor="ctr">
                    <a:lnL>
                      <a:noFill/>
                    </a:lnL>
                    <a:lnR>
                      <a:noFill/>
                    </a:lnR>
                    <a:lnT>
                      <a:noFill/>
                    </a:lnT>
                    <a:lnB>
                      <a:noFill/>
                    </a:lnB>
                  </a:tcPr>
                </a:tc>
                <a:extLst>
                  <a:ext uri="{0D108BD9-81ED-4DB2-BD59-A6C34878D82A}">
                    <a16:rowId xmlns="" xmlns:a16="http://schemas.microsoft.com/office/drawing/2014/main" val="1799225514"/>
                  </a:ext>
                </a:extLst>
              </a:tr>
              <a:tr h="338773">
                <a:tc>
                  <a:txBody>
                    <a:bodyPr/>
                    <a:lstStyle/>
                    <a:p>
                      <a:pPr fontAlgn="t"/>
                      <a:endParaRPr lang="x-none" sz="1800" dirty="0">
                        <a:effectLst/>
                      </a:endParaRPr>
                    </a:p>
                  </a:txBody>
                  <a:tcPr marL="80580" marR="80580" marT="40290" marB="40290" anchor="ctr">
                    <a:lnL>
                      <a:noFill/>
                    </a:lnL>
                    <a:lnR>
                      <a:noFill/>
                    </a:lnR>
                    <a:lnT>
                      <a:noFill/>
                    </a:lnT>
                    <a:lnB>
                      <a:noFill/>
                    </a:lnB>
                  </a:tcPr>
                </a:tc>
                <a:tc>
                  <a:txBody>
                    <a:bodyPr/>
                    <a:lstStyle/>
                    <a:p>
                      <a:pPr algn="l" fontAlgn="t"/>
                      <a:r>
                        <a:rPr lang="en-GB" sz="1800">
                          <a:effectLst/>
                        </a:rPr>
                        <a:t>Attractiveness: Does it pique the reader's interest?</a:t>
                      </a:r>
                    </a:p>
                  </a:txBody>
                  <a:tcPr marL="80580" marR="80580" marT="40290" marB="40290" anchor="ctr">
                    <a:lnL>
                      <a:noFill/>
                    </a:lnL>
                    <a:lnR>
                      <a:noFill/>
                    </a:lnR>
                    <a:lnT>
                      <a:noFill/>
                    </a:lnT>
                    <a:lnB>
                      <a:noFill/>
                    </a:lnB>
                  </a:tcPr>
                </a:tc>
                <a:extLst>
                  <a:ext uri="{0D108BD9-81ED-4DB2-BD59-A6C34878D82A}">
                    <a16:rowId xmlns="" xmlns:a16="http://schemas.microsoft.com/office/drawing/2014/main" val="2878705066"/>
                  </a:ext>
                </a:extLst>
              </a:tr>
              <a:tr h="338773">
                <a:tc>
                  <a:txBody>
                    <a:bodyPr/>
                    <a:lstStyle/>
                    <a:p>
                      <a:pPr algn="l" fontAlgn="t"/>
                      <a:r>
                        <a:rPr lang="en-GB" sz="1800" b="1" dirty="0">
                          <a:effectLst/>
                        </a:rPr>
                        <a:t>Content</a:t>
                      </a:r>
                      <a:endParaRPr lang="en-GB" sz="1800" dirty="0">
                        <a:effectLst/>
                      </a:endParaRPr>
                    </a:p>
                  </a:txBody>
                  <a:tcPr marL="80580" marR="80580" marT="40290" marB="40290" anchor="ctr">
                    <a:lnL>
                      <a:noFill/>
                    </a:lnL>
                    <a:lnR>
                      <a:noFill/>
                    </a:lnR>
                    <a:lnT>
                      <a:noFill/>
                    </a:lnT>
                    <a:lnB>
                      <a:noFill/>
                    </a:lnB>
                  </a:tcPr>
                </a:tc>
                <a:tc>
                  <a:txBody>
                    <a:bodyPr/>
                    <a:lstStyle/>
                    <a:p>
                      <a:pPr algn="l" fontAlgn="t"/>
                      <a:r>
                        <a:rPr lang="en-GB" sz="1800">
                          <a:effectLst/>
                        </a:rPr>
                        <a:t>The case: Is the case adequately defined?</a:t>
                      </a:r>
                    </a:p>
                  </a:txBody>
                  <a:tcPr marL="80580" marR="80580" marT="40290" marB="40290" anchor="ctr">
                    <a:lnL>
                      <a:noFill/>
                    </a:lnL>
                    <a:lnR>
                      <a:noFill/>
                    </a:lnR>
                    <a:lnT>
                      <a:noFill/>
                    </a:lnT>
                    <a:lnB>
                      <a:noFill/>
                    </a:lnB>
                  </a:tcPr>
                </a:tc>
                <a:extLst>
                  <a:ext uri="{0D108BD9-81ED-4DB2-BD59-A6C34878D82A}">
                    <a16:rowId xmlns="" xmlns:a16="http://schemas.microsoft.com/office/drawing/2014/main" val="363018414"/>
                  </a:ext>
                </a:extLst>
              </a:tr>
              <a:tr h="338773">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dirty="0">
                          <a:effectLst/>
                        </a:rPr>
                        <a:t>The issues: Are major research questions identified?</a:t>
                      </a:r>
                    </a:p>
                  </a:txBody>
                  <a:tcPr marL="80580" marR="80580" marT="40290" marB="40290" anchor="ctr">
                    <a:lnL>
                      <a:noFill/>
                    </a:lnL>
                    <a:lnR>
                      <a:noFill/>
                    </a:lnR>
                    <a:lnT>
                      <a:noFill/>
                    </a:lnT>
                    <a:lnB>
                      <a:noFill/>
                    </a:lnB>
                  </a:tcPr>
                </a:tc>
                <a:extLst>
                  <a:ext uri="{0D108BD9-81ED-4DB2-BD59-A6C34878D82A}">
                    <a16:rowId xmlns="" xmlns:a16="http://schemas.microsoft.com/office/drawing/2014/main" val="974579957"/>
                  </a:ext>
                </a:extLst>
              </a:tr>
              <a:tr h="338773">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a:effectLst/>
                        </a:rPr>
                        <a:t>Data Resource: Are sufficient data sources identified?</a:t>
                      </a:r>
                    </a:p>
                  </a:txBody>
                  <a:tcPr marL="80580" marR="80580" marT="40290" marB="40290" anchor="ctr">
                    <a:lnL>
                      <a:noFill/>
                    </a:lnL>
                    <a:lnR>
                      <a:noFill/>
                    </a:lnR>
                    <a:lnT>
                      <a:noFill/>
                    </a:lnT>
                    <a:lnB>
                      <a:noFill/>
                    </a:lnB>
                  </a:tcPr>
                </a:tc>
                <a:extLst>
                  <a:ext uri="{0D108BD9-81ED-4DB2-BD59-A6C34878D82A}">
                    <a16:rowId xmlns="" xmlns:a16="http://schemas.microsoft.com/office/drawing/2014/main" val="242108835"/>
                  </a:ext>
                </a:extLst>
              </a:tr>
              <a:tr h="338773">
                <a:tc>
                  <a:txBody>
                    <a:bodyPr/>
                    <a:lstStyle/>
                    <a:p>
                      <a:pPr algn="l" fontAlgn="t"/>
                      <a:r>
                        <a:rPr lang="en-GB" sz="1800" b="1">
                          <a:effectLst/>
                        </a:rPr>
                        <a:t>Method</a:t>
                      </a:r>
                      <a:endParaRPr lang="en-GB" sz="1800">
                        <a:effectLst/>
                      </a:endParaRPr>
                    </a:p>
                  </a:txBody>
                  <a:tcPr marL="80580" marR="80580" marT="40290" marB="40290" anchor="ctr">
                    <a:lnL>
                      <a:noFill/>
                    </a:lnL>
                    <a:lnR>
                      <a:noFill/>
                    </a:lnR>
                    <a:lnT>
                      <a:noFill/>
                    </a:lnT>
                    <a:lnB>
                      <a:noFill/>
                    </a:lnB>
                  </a:tcPr>
                </a:tc>
                <a:tc>
                  <a:txBody>
                    <a:bodyPr/>
                    <a:lstStyle/>
                    <a:p>
                      <a:pPr algn="l" fontAlgn="t"/>
                      <a:r>
                        <a:rPr lang="en-GB" sz="1800">
                          <a:effectLst/>
                        </a:rPr>
                        <a:t>Case Selection: Is the selection plan reasonable?</a:t>
                      </a:r>
                    </a:p>
                  </a:txBody>
                  <a:tcPr marL="80580" marR="80580" marT="40290" marB="40290" anchor="ctr">
                    <a:lnL>
                      <a:noFill/>
                    </a:lnL>
                    <a:lnR>
                      <a:noFill/>
                    </a:lnR>
                    <a:lnT>
                      <a:noFill/>
                    </a:lnT>
                    <a:lnB>
                      <a:noFill/>
                    </a:lnB>
                  </a:tcPr>
                </a:tc>
                <a:extLst>
                  <a:ext uri="{0D108BD9-81ED-4DB2-BD59-A6C34878D82A}">
                    <a16:rowId xmlns="" xmlns:a16="http://schemas.microsoft.com/office/drawing/2014/main" val="1531620453"/>
                  </a:ext>
                </a:extLst>
              </a:tr>
              <a:tr h="338773">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a:effectLst/>
                        </a:rPr>
                        <a:t>Data Gathering: Are data-gathering activities outlined?</a:t>
                      </a:r>
                    </a:p>
                  </a:txBody>
                  <a:tcPr marL="80580" marR="80580" marT="40290" marB="40290" anchor="ctr">
                    <a:lnL>
                      <a:noFill/>
                    </a:lnL>
                    <a:lnR>
                      <a:noFill/>
                    </a:lnR>
                    <a:lnT>
                      <a:noFill/>
                    </a:lnT>
                    <a:lnB>
                      <a:noFill/>
                    </a:lnB>
                  </a:tcPr>
                </a:tc>
                <a:extLst>
                  <a:ext uri="{0D108BD9-81ED-4DB2-BD59-A6C34878D82A}">
                    <a16:rowId xmlns="" xmlns:a16="http://schemas.microsoft.com/office/drawing/2014/main" val="1438824742"/>
                  </a:ext>
                </a:extLst>
              </a:tr>
              <a:tr h="603240">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a:effectLst/>
                        </a:rPr>
                        <a:t>Validation: Is the need and opportunity for triangulation indicated?</a:t>
                      </a:r>
                    </a:p>
                  </a:txBody>
                  <a:tcPr marL="80580" marR="80580" marT="40290" marB="40290" anchor="ctr">
                    <a:lnL>
                      <a:noFill/>
                    </a:lnL>
                    <a:lnR>
                      <a:noFill/>
                    </a:lnR>
                    <a:lnT>
                      <a:noFill/>
                    </a:lnT>
                    <a:lnB>
                      <a:noFill/>
                    </a:lnB>
                  </a:tcPr>
                </a:tc>
                <a:extLst>
                  <a:ext uri="{0D108BD9-81ED-4DB2-BD59-A6C34878D82A}">
                    <a16:rowId xmlns="" xmlns:a16="http://schemas.microsoft.com/office/drawing/2014/main" val="3570512602"/>
                  </a:ext>
                </a:extLst>
              </a:tr>
              <a:tr h="338773">
                <a:tc>
                  <a:txBody>
                    <a:bodyPr/>
                    <a:lstStyle/>
                    <a:p>
                      <a:pPr algn="l" fontAlgn="t"/>
                      <a:r>
                        <a:rPr lang="en-GB" sz="1800" b="1">
                          <a:effectLst/>
                        </a:rPr>
                        <a:t>Practicality</a:t>
                      </a:r>
                      <a:endParaRPr lang="en-GB" sz="1800">
                        <a:effectLst/>
                      </a:endParaRPr>
                    </a:p>
                  </a:txBody>
                  <a:tcPr marL="80580" marR="80580" marT="40290" marB="40290" anchor="ctr">
                    <a:lnL>
                      <a:noFill/>
                    </a:lnL>
                    <a:lnR>
                      <a:noFill/>
                    </a:lnR>
                    <a:lnT>
                      <a:noFill/>
                    </a:lnT>
                    <a:lnB>
                      <a:noFill/>
                    </a:lnB>
                  </a:tcPr>
                </a:tc>
                <a:tc>
                  <a:txBody>
                    <a:bodyPr/>
                    <a:lstStyle/>
                    <a:p>
                      <a:pPr algn="l" fontAlgn="t"/>
                      <a:r>
                        <a:rPr lang="en-GB" sz="1800">
                          <a:effectLst/>
                        </a:rPr>
                        <a:t>Access: Are arrangements for start-up anticipated?</a:t>
                      </a:r>
                    </a:p>
                  </a:txBody>
                  <a:tcPr marL="80580" marR="80580" marT="40290" marB="40290" anchor="ctr">
                    <a:lnL>
                      <a:noFill/>
                    </a:lnL>
                    <a:lnR>
                      <a:noFill/>
                    </a:lnR>
                    <a:lnT>
                      <a:noFill/>
                    </a:lnT>
                    <a:lnB>
                      <a:noFill/>
                    </a:lnB>
                  </a:tcPr>
                </a:tc>
                <a:extLst>
                  <a:ext uri="{0D108BD9-81ED-4DB2-BD59-A6C34878D82A}">
                    <a16:rowId xmlns="" xmlns:a16="http://schemas.microsoft.com/office/drawing/2014/main" val="3539502896"/>
                  </a:ext>
                </a:extLst>
              </a:tr>
              <a:tr h="493008">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a:effectLst/>
                        </a:rPr>
                        <a:t>Confidentiality: Is there sensitivity to the protection of people?</a:t>
                      </a:r>
                    </a:p>
                  </a:txBody>
                  <a:tcPr marL="80580" marR="80580" marT="40290" marB="40290" anchor="ctr">
                    <a:lnL>
                      <a:noFill/>
                    </a:lnL>
                    <a:lnR>
                      <a:noFill/>
                    </a:lnR>
                    <a:lnT>
                      <a:noFill/>
                    </a:lnT>
                    <a:lnB>
                      <a:noFill/>
                    </a:lnB>
                  </a:tcPr>
                </a:tc>
                <a:extLst>
                  <a:ext uri="{0D108BD9-81ED-4DB2-BD59-A6C34878D82A}">
                    <a16:rowId xmlns="" xmlns:a16="http://schemas.microsoft.com/office/drawing/2014/main" val="3067652599"/>
                  </a:ext>
                </a:extLst>
              </a:tr>
              <a:tr h="338773">
                <a:tc>
                  <a:txBody>
                    <a:bodyPr/>
                    <a:lstStyle/>
                    <a:p>
                      <a:pPr fontAlgn="t"/>
                      <a:endParaRPr lang="x-none" sz="1800">
                        <a:effectLst/>
                      </a:endParaRPr>
                    </a:p>
                  </a:txBody>
                  <a:tcPr marL="80580" marR="80580" marT="40290" marB="40290" anchor="ctr">
                    <a:lnL>
                      <a:noFill/>
                    </a:lnL>
                    <a:lnR>
                      <a:noFill/>
                    </a:lnR>
                    <a:lnT>
                      <a:noFill/>
                    </a:lnT>
                    <a:lnB>
                      <a:noFill/>
                    </a:lnB>
                  </a:tcPr>
                </a:tc>
                <a:tc>
                  <a:txBody>
                    <a:bodyPr/>
                    <a:lstStyle/>
                    <a:p>
                      <a:pPr algn="l" fontAlgn="t"/>
                      <a:r>
                        <a:rPr lang="en-GB" sz="1800" dirty="0">
                          <a:effectLst/>
                        </a:rPr>
                        <a:t>Cost: Are time and resource estimates reasonable?</a:t>
                      </a:r>
                    </a:p>
                  </a:txBody>
                  <a:tcPr marL="80580" marR="80580" marT="40290" marB="40290" anchor="ctr">
                    <a:lnL>
                      <a:noFill/>
                    </a:lnL>
                    <a:lnR>
                      <a:noFill/>
                    </a:lnR>
                    <a:lnT>
                      <a:noFill/>
                    </a:lnT>
                    <a:lnB>
                      <a:noFill/>
                    </a:lnB>
                  </a:tcPr>
                </a:tc>
                <a:extLst>
                  <a:ext uri="{0D108BD9-81ED-4DB2-BD59-A6C34878D82A}">
                    <a16:rowId xmlns="" xmlns:a16="http://schemas.microsoft.com/office/drawing/2014/main" val="615782268"/>
                  </a:ext>
                </a:extLst>
              </a:tr>
            </a:tbl>
          </a:graphicData>
        </a:graphic>
      </p:graphicFrame>
    </p:spTree>
    <p:extLst>
      <p:ext uri="{BB962C8B-B14F-4D97-AF65-F5344CB8AC3E}">
        <p14:creationId xmlns:p14="http://schemas.microsoft.com/office/powerpoint/2010/main" val="3673756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B1D03D-B253-2C45-87E0-5EBDDBB24CC7}"/>
              </a:ext>
            </a:extLst>
          </p:cNvPr>
          <p:cNvSpPr>
            <a:spLocks noGrp="1"/>
          </p:cNvSpPr>
          <p:nvPr>
            <p:ph type="title"/>
          </p:nvPr>
        </p:nvSpPr>
        <p:spPr>
          <a:xfrm>
            <a:off x="263611" y="970494"/>
            <a:ext cx="11277600" cy="509963"/>
          </a:xfrm>
        </p:spPr>
        <p:txBody>
          <a:bodyPr>
            <a:normAutofit fontScale="90000"/>
          </a:bodyPr>
          <a:lstStyle/>
          <a:p>
            <a:r>
              <a:rPr lang="en-GB" b="1" dirty="0">
                <a:latin typeface="+mn-lt"/>
              </a:rPr>
              <a:t>Binding the Case </a:t>
            </a:r>
            <a:endParaRPr lang="x-none" b="1" dirty="0">
              <a:latin typeface="+mn-lt"/>
            </a:endParaRPr>
          </a:p>
        </p:txBody>
      </p:sp>
      <p:sp>
        <p:nvSpPr>
          <p:cNvPr id="3" name="Content Placeholder 2">
            <a:extLst>
              <a:ext uri="{FF2B5EF4-FFF2-40B4-BE49-F238E27FC236}">
                <a16:creationId xmlns="" xmlns:a16="http://schemas.microsoft.com/office/drawing/2014/main" id="{22DA9369-9DFA-114A-BDB3-F31A32500460}"/>
              </a:ext>
            </a:extLst>
          </p:cNvPr>
          <p:cNvSpPr>
            <a:spLocks noGrp="1"/>
          </p:cNvSpPr>
          <p:nvPr>
            <p:ph idx="1"/>
          </p:nvPr>
        </p:nvSpPr>
        <p:spPr>
          <a:xfrm>
            <a:off x="628649" y="2002970"/>
            <a:ext cx="10912561" cy="3866123"/>
          </a:xfrm>
        </p:spPr>
        <p:txBody>
          <a:bodyPr>
            <a:normAutofit/>
          </a:bodyPr>
          <a:lstStyle/>
          <a:p>
            <a:r>
              <a:rPr lang="en-GB" dirty="0">
                <a:solidFill>
                  <a:schemeClr val="tx1"/>
                </a:solidFill>
              </a:rPr>
              <a:t>Most importantly in the case study is avoids the ambiguity of and the difficulty of concentrating and analysing large areas and volumes of information.</a:t>
            </a:r>
          </a:p>
          <a:p>
            <a:r>
              <a:rPr lang="en-GB" dirty="0">
                <a:solidFill>
                  <a:schemeClr val="tx1"/>
                </a:solidFill>
              </a:rPr>
              <a:t>Baxter and Jack (2008) in particular recommend binding the case in order to avoid making the scope of research too broad, and suggest three ways to how to do it:</a:t>
            </a:r>
          </a:p>
          <a:p>
            <a:pPr lvl="1"/>
            <a:r>
              <a:rPr lang="en-GB" sz="2000" dirty="0">
                <a:solidFill>
                  <a:schemeClr val="tx1"/>
                </a:solidFill>
              </a:rPr>
              <a:t> by time and place (Creswell, 2003);</a:t>
            </a:r>
          </a:p>
          <a:p>
            <a:pPr lvl="1"/>
            <a:r>
              <a:rPr lang="en-GB" sz="2000" dirty="0">
                <a:solidFill>
                  <a:schemeClr val="tx1"/>
                </a:solidFill>
              </a:rPr>
              <a:t> by time and activity (Stake 1995); and</a:t>
            </a:r>
          </a:p>
          <a:p>
            <a:pPr lvl="1"/>
            <a:r>
              <a:rPr lang="en-GB" sz="2000" dirty="0">
                <a:solidFill>
                  <a:schemeClr val="tx1"/>
                </a:solidFill>
              </a:rPr>
              <a:t>by definition and context (Miles &amp;Huberman, 1994)</a:t>
            </a:r>
            <a:endParaRPr lang="en-GB" dirty="0">
              <a:solidFill>
                <a:schemeClr val="tx1"/>
              </a:solidFill>
            </a:endParaRPr>
          </a:p>
          <a:p>
            <a:pPr lvl="1"/>
            <a:endParaRPr lang="en-GB" dirty="0">
              <a:solidFill>
                <a:schemeClr val="tx1"/>
              </a:solidFill>
            </a:endParaRPr>
          </a:p>
          <a:p>
            <a:pPr lvl="1"/>
            <a:endParaRPr lang="en-GB" dirty="0">
              <a:solidFill>
                <a:schemeClr val="tx1"/>
              </a:solidFill>
            </a:endParaRPr>
          </a:p>
          <a:p>
            <a:pPr marL="457200" lvl="1" indent="0">
              <a:buNone/>
            </a:pPr>
            <a:r>
              <a:rPr lang="en-GB" sz="1400" dirty="0">
                <a:solidFill>
                  <a:schemeClr val="tx1"/>
                </a:solidFill>
              </a:rPr>
              <a:t>B. </a:t>
            </a:r>
            <a:r>
              <a:rPr lang="en-GB" sz="1400" dirty="0" err="1">
                <a:solidFill>
                  <a:schemeClr val="tx1"/>
                </a:solidFill>
              </a:rPr>
              <a:t>Njie</a:t>
            </a:r>
            <a:r>
              <a:rPr lang="en-GB" sz="1400" dirty="0">
                <a:solidFill>
                  <a:schemeClr val="tx1"/>
                </a:solidFill>
              </a:rPr>
              <a:t>, S. </a:t>
            </a:r>
            <a:r>
              <a:rPr lang="en-GB" sz="1400" dirty="0" err="1">
                <a:solidFill>
                  <a:schemeClr val="tx1"/>
                </a:solidFill>
              </a:rPr>
              <a:t>Asimiran</a:t>
            </a:r>
            <a:r>
              <a:rPr lang="en-GB" sz="1400" dirty="0">
                <a:solidFill>
                  <a:schemeClr val="tx1"/>
                </a:solidFill>
              </a:rPr>
              <a:t> Case Study as a Choice in Qualitative Methodology IOSR Journal of Research &amp; Method in Education (IOSR-JRME) e-ISSN: 2320–7388,p-ISSN: 2320–737X Volume 4, Issue 3 Ver. I (May-Jun. 2014): 35-40</a:t>
            </a:r>
            <a:endParaRPr lang="x-none" sz="1400" dirty="0">
              <a:solidFill>
                <a:schemeClr val="tx1"/>
              </a:solidFill>
            </a:endParaRPr>
          </a:p>
        </p:txBody>
      </p:sp>
    </p:spTree>
    <p:extLst>
      <p:ext uri="{BB962C8B-B14F-4D97-AF65-F5344CB8AC3E}">
        <p14:creationId xmlns:p14="http://schemas.microsoft.com/office/powerpoint/2010/main" val="4204760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B684023-9C7B-5943-984B-1FC97A89C5A6}"/>
              </a:ext>
            </a:extLst>
          </p:cNvPr>
          <p:cNvSpPr>
            <a:spLocks noGrp="1"/>
          </p:cNvSpPr>
          <p:nvPr>
            <p:ph type="title"/>
          </p:nvPr>
        </p:nvSpPr>
        <p:spPr>
          <a:xfrm>
            <a:off x="263611" y="970494"/>
            <a:ext cx="11277600" cy="531735"/>
          </a:xfrm>
        </p:spPr>
        <p:txBody>
          <a:bodyPr>
            <a:normAutofit fontScale="90000"/>
          </a:bodyPr>
          <a:lstStyle/>
          <a:p>
            <a:r>
              <a:rPr lang="en-GB" b="1" dirty="0">
                <a:latin typeface="Calibri" panose="020F0502020204030204" pitchFamily="34" charset="0"/>
                <a:cs typeface="Calibri" panose="020F0502020204030204" pitchFamily="34" charset="0"/>
              </a:rPr>
              <a:t>Method for selecting cases</a:t>
            </a:r>
            <a:endParaRPr lang="x-none"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 xmlns:a16="http://schemas.microsoft.com/office/drawing/2014/main" id="{6F2479A9-162D-F041-87C7-2DAD155E5576}"/>
              </a:ext>
            </a:extLst>
          </p:cNvPr>
          <p:cNvSpPr>
            <a:spLocks noGrp="1"/>
          </p:cNvSpPr>
          <p:nvPr>
            <p:ph idx="1"/>
          </p:nvPr>
        </p:nvSpPr>
        <p:spPr>
          <a:xfrm>
            <a:off x="522513" y="2068286"/>
            <a:ext cx="11018697" cy="3800808"/>
          </a:xfrm>
        </p:spPr>
        <p:txBody>
          <a:bodyPr>
            <a:normAutofit/>
          </a:bodyPr>
          <a:lstStyle/>
          <a:p>
            <a:r>
              <a:rPr lang="en-GB" sz="2200" dirty="0">
                <a:solidFill>
                  <a:schemeClr val="tx1"/>
                </a:solidFill>
              </a:rPr>
              <a:t>The selection of a specific type of case study design will be guided by the overall study purpose.</a:t>
            </a:r>
          </a:p>
          <a:p>
            <a:endParaRPr lang="en-GB" sz="2200" dirty="0">
              <a:solidFill>
                <a:schemeClr val="tx1"/>
              </a:solidFill>
            </a:endParaRPr>
          </a:p>
          <a:p>
            <a:r>
              <a:rPr lang="en-GB" sz="2200" dirty="0">
                <a:solidFill>
                  <a:schemeClr val="tx1"/>
                </a:solidFill>
              </a:rPr>
              <a:t>Yin (2003) and Stake (1995) use different terms to describe a variety of case studies:</a:t>
            </a:r>
          </a:p>
          <a:p>
            <a:pPr lvl="1"/>
            <a:r>
              <a:rPr lang="en-GB" sz="2200" dirty="0">
                <a:solidFill>
                  <a:schemeClr val="tx1"/>
                </a:solidFill>
              </a:rPr>
              <a:t>Yin (2003) categorizes case studies as explanatory, exploratory, or descriptive. He also differentiates between single, holistic case studies and multiple-case studies. </a:t>
            </a:r>
          </a:p>
          <a:p>
            <a:pPr lvl="1"/>
            <a:r>
              <a:rPr lang="en-GB" sz="2200" dirty="0">
                <a:solidFill>
                  <a:schemeClr val="tx1"/>
                </a:solidFill>
              </a:rPr>
              <a:t>Stake (1995) identifies case studies as intrinsic, instrumental, or collective. </a:t>
            </a:r>
          </a:p>
          <a:p>
            <a:endParaRPr lang="x-none" sz="2200" dirty="0">
              <a:solidFill>
                <a:schemeClr val="tx1"/>
              </a:solidFill>
            </a:endParaRPr>
          </a:p>
        </p:txBody>
      </p:sp>
    </p:spTree>
    <p:extLst>
      <p:ext uri="{BB962C8B-B14F-4D97-AF65-F5344CB8AC3E}">
        <p14:creationId xmlns:p14="http://schemas.microsoft.com/office/powerpoint/2010/main" val="3160824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7F0FD5-CFC1-BF40-9419-4747A81950C9}"/>
              </a:ext>
            </a:extLst>
          </p:cNvPr>
          <p:cNvSpPr>
            <a:spLocks noGrp="1"/>
          </p:cNvSpPr>
          <p:nvPr>
            <p:ph type="title"/>
          </p:nvPr>
        </p:nvSpPr>
        <p:spPr>
          <a:xfrm>
            <a:off x="263611" y="970494"/>
            <a:ext cx="11277600" cy="499077"/>
          </a:xfrm>
        </p:spPr>
        <p:txBody>
          <a:bodyPr>
            <a:noAutofit/>
          </a:bodyPr>
          <a:lstStyle/>
          <a:p>
            <a:r>
              <a:rPr lang="en-GB" sz="3600" b="1" dirty="0">
                <a:latin typeface="+mn-lt"/>
              </a:rPr>
              <a:t>Method for selecting case studies</a:t>
            </a:r>
            <a:endParaRPr lang="x-none" sz="3600" b="1" dirty="0">
              <a:latin typeface="+mn-lt"/>
            </a:endParaRPr>
          </a:p>
        </p:txBody>
      </p:sp>
      <p:sp>
        <p:nvSpPr>
          <p:cNvPr id="3" name="Content Placeholder 2">
            <a:extLst>
              <a:ext uri="{FF2B5EF4-FFF2-40B4-BE49-F238E27FC236}">
                <a16:creationId xmlns="" xmlns:a16="http://schemas.microsoft.com/office/drawing/2014/main" id="{7EAE723E-CB27-F643-ABD8-16BD6370795C}"/>
              </a:ext>
            </a:extLst>
          </p:cNvPr>
          <p:cNvSpPr>
            <a:spLocks noGrp="1"/>
          </p:cNvSpPr>
          <p:nvPr>
            <p:ph idx="1"/>
          </p:nvPr>
        </p:nvSpPr>
        <p:spPr>
          <a:xfrm>
            <a:off x="838200" y="2013857"/>
            <a:ext cx="10515600" cy="3910694"/>
          </a:xfrm>
        </p:spPr>
        <p:txBody>
          <a:bodyPr>
            <a:noAutofit/>
          </a:bodyPr>
          <a:lstStyle/>
          <a:p>
            <a:r>
              <a:rPr lang="en-GB" b="1" dirty="0">
                <a:solidFill>
                  <a:schemeClr val="tx1"/>
                </a:solidFill>
              </a:rPr>
              <a:t>Explanatory</a:t>
            </a:r>
            <a:r>
              <a:rPr lang="en-GB" dirty="0">
                <a:solidFill>
                  <a:schemeClr val="tx1"/>
                </a:solidFill>
              </a:rPr>
              <a:t>  - This type of case study would be used if you were seeking to answer a question that sought to explain the presumed causal links in real-life interventions that are too complex for the survey or experimental strategies(Yin, 2003). </a:t>
            </a:r>
          </a:p>
          <a:p>
            <a:r>
              <a:rPr lang="en-GB" b="1" dirty="0">
                <a:solidFill>
                  <a:schemeClr val="tx1"/>
                </a:solidFill>
              </a:rPr>
              <a:t>Exploratory</a:t>
            </a:r>
            <a:r>
              <a:rPr lang="en-GB" dirty="0">
                <a:solidFill>
                  <a:schemeClr val="tx1"/>
                </a:solidFill>
              </a:rPr>
              <a:t>  - This type of case study is used to explore those situations in which the intervention being evaluated has no clear, single set of outcomes (Yin, 2003). </a:t>
            </a:r>
          </a:p>
          <a:p>
            <a:r>
              <a:rPr lang="en-GB" b="1" dirty="0">
                <a:solidFill>
                  <a:schemeClr val="tx1"/>
                </a:solidFill>
              </a:rPr>
              <a:t>Descriptive</a:t>
            </a:r>
            <a:r>
              <a:rPr lang="en-GB" dirty="0">
                <a:solidFill>
                  <a:schemeClr val="tx1"/>
                </a:solidFill>
              </a:rPr>
              <a:t>  - This type of case study is used to describe an intervention or phenomenon and the real-life context in which it occurred (Yin, 2003). </a:t>
            </a:r>
          </a:p>
          <a:p>
            <a:r>
              <a:rPr lang="en-GB" b="1" dirty="0">
                <a:solidFill>
                  <a:schemeClr val="tx1"/>
                </a:solidFill>
              </a:rPr>
              <a:t>Multiple-case studies  </a:t>
            </a:r>
            <a:r>
              <a:rPr lang="en-GB" dirty="0">
                <a:solidFill>
                  <a:schemeClr val="tx1"/>
                </a:solidFill>
              </a:rPr>
              <a:t>- A multiple case study enables the researcher to explore differences within and between cases. The goal is to replicate findings across cases. (Yin, 2003).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x-none" dirty="0">
              <a:solidFill>
                <a:schemeClr val="tx1"/>
              </a:solidFill>
            </a:endParaRPr>
          </a:p>
        </p:txBody>
      </p:sp>
    </p:spTree>
    <p:extLst>
      <p:ext uri="{BB962C8B-B14F-4D97-AF65-F5344CB8AC3E}">
        <p14:creationId xmlns:p14="http://schemas.microsoft.com/office/powerpoint/2010/main" val="319387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499B54-3937-194E-9332-67E017D814F4}"/>
              </a:ext>
            </a:extLst>
          </p:cNvPr>
          <p:cNvSpPr>
            <a:spLocks noGrp="1"/>
          </p:cNvSpPr>
          <p:nvPr>
            <p:ph type="title"/>
          </p:nvPr>
        </p:nvSpPr>
        <p:spPr>
          <a:xfrm>
            <a:off x="263611" y="970495"/>
            <a:ext cx="11277600" cy="564392"/>
          </a:xfrm>
        </p:spPr>
        <p:txBody>
          <a:bodyPr>
            <a:normAutofit fontScale="90000"/>
          </a:bodyPr>
          <a:lstStyle/>
          <a:p>
            <a:r>
              <a:rPr lang="en-GB" sz="4000" b="1" dirty="0">
                <a:latin typeface="+mn-lt"/>
              </a:rPr>
              <a:t>Methods for selecting cases</a:t>
            </a:r>
            <a:endParaRPr lang="x-none" sz="4000" dirty="0">
              <a:latin typeface="+mn-lt"/>
              <a:cs typeface="Calibri" panose="020F0502020204030204" pitchFamily="34" charset="0"/>
            </a:endParaRPr>
          </a:p>
        </p:txBody>
      </p:sp>
      <p:sp>
        <p:nvSpPr>
          <p:cNvPr id="3" name="Content Placeholder 2">
            <a:extLst>
              <a:ext uri="{FF2B5EF4-FFF2-40B4-BE49-F238E27FC236}">
                <a16:creationId xmlns="" xmlns:a16="http://schemas.microsoft.com/office/drawing/2014/main" id="{85653EEE-12EC-254D-8876-0774AF1BA9C9}"/>
              </a:ext>
            </a:extLst>
          </p:cNvPr>
          <p:cNvSpPr>
            <a:spLocks noGrp="1"/>
          </p:cNvSpPr>
          <p:nvPr>
            <p:ph idx="1"/>
          </p:nvPr>
        </p:nvSpPr>
        <p:spPr>
          <a:xfrm>
            <a:off x="653143" y="2155370"/>
            <a:ext cx="10888068" cy="3713723"/>
          </a:xfrm>
        </p:spPr>
        <p:txBody>
          <a:bodyPr>
            <a:normAutofit/>
          </a:bodyPr>
          <a:lstStyle/>
          <a:p>
            <a:r>
              <a:rPr lang="en-GB" sz="2000" b="1" dirty="0">
                <a:solidFill>
                  <a:schemeClr val="tx1"/>
                </a:solidFill>
              </a:rPr>
              <a:t>Intrinsic</a:t>
            </a:r>
            <a:r>
              <a:rPr lang="en-GB" sz="2000" dirty="0">
                <a:solidFill>
                  <a:schemeClr val="tx1"/>
                </a:solidFill>
              </a:rPr>
              <a:t> - that researchers who have a genuine interest in the case should use this approach when the intent is to better understand the case. It is not undertaken primarily because the case represents other cases or because it illustrates a particular trait or problem, but because in all its particularity and ordinariness, the case itself is of interest (Stake, 1995). </a:t>
            </a:r>
          </a:p>
          <a:p>
            <a:r>
              <a:rPr lang="en-GB" sz="2000" b="1" dirty="0">
                <a:solidFill>
                  <a:schemeClr val="tx1"/>
                </a:solidFill>
              </a:rPr>
              <a:t>Instrumental</a:t>
            </a:r>
            <a:r>
              <a:rPr lang="en-GB" sz="2000" dirty="0">
                <a:solidFill>
                  <a:schemeClr val="tx1"/>
                </a:solidFill>
              </a:rPr>
              <a:t> - something other than understanding a particular situation. It provides insight into an issue or helps to refine a theory. The case is of secondary interest; it plays a supportive role, facilitating our understanding of something else. The case is often looked at in depth, its contexts scrutinized, its ordinary activities detailed, and because it helps the researcher pursue the external interest (Stake, 1995) </a:t>
            </a:r>
          </a:p>
          <a:p>
            <a:r>
              <a:rPr lang="en-GB" sz="2000" b="1" dirty="0">
                <a:solidFill>
                  <a:schemeClr val="tx1"/>
                </a:solidFill>
              </a:rPr>
              <a:t>Collective</a:t>
            </a:r>
            <a:r>
              <a:rPr lang="en-GB" sz="2000" dirty="0">
                <a:solidFill>
                  <a:schemeClr val="tx1"/>
                </a:solidFill>
              </a:rPr>
              <a:t> - Collective case studies are similar in nature and description to multiple case studies (Yin, 2003) </a:t>
            </a:r>
          </a:p>
          <a:p>
            <a:endParaRPr lang="en-GB" sz="2000" dirty="0">
              <a:solidFill>
                <a:schemeClr val="tx1"/>
              </a:solidFill>
            </a:endParaRPr>
          </a:p>
          <a:p>
            <a:endParaRPr lang="en-GB" sz="2000" dirty="0">
              <a:solidFill>
                <a:schemeClr val="tx1"/>
              </a:solidFill>
            </a:endParaRPr>
          </a:p>
          <a:p>
            <a:endParaRPr lang="en-GB" sz="2000" dirty="0">
              <a:solidFill>
                <a:schemeClr val="tx1"/>
              </a:solidFill>
            </a:endParaRPr>
          </a:p>
          <a:p>
            <a:endParaRPr lang="en-GB" sz="2000" dirty="0">
              <a:solidFill>
                <a:schemeClr val="tx1"/>
              </a:solidFill>
            </a:endParaRPr>
          </a:p>
          <a:p>
            <a:endParaRPr lang="en-GB" sz="2000" dirty="0">
              <a:solidFill>
                <a:schemeClr val="tx1"/>
              </a:solidFill>
            </a:endParaRPr>
          </a:p>
          <a:p>
            <a:endParaRPr lang="x-none" sz="2000" dirty="0">
              <a:solidFill>
                <a:schemeClr val="tx1"/>
              </a:solidFill>
            </a:endParaRPr>
          </a:p>
        </p:txBody>
      </p:sp>
    </p:spTree>
    <p:extLst>
      <p:ext uri="{BB962C8B-B14F-4D97-AF65-F5344CB8AC3E}">
        <p14:creationId xmlns:p14="http://schemas.microsoft.com/office/powerpoint/2010/main" val="99680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BFD250-09B0-6F48-889C-3CAAE898B7CA}"/>
              </a:ext>
            </a:extLst>
          </p:cNvPr>
          <p:cNvSpPr>
            <a:spLocks noGrp="1"/>
          </p:cNvSpPr>
          <p:nvPr>
            <p:ph type="title"/>
          </p:nvPr>
        </p:nvSpPr>
        <p:spPr>
          <a:xfrm>
            <a:off x="263611" y="970494"/>
            <a:ext cx="11277600" cy="597049"/>
          </a:xfrm>
        </p:spPr>
        <p:txBody>
          <a:bodyPr>
            <a:normAutofit fontScale="90000"/>
          </a:bodyPr>
          <a:lstStyle/>
          <a:p>
            <a:r>
              <a:rPr lang="x-none" b="1" dirty="0">
                <a:latin typeface="+mn-lt"/>
              </a:rPr>
              <a:t>Design of </a:t>
            </a:r>
            <a:r>
              <a:rPr lang="en-GB" b="1" dirty="0">
                <a:latin typeface="+mn-lt"/>
              </a:rPr>
              <a:t>Case Study</a:t>
            </a:r>
            <a:r>
              <a:rPr lang="x-none" b="1" dirty="0">
                <a:latin typeface="+mn-lt"/>
              </a:rPr>
              <a:t> </a:t>
            </a:r>
            <a:endParaRPr lang="x-none" dirty="0">
              <a:latin typeface="+mn-lt"/>
            </a:endParaRPr>
          </a:p>
        </p:txBody>
      </p:sp>
      <p:sp>
        <p:nvSpPr>
          <p:cNvPr id="3" name="Content Placeholder 2">
            <a:extLst>
              <a:ext uri="{FF2B5EF4-FFF2-40B4-BE49-F238E27FC236}">
                <a16:creationId xmlns="" xmlns:a16="http://schemas.microsoft.com/office/drawing/2014/main" id="{CABFBC87-174F-2643-8BE6-B3504942E14D}"/>
              </a:ext>
            </a:extLst>
          </p:cNvPr>
          <p:cNvSpPr>
            <a:spLocks noGrp="1"/>
          </p:cNvSpPr>
          <p:nvPr>
            <p:ph idx="1"/>
          </p:nvPr>
        </p:nvSpPr>
        <p:spPr>
          <a:xfrm>
            <a:off x="783771" y="2144486"/>
            <a:ext cx="10548258" cy="3724608"/>
          </a:xfrm>
        </p:spPr>
        <p:txBody>
          <a:bodyPr>
            <a:normAutofit/>
          </a:bodyPr>
          <a:lstStyle/>
          <a:p>
            <a:r>
              <a:rPr lang="en-GB" dirty="0">
                <a:solidFill>
                  <a:schemeClr val="tx1"/>
                </a:solidFill>
              </a:rPr>
              <a:t>In addition to identifying the “case” and the specific “type” of case study to be conducted, researchers must consider if it is prudent to conduct a single case study or if a better understanding of the phenomenon will be gained through conducting a multiple case study.</a:t>
            </a:r>
          </a:p>
          <a:p>
            <a:endParaRPr lang="en-GB" dirty="0">
              <a:solidFill>
                <a:schemeClr val="tx1"/>
              </a:solidFill>
            </a:endParaRPr>
          </a:p>
          <a:p>
            <a:r>
              <a:rPr lang="en-GB" dirty="0">
                <a:solidFill>
                  <a:schemeClr val="tx1"/>
                </a:solidFill>
              </a:rPr>
              <a:t>Case study design:</a:t>
            </a:r>
          </a:p>
          <a:p>
            <a:pPr lvl="1"/>
            <a:r>
              <a:rPr lang="en-GB" sz="2000" dirty="0">
                <a:solidFill>
                  <a:schemeClr val="tx1"/>
                </a:solidFill>
              </a:rPr>
              <a:t>Single </a:t>
            </a:r>
          </a:p>
          <a:p>
            <a:pPr lvl="1"/>
            <a:r>
              <a:rPr lang="en-GB" sz="2000" dirty="0">
                <a:solidFill>
                  <a:schemeClr val="tx1"/>
                </a:solidFill>
              </a:rPr>
              <a:t>Multiple</a:t>
            </a:r>
          </a:p>
          <a:p>
            <a:endParaRPr lang="x-none" dirty="0">
              <a:solidFill>
                <a:schemeClr val="tx1"/>
              </a:solidFill>
            </a:endParaRPr>
          </a:p>
        </p:txBody>
      </p:sp>
    </p:spTree>
    <p:extLst>
      <p:ext uri="{BB962C8B-B14F-4D97-AF65-F5344CB8AC3E}">
        <p14:creationId xmlns:p14="http://schemas.microsoft.com/office/powerpoint/2010/main" val="112987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C0BB7E-EEDB-CF44-97A1-5556BEB8EFDE}"/>
              </a:ext>
            </a:extLst>
          </p:cNvPr>
          <p:cNvSpPr>
            <a:spLocks noGrp="1"/>
          </p:cNvSpPr>
          <p:nvPr>
            <p:ph type="title"/>
          </p:nvPr>
        </p:nvSpPr>
        <p:spPr>
          <a:xfrm>
            <a:off x="263611" y="970495"/>
            <a:ext cx="11277600" cy="640592"/>
          </a:xfrm>
        </p:spPr>
        <p:txBody>
          <a:bodyPr>
            <a:normAutofit/>
          </a:bodyPr>
          <a:lstStyle/>
          <a:p>
            <a:r>
              <a:rPr lang="x-none" sz="4000" b="1" dirty="0">
                <a:latin typeface="+mn-lt"/>
              </a:rPr>
              <a:t>Design of </a:t>
            </a:r>
            <a:r>
              <a:rPr lang="en-GB" sz="4000" b="1" dirty="0">
                <a:latin typeface="+mn-lt"/>
              </a:rPr>
              <a:t>Case Study</a:t>
            </a:r>
            <a:r>
              <a:rPr lang="x-none" sz="4000" b="1" dirty="0">
                <a:latin typeface="+mn-lt"/>
              </a:rPr>
              <a:t> </a:t>
            </a:r>
          </a:p>
        </p:txBody>
      </p:sp>
      <p:sp>
        <p:nvSpPr>
          <p:cNvPr id="3" name="Content Placeholder 2">
            <a:extLst>
              <a:ext uri="{FF2B5EF4-FFF2-40B4-BE49-F238E27FC236}">
                <a16:creationId xmlns="" xmlns:a16="http://schemas.microsoft.com/office/drawing/2014/main" id="{50E24110-FEEA-444A-BF13-C7E13CE8F9E7}"/>
              </a:ext>
            </a:extLst>
          </p:cNvPr>
          <p:cNvSpPr>
            <a:spLocks noGrp="1"/>
          </p:cNvSpPr>
          <p:nvPr>
            <p:ph idx="1"/>
          </p:nvPr>
        </p:nvSpPr>
        <p:spPr>
          <a:xfrm>
            <a:off x="707571" y="2133600"/>
            <a:ext cx="10668000" cy="3735494"/>
          </a:xfrm>
        </p:spPr>
        <p:txBody>
          <a:bodyPr>
            <a:normAutofit/>
          </a:bodyPr>
          <a:lstStyle/>
          <a:p>
            <a:r>
              <a:rPr lang="en-GB" dirty="0">
                <a:solidFill>
                  <a:schemeClr val="tx1"/>
                </a:solidFill>
              </a:rPr>
              <a:t>Individual cases may be selected based on </a:t>
            </a:r>
            <a:r>
              <a:rPr lang="en-GB" i="1" dirty="0">
                <a:solidFill>
                  <a:schemeClr val="tx1"/>
                </a:solidFill>
              </a:rPr>
              <a:t>convenience</a:t>
            </a:r>
            <a:r>
              <a:rPr lang="en-GB" dirty="0">
                <a:solidFill>
                  <a:schemeClr val="tx1"/>
                </a:solidFill>
              </a:rPr>
              <a:t>, </a:t>
            </a:r>
            <a:r>
              <a:rPr lang="en-GB" i="1" dirty="0">
                <a:solidFill>
                  <a:schemeClr val="tx1"/>
                </a:solidFill>
              </a:rPr>
              <a:t>purpose</a:t>
            </a:r>
            <a:r>
              <a:rPr lang="en-GB" dirty="0">
                <a:solidFill>
                  <a:schemeClr val="tx1"/>
                </a:solidFill>
              </a:rPr>
              <a:t>, and </a:t>
            </a:r>
            <a:r>
              <a:rPr lang="en-GB" i="1" dirty="0">
                <a:solidFill>
                  <a:schemeClr val="tx1"/>
                </a:solidFill>
              </a:rPr>
              <a:t>probability </a:t>
            </a:r>
            <a:r>
              <a:rPr lang="en-GB" dirty="0">
                <a:solidFill>
                  <a:schemeClr val="tx1"/>
                </a:solidFill>
              </a:rPr>
              <a:t>. </a:t>
            </a:r>
          </a:p>
          <a:p>
            <a:r>
              <a:rPr lang="en-GB" dirty="0">
                <a:solidFill>
                  <a:schemeClr val="tx1"/>
                </a:solidFill>
              </a:rPr>
              <a:t>According to Yin, reasons for justifying </a:t>
            </a:r>
            <a:r>
              <a:rPr lang="en-GB" i="1" dirty="0">
                <a:solidFill>
                  <a:schemeClr val="tx1"/>
                </a:solidFill>
              </a:rPr>
              <a:t>single-case </a:t>
            </a:r>
            <a:r>
              <a:rPr lang="en-GB" dirty="0">
                <a:solidFill>
                  <a:schemeClr val="tx1"/>
                </a:solidFill>
              </a:rPr>
              <a:t>studies include studying a </a:t>
            </a:r>
            <a:r>
              <a:rPr lang="en-GB" i="1" dirty="0">
                <a:solidFill>
                  <a:schemeClr val="tx1"/>
                </a:solidFill>
              </a:rPr>
              <a:t>critical case</a:t>
            </a:r>
            <a:r>
              <a:rPr lang="en-GB" dirty="0">
                <a:solidFill>
                  <a:schemeClr val="tx1"/>
                </a:solidFill>
              </a:rPr>
              <a:t>, an </a:t>
            </a:r>
            <a:r>
              <a:rPr lang="en-GB" i="1" dirty="0">
                <a:solidFill>
                  <a:schemeClr val="tx1"/>
                </a:solidFill>
              </a:rPr>
              <a:t>extreme case</a:t>
            </a:r>
            <a:r>
              <a:rPr lang="en-GB" dirty="0">
                <a:solidFill>
                  <a:schemeClr val="tx1"/>
                </a:solidFill>
              </a:rPr>
              <a:t>, a </a:t>
            </a:r>
            <a:r>
              <a:rPr lang="en-GB" i="1" dirty="0">
                <a:solidFill>
                  <a:schemeClr val="tx1"/>
                </a:solidFill>
              </a:rPr>
              <a:t>representative </a:t>
            </a:r>
            <a:r>
              <a:rPr lang="en-GB" dirty="0">
                <a:solidFill>
                  <a:schemeClr val="tx1"/>
                </a:solidFill>
              </a:rPr>
              <a:t>or </a:t>
            </a:r>
            <a:r>
              <a:rPr lang="en-GB" i="1" dirty="0">
                <a:solidFill>
                  <a:schemeClr val="tx1"/>
                </a:solidFill>
              </a:rPr>
              <a:t>typical case</a:t>
            </a:r>
            <a:r>
              <a:rPr lang="en-GB" dirty="0">
                <a:solidFill>
                  <a:schemeClr val="tx1"/>
                </a:solidFill>
              </a:rPr>
              <a:t>, a </a:t>
            </a:r>
            <a:r>
              <a:rPr lang="en-GB" i="1" dirty="0">
                <a:solidFill>
                  <a:schemeClr val="tx1"/>
                </a:solidFill>
              </a:rPr>
              <a:t>revelatory case </a:t>
            </a:r>
            <a:r>
              <a:rPr lang="en-GB" dirty="0">
                <a:solidFill>
                  <a:schemeClr val="tx1"/>
                </a:solidFill>
              </a:rPr>
              <a:t>(involving a novel situation), and a </a:t>
            </a:r>
            <a:r>
              <a:rPr lang="en-GB" i="1" dirty="0">
                <a:solidFill>
                  <a:schemeClr val="tx1"/>
                </a:solidFill>
              </a:rPr>
              <a:t>longitudinal case</a:t>
            </a:r>
            <a:r>
              <a:rPr lang="en-GB" dirty="0">
                <a:solidFill>
                  <a:schemeClr val="tx1"/>
                </a:solidFill>
              </a:rPr>
              <a:t>. </a:t>
            </a:r>
          </a:p>
          <a:p>
            <a:r>
              <a:rPr lang="en-GB" i="1" dirty="0">
                <a:solidFill>
                  <a:schemeClr val="tx1"/>
                </a:solidFill>
              </a:rPr>
              <a:t>Purposive </a:t>
            </a:r>
            <a:r>
              <a:rPr lang="en-GB" dirty="0">
                <a:solidFill>
                  <a:schemeClr val="tx1"/>
                </a:solidFill>
              </a:rPr>
              <a:t>case selection provides an ability to collect the most relevant data , and </a:t>
            </a:r>
            <a:r>
              <a:rPr lang="en-GB" i="1" dirty="0">
                <a:solidFill>
                  <a:schemeClr val="tx1"/>
                </a:solidFill>
              </a:rPr>
              <a:t>longitudinal </a:t>
            </a:r>
            <a:r>
              <a:rPr lang="en-GB" dirty="0">
                <a:solidFill>
                  <a:schemeClr val="tx1"/>
                </a:solidFill>
              </a:rPr>
              <a:t>cases provide an ability to identify trends over time. </a:t>
            </a:r>
          </a:p>
          <a:p>
            <a:endParaRPr lang="x-none" dirty="0">
              <a:solidFill>
                <a:schemeClr val="tx1"/>
              </a:solidFill>
            </a:endParaRPr>
          </a:p>
        </p:txBody>
      </p:sp>
    </p:spTree>
    <p:extLst>
      <p:ext uri="{BB962C8B-B14F-4D97-AF65-F5344CB8AC3E}">
        <p14:creationId xmlns:p14="http://schemas.microsoft.com/office/powerpoint/2010/main" val="3995333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351527-6DDD-A744-BF16-B547B60850A9}"/>
              </a:ext>
            </a:extLst>
          </p:cNvPr>
          <p:cNvSpPr>
            <a:spLocks noGrp="1"/>
          </p:cNvSpPr>
          <p:nvPr>
            <p:ph type="title"/>
          </p:nvPr>
        </p:nvSpPr>
        <p:spPr>
          <a:xfrm>
            <a:off x="931983" y="526596"/>
            <a:ext cx="10175631" cy="1111843"/>
          </a:xfrm>
        </p:spPr>
        <p:txBody>
          <a:bodyPr anchor="ctr">
            <a:normAutofit/>
          </a:bodyPr>
          <a:lstStyle/>
          <a:p>
            <a:pPr algn="ctr"/>
            <a:r>
              <a:rPr lang="en-GB" sz="4000" b="1" dirty="0">
                <a:latin typeface="+mn-lt"/>
              </a:rPr>
              <a:t>Individual cases</a:t>
            </a:r>
            <a:endParaRPr lang="x-none" sz="4000" b="1" dirty="0">
              <a:latin typeface="+mn-lt"/>
            </a:endParaRPr>
          </a:p>
        </p:txBody>
      </p:sp>
      <p:sp>
        <p:nvSpPr>
          <p:cNvPr id="3" name="Content Placeholder 2">
            <a:extLst>
              <a:ext uri="{FF2B5EF4-FFF2-40B4-BE49-F238E27FC236}">
                <a16:creationId xmlns="" xmlns:a16="http://schemas.microsoft.com/office/drawing/2014/main" id="{B1975C96-4A92-E44B-A0F1-DA5B7A77044A}"/>
              </a:ext>
            </a:extLst>
          </p:cNvPr>
          <p:cNvSpPr>
            <a:spLocks noGrp="1"/>
          </p:cNvSpPr>
          <p:nvPr>
            <p:ph idx="1"/>
          </p:nvPr>
        </p:nvSpPr>
        <p:spPr>
          <a:xfrm>
            <a:off x="931984" y="1873564"/>
            <a:ext cx="10175630" cy="767904"/>
          </a:xfrm>
        </p:spPr>
        <p:txBody>
          <a:bodyPr anchor="ctr">
            <a:normAutofit/>
          </a:bodyPr>
          <a:lstStyle/>
          <a:p>
            <a:pPr marL="0" indent="0" algn="ctr">
              <a:buNone/>
            </a:pPr>
            <a:r>
              <a:rPr lang="en-GB" sz="2400" dirty="0">
                <a:solidFill>
                  <a:schemeClr val="tx1"/>
                </a:solidFill>
              </a:rPr>
              <a:t>Individual cases may be selected based on </a:t>
            </a:r>
            <a:r>
              <a:rPr lang="en-GB" sz="2400" i="1" dirty="0">
                <a:solidFill>
                  <a:schemeClr val="tx1"/>
                </a:solidFill>
              </a:rPr>
              <a:t>convenience</a:t>
            </a:r>
            <a:r>
              <a:rPr lang="en-GB" sz="2400" dirty="0">
                <a:solidFill>
                  <a:schemeClr val="tx1"/>
                </a:solidFill>
              </a:rPr>
              <a:t>, </a:t>
            </a:r>
            <a:r>
              <a:rPr lang="en-GB" sz="2400" i="1" dirty="0">
                <a:solidFill>
                  <a:schemeClr val="tx1"/>
                </a:solidFill>
              </a:rPr>
              <a:t>purpose</a:t>
            </a:r>
            <a:r>
              <a:rPr lang="en-GB" sz="2400" dirty="0">
                <a:solidFill>
                  <a:schemeClr val="tx1"/>
                </a:solidFill>
              </a:rPr>
              <a:t>, and </a:t>
            </a:r>
            <a:r>
              <a:rPr lang="en-GB" sz="2400" i="1" dirty="0">
                <a:solidFill>
                  <a:schemeClr val="tx1"/>
                </a:solidFill>
              </a:rPr>
              <a:t>probability </a:t>
            </a:r>
            <a:endParaRPr lang="en-GB" sz="2400" dirty="0">
              <a:solidFill>
                <a:schemeClr val="tx1"/>
              </a:solidFill>
            </a:endParaRPr>
          </a:p>
          <a:p>
            <a:pPr marL="0" indent="0" algn="ctr">
              <a:buNone/>
            </a:pPr>
            <a:endParaRPr lang="x-none" sz="2400" dirty="0">
              <a:solidFill>
                <a:schemeClr val="tx1"/>
              </a:solidFill>
            </a:endParaRPr>
          </a:p>
        </p:txBody>
      </p:sp>
      <p:pic>
        <p:nvPicPr>
          <p:cNvPr id="6" name="Picture 5" descr="Text&#10;&#10;Description automatically generated">
            <a:extLst>
              <a:ext uri="{FF2B5EF4-FFF2-40B4-BE49-F238E27FC236}">
                <a16:creationId xmlns="" xmlns:a16="http://schemas.microsoft.com/office/drawing/2014/main" id="{5728CCFE-97E6-EA4F-8EAB-2EA693A67AD3}"/>
              </a:ext>
            </a:extLst>
          </p:cNvPr>
          <p:cNvPicPr>
            <a:picLocks noChangeAspect="1"/>
          </p:cNvPicPr>
          <p:nvPr/>
        </p:nvPicPr>
        <p:blipFill rotWithShape="1">
          <a:blip r:embed="rId3"/>
          <a:srcRect t="10193"/>
          <a:stretch/>
        </p:blipFill>
        <p:spPr>
          <a:xfrm>
            <a:off x="1008184" y="2343814"/>
            <a:ext cx="8750913" cy="3898909"/>
          </a:xfrm>
          <a:prstGeom prst="rect">
            <a:avLst/>
          </a:prstGeom>
        </p:spPr>
      </p:pic>
    </p:spTree>
    <p:extLst>
      <p:ext uri="{BB962C8B-B14F-4D97-AF65-F5344CB8AC3E}">
        <p14:creationId xmlns:p14="http://schemas.microsoft.com/office/powerpoint/2010/main" val="2342461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D9B87D-EA92-604C-9692-210C6A76593E}"/>
              </a:ext>
            </a:extLst>
          </p:cNvPr>
          <p:cNvSpPr>
            <a:spLocks noGrp="1"/>
          </p:cNvSpPr>
          <p:nvPr>
            <p:ph type="title"/>
          </p:nvPr>
        </p:nvSpPr>
        <p:spPr>
          <a:xfrm>
            <a:off x="526073" y="489439"/>
            <a:ext cx="11139854" cy="930447"/>
          </a:xfrm>
        </p:spPr>
        <p:txBody>
          <a:bodyPr vert="horz" lIns="91440" tIns="45720" rIns="91440" bIns="45720" rtlCol="0" anchor="b">
            <a:normAutofit/>
          </a:bodyPr>
          <a:lstStyle/>
          <a:p>
            <a:pPr algn="ctr"/>
            <a:r>
              <a:rPr lang="en-US" sz="4000" b="1" kern="1200" dirty="0">
                <a:latin typeface="+mn-lt"/>
                <a:ea typeface="+mj-ea"/>
                <a:cs typeface="+mj-cs"/>
              </a:rPr>
              <a:t>Strategies for the Selection of Cases </a:t>
            </a:r>
          </a:p>
        </p:txBody>
      </p:sp>
      <p:pic>
        <p:nvPicPr>
          <p:cNvPr id="5" name="Content Placeholder 4" descr="Graphical user interface, text, application&#10;&#10;Description automatically generated">
            <a:extLst>
              <a:ext uri="{FF2B5EF4-FFF2-40B4-BE49-F238E27FC236}">
                <a16:creationId xmlns="" xmlns:a16="http://schemas.microsoft.com/office/drawing/2014/main" id="{1CDE4A15-0929-C545-938C-C148D6488332}"/>
              </a:ext>
            </a:extLst>
          </p:cNvPr>
          <p:cNvPicPr>
            <a:picLocks noGrp="1" noChangeAspect="1"/>
          </p:cNvPicPr>
          <p:nvPr>
            <p:ph idx="1"/>
          </p:nvPr>
        </p:nvPicPr>
        <p:blipFill rotWithShape="1">
          <a:blip r:embed="rId2"/>
          <a:srcRect t="5498"/>
          <a:stretch/>
        </p:blipFill>
        <p:spPr>
          <a:xfrm>
            <a:off x="526073" y="2717085"/>
            <a:ext cx="11496821" cy="2323360"/>
          </a:xfrm>
          <a:prstGeom prst="rect">
            <a:avLst/>
          </a:prstGeom>
        </p:spPr>
      </p:pic>
    </p:spTree>
    <p:extLst>
      <p:ext uri="{BB962C8B-B14F-4D97-AF65-F5344CB8AC3E}">
        <p14:creationId xmlns:p14="http://schemas.microsoft.com/office/powerpoint/2010/main" val="3311243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9DA386-780D-9443-AAD6-1B89BF68B36B}"/>
              </a:ext>
            </a:extLst>
          </p:cNvPr>
          <p:cNvSpPr>
            <a:spLocks noGrp="1"/>
          </p:cNvSpPr>
          <p:nvPr>
            <p:ph type="title"/>
          </p:nvPr>
        </p:nvSpPr>
        <p:spPr/>
        <p:txBody>
          <a:bodyPr/>
          <a:lstStyle/>
          <a:p>
            <a:r>
              <a:rPr lang="x-none" b="1" dirty="0">
                <a:latin typeface="+mn-lt"/>
              </a:rPr>
              <a:t>Introduction to case study</a:t>
            </a:r>
            <a:endParaRPr lang="x-none" dirty="0">
              <a:latin typeface="+mn-lt"/>
            </a:endParaRPr>
          </a:p>
        </p:txBody>
      </p:sp>
      <p:sp>
        <p:nvSpPr>
          <p:cNvPr id="3" name="Content Placeholder 2">
            <a:extLst>
              <a:ext uri="{FF2B5EF4-FFF2-40B4-BE49-F238E27FC236}">
                <a16:creationId xmlns="" xmlns:a16="http://schemas.microsoft.com/office/drawing/2014/main" id="{1403F59E-71F5-2E49-AAA7-BB205768CC04}"/>
              </a:ext>
            </a:extLst>
          </p:cNvPr>
          <p:cNvSpPr>
            <a:spLocks noGrp="1"/>
          </p:cNvSpPr>
          <p:nvPr>
            <p:ph idx="1"/>
          </p:nvPr>
        </p:nvSpPr>
        <p:spPr/>
        <p:txBody>
          <a:bodyPr>
            <a:normAutofit/>
          </a:bodyPr>
          <a:lstStyle/>
          <a:p>
            <a:endParaRPr lang="en-GB" dirty="0">
              <a:solidFill>
                <a:schemeClr val="tx1"/>
              </a:solidFill>
            </a:endParaRPr>
          </a:p>
          <a:p>
            <a:r>
              <a:rPr lang="en-GB" dirty="0">
                <a:solidFill>
                  <a:schemeClr val="tx1"/>
                </a:solidFill>
              </a:rPr>
              <a:t>A case study is a research approach that is used to generate an in-depth, multi-faceted understanding of a complex issue in its real-life context. </a:t>
            </a:r>
          </a:p>
          <a:p>
            <a:endParaRPr lang="en-GB" dirty="0">
              <a:solidFill>
                <a:schemeClr val="tx1"/>
              </a:solidFill>
            </a:endParaRPr>
          </a:p>
          <a:p>
            <a:r>
              <a:rPr lang="x-none" dirty="0">
                <a:solidFill>
                  <a:schemeClr val="tx1"/>
                </a:solidFill>
              </a:rPr>
              <a:t>Case studies enable researchers to explore particular phenomen in one  or more real-life settings.</a:t>
            </a:r>
          </a:p>
          <a:p>
            <a:endParaRPr lang="en-GB" dirty="0">
              <a:solidFill>
                <a:schemeClr val="tx1"/>
              </a:solidFill>
            </a:endParaRPr>
          </a:p>
          <a:p>
            <a:r>
              <a:rPr lang="en-GB" dirty="0">
                <a:solidFill>
                  <a:schemeClr val="tx1"/>
                </a:solidFill>
              </a:rPr>
              <a:t>The central tenet of a case study is being the need to explore an event or phenomenon in depth and in its natural context. It is for this reason sometimes referred to as a "naturalistic" design.</a:t>
            </a:r>
          </a:p>
          <a:p>
            <a:endParaRPr lang="en-GB" dirty="0">
              <a:solidFill>
                <a:schemeClr val="tx1"/>
              </a:solidFill>
            </a:endParaRPr>
          </a:p>
        </p:txBody>
      </p:sp>
    </p:spTree>
    <p:extLst>
      <p:ext uri="{BB962C8B-B14F-4D97-AF65-F5344CB8AC3E}">
        <p14:creationId xmlns:p14="http://schemas.microsoft.com/office/powerpoint/2010/main" val="288572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BBFCB1-8D90-1A4B-B952-1ADB9C0CB10F}"/>
              </a:ext>
            </a:extLst>
          </p:cNvPr>
          <p:cNvSpPr>
            <a:spLocks noGrp="1"/>
          </p:cNvSpPr>
          <p:nvPr>
            <p:ph type="title"/>
          </p:nvPr>
        </p:nvSpPr>
        <p:spPr>
          <a:xfrm>
            <a:off x="263611" y="970495"/>
            <a:ext cx="11277600" cy="564392"/>
          </a:xfrm>
        </p:spPr>
        <p:txBody>
          <a:bodyPr>
            <a:normAutofit fontScale="90000"/>
          </a:bodyPr>
          <a:lstStyle/>
          <a:p>
            <a:r>
              <a:rPr lang="x-none" b="1" dirty="0">
                <a:latin typeface="+mn-lt"/>
              </a:rPr>
              <a:t>Design of </a:t>
            </a:r>
            <a:r>
              <a:rPr lang="en-GB" b="1" dirty="0">
                <a:latin typeface="+mn-lt"/>
              </a:rPr>
              <a:t>Case Study</a:t>
            </a:r>
            <a:r>
              <a:rPr lang="x-none" b="1" dirty="0">
                <a:latin typeface="+mn-lt"/>
              </a:rPr>
              <a:t> </a:t>
            </a:r>
            <a:endParaRPr lang="x-none" dirty="0">
              <a:latin typeface="+mn-lt"/>
            </a:endParaRPr>
          </a:p>
        </p:txBody>
      </p:sp>
      <p:sp>
        <p:nvSpPr>
          <p:cNvPr id="3" name="Content Placeholder 2">
            <a:extLst>
              <a:ext uri="{FF2B5EF4-FFF2-40B4-BE49-F238E27FC236}">
                <a16:creationId xmlns="" xmlns:a16="http://schemas.microsoft.com/office/drawing/2014/main" id="{4848548D-8013-BD4B-AE86-ED6057457DAA}"/>
              </a:ext>
            </a:extLst>
          </p:cNvPr>
          <p:cNvSpPr>
            <a:spLocks noGrp="1"/>
          </p:cNvSpPr>
          <p:nvPr>
            <p:ph idx="1"/>
          </p:nvPr>
        </p:nvSpPr>
        <p:spPr>
          <a:xfrm>
            <a:off x="1012371" y="2231570"/>
            <a:ext cx="10528840" cy="3637523"/>
          </a:xfrm>
        </p:spPr>
        <p:txBody>
          <a:bodyPr>
            <a:normAutofit/>
          </a:bodyPr>
          <a:lstStyle/>
          <a:p>
            <a:r>
              <a:rPr lang="en-GB" dirty="0"/>
              <a:t>In multi-case studies, each case should be selected so that:</a:t>
            </a:r>
          </a:p>
          <a:p>
            <a:pPr lvl="1"/>
            <a:r>
              <a:rPr lang="en-GB" dirty="0"/>
              <a:t>it either predicts similar results, </a:t>
            </a:r>
          </a:p>
          <a:p>
            <a:pPr lvl="1"/>
            <a:r>
              <a:rPr lang="en-GB" dirty="0"/>
              <a:t>predicts contrasting results but for anticipatable reasons. </a:t>
            </a:r>
          </a:p>
          <a:p>
            <a:pPr marL="457200" lvl="1" indent="0" algn="r">
              <a:buNone/>
            </a:pPr>
            <a:r>
              <a:rPr lang="en-GB" dirty="0"/>
              <a:t>Yin (2003) </a:t>
            </a:r>
          </a:p>
          <a:p>
            <a:endParaRPr lang="en-GB" dirty="0"/>
          </a:p>
          <a:p>
            <a:r>
              <a:rPr lang="en-GB" dirty="0"/>
              <a:t>If multiple cases lead to contradictory results, the preliminary theory should be revised and tested with another set of cases.</a:t>
            </a:r>
          </a:p>
          <a:p>
            <a:endParaRPr lang="en-GB" dirty="0"/>
          </a:p>
          <a:p>
            <a:endParaRPr lang="x-none" dirty="0"/>
          </a:p>
        </p:txBody>
      </p:sp>
    </p:spTree>
    <p:extLst>
      <p:ext uri="{BB962C8B-B14F-4D97-AF65-F5344CB8AC3E}">
        <p14:creationId xmlns:p14="http://schemas.microsoft.com/office/powerpoint/2010/main" val="1882558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BE7A80-EF39-3E4D-B6AF-7DA86A02EB6E}"/>
              </a:ext>
            </a:extLst>
          </p:cNvPr>
          <p:cNvSpPr>
            <a:spLocks noGrp="1"/>
          </p:cNvSpPr>
          <p:nvPr>
            <p:ph type="title"/>
          </p:nvPr>
        </p:nvSpPr>
        <p:spPr>
          <a:xfrm>
            <a:off x="263611" y="970495"/>
            <a:ext cx="11277600" cy="640592"/>
          </a:xfrm>
        </p:spPr>
        <p:txBody>
          <a:bodyPr>
            <a:normAutofit fontScale="90000"/>
          </a:bodyPr>
          <a:lstStyle/>
          <a:p>
            <a:r>
              <a:rPr lang="en-GB" b="1" dirty="0">
                <a:latin typeface="+mn-lt"/>
              </a:rPr>
              <a:t>Selecting the case(s)</a:t>
            </a:r>
            <a:endParaRPr lang="x-none" dirty="0">
              <a:latin typeface="+mn-lt"/>
            </a:endParaRPr>
          </a:p>
        </p:txBody>
      </p:sp>
      <p:sp>
        <p:nvSpPr>
          <p:cNvPr id="3" name="Content Placeholder 2">
            <a:extLst>
              <a:ext uri="{FF2B5EF4-FFF2-40B4-BE49-F238E27FC236}">
                <a16:creationId xmlns="" xmlns:a16="http://schemas.microsoft.com/office/drawing/2014/main" id="{863D6C63-2496-AA41-ADF8-7496C825CB0B}"/>
              </a:ext>
            </a:extLst>
          </p:cNvPr>
          <p:cNvSpPr>
            <a:spLocks noGrp="1"/>
          </p:cNvSpPr>
          <p:nvPr>
            <p:ph idx="1"/>
          </p:nvPr>
        </p:nvSpPr>
        <p:spPr>
          <a:xfrm>
            <a:off x="761999" y="2155370"/>
            <a:ext cx="10779211" cy="3713723"/>
          </a:xfrm>
        </p:spPr>
        <p:txBody>
          <a:bodyPr>
            <a:normAutofit/>
          </a:bodyPr>
          <a:lstStyle/>
          <a:p>
            <a:r>
              <a:rPr lang="en-GB" dirty="0">
                <a:solidFill>
                  <a:schemeClr val="tx1"/>
                </a:solidFill>
              </a:rPr>
              <a:t>The selected case study site(s) should allow the research team access to the group of individuals, the organisation, the processes or whatever else constitutes the chosen unit of analysis for the study. </a:t>
            </a:r>
          </a:p>
          <a:p>
            <a:endParaRPr lang="en-GB" dirty="0">
              <a:solidFill>
                <a:schemeClr val="tx1"/>
              </a:solidFill>
            </a:endParaRPr>
          </a:p>
          <a:p>
            <a:r>
              <a:rPr lang="en-GB" dirty="0">
                <a:solidFill>
                  <a:schemeClr val="tx1"/>
                </a:solidFill>
              </a:rPr>
              <a:t>Selected cases need to be not only interesting but also hospitable to the inquiry if they are to be informative and answer the research question(s). </a:t>
            </a:r>
          </a:p>
          <a:p>
            <a:endParaRPr lang="en-GB" dirty="0">
              <a:solidFill>
                <a:schemeClr val="tx1"/>
              </a:solidFill>
            </a:endParaRPr>
          </a:p>
          <a:p>
            <a:r>
              <a:rPr lang="en-GB" dirty="0">
                <a:solidFill>
                  <a:schemeClr val="tx1"/>
                </a:solidFill>
              </a:rPr>
              <a:t>It is important to consider in advance the likely burden and risks associated with participation for those who comprise the case study. </a:t>
            </a:r>
          </a:p>
          <a:p>
            <a:endParaRPr lang="en-GB" dirty="0">
              <a:solidFill>
                <a:schemeClr val="tx1"/>
              </a:solidFill>
            </a:endParaRPr>
          </a:p>
        </p:txBody>
      </p:sp>
    </p:spTree>
    <p:extLst>
      <p:ext uri="{BB962C8B-B14F-4D97-AF65-F5344CB8AC3E}">
        <p14:creationId xmlns:p14="http://schemas.microsoft.com/office/powerpoint/2010/main" val="2115548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0985D4-D151-1548-8037-FB820FB278CA}"/>
              </a:ext>
            </a:extLst>
          </p:cNvPr>
          <p:cNvSpPr>
            <a:spLocks noGrp="1"/>
          </p:cNvSpPr>
          <p:nvPr>
            <p:ph type="title"/>
          </p:nvPr>
        </p:nvSpPr>
        <p:spPr>
          <a:xfrm>
            <a:off x="263611" y="731009"/>
            <a:ext cx="11277600" cy="808963"/>
          </a:xfrm>
        </p:spPr>
        <p:txBody>
          <a:bodyPr/>
          <a:lstStyle/>
          <a:p>
            <a:r>
              <a:rPr lang="en-GB" b="1" dirty="0">
                <a:latin typeface="+mn-lt"/>
              </a:rPr>
              <a:t>Collect data</a:t>
            </a:r>
            <a:endParaRPr lang="x-none" dirty="0">
              <a:latin typeface="+mn-lt"/>
            </a:endParaRPr>
          </a:p>
        </p:txBody>
      </p:sp>
      <p:sp>
        <p:nvSpPr>
          <p:cNvPr id="3" name="Content Placeholder 2">
            <a:extLst>
              <a:ext uri="{FF2B5EF4-FFF2-40B4-BE49-F238E27FC236}">
                <a16:creationId xmlns="" xmlns:a16="http://schemas.microsoft.com/office/drawing/2014/main" id="{69C1B311-840A-384D-AA37-F8C7EA804348}"/>
              </a:ext>
            </a:extLst>
          </p:cNvPr>
          <p:cNvSpPr>
            <a:spLocks noGrp="1"/>
          </p:cNvSpPr>
          <p:nvPr>
            <p:ph idx="1"/>
          </p:nvPr>
        </p:nvSpPr>
        <p:spPr>
          <a:xfrm>
            <a:off x="664029" y="2362200"/>
            <a:ext cx="10877182" cy="3506894"/>
          </a:xfrm>
        </p:spPr>
        <p:txBody>
          <a:bodyPr>
            <a:normAutofit/>
          </a:bodyPr>
          <a:lstStyle/>
          <a:p>
            <a:r>
              <a:rPr lang="en-GB" dirty="0">
                <a:solidFill>
                  <a:schemeClr val="tx1"/>
                </a:solidFill>
              </a:rPr>
              <a:t>The collect stage involves following:</a:t>
            </a:r>
          </a:p>
          <a:p>
            <a:pPr lvl="1"/>
            <a:r>
              <a:rPr lang="en-GB" sz="2000" dirty="0">
                <a:solidFill>
                  <a:schemeClr val="tx1"/>
                </a:solidFill>
              </a:rPr>
              <a:t>the case study protocol, </a:t>
            </a:r>
          </a:p>
          <a:p>
            <a:pPr lvl="1"/>
            <a:r>
              <a:rPr lang="en-GB" sz="2000" dirty="0">
                <a:solidFill>
                  <a:schemeClr val="tx1"/>
                </a:solidFill>
              </a:rPr>
              <a:t>using multiple sources of evidence, </a:t>
            </a:r>
          </a:p>
          <a:p>
            <a:pPr lvl="1"/>
            <a:r>
              <a:rPr lang="en-GB" sz="2000" dirty="0">
                <a:solidFill>
                  <a:schemeClr val="tx1"/>
                </a:solidFill>
              </a:rPr>
              <a:t>creating a case study database, </a:t>
            </a:r>
          </a:p>
          <a:p>
            <a:pPr lvl="1"/>
            <a:r>
              <a:rPr lang="en-GB" sz="2000" dirty="0">
                <a:solidFill>
                  <a:schemeClr val="tx1"/>
                </a:solidFill>
              </a:rPr>
              <a:t>maintaining a chain of evidence </a:t>
            </a:r>
          </a:p>
          <a:p>
            <a:pPr lvl="1"/>
            <a:endParaRPr lang="en-GB" sz="2000" dirty="0">
              <a:solidFill>
                <a:schemeClr val="tx1"/>
              </a:solidFill>
            </a:endParaRPr>
          </a:p>
          <a:p>
            <a:pPr algn="just"/>
            <a:r>
              <a:rPr lang="en-GB" i="1" dirty="0">
                <a:solidFill>
                  <a:schemeClr val="tx1"/>
                </a:solidFill>
              </a:rPr>
              <a:t>Yin argues that any case study findings are “likely to be more convincing and accurate if [they] are based on several different sources of information” </a:t>
            </a:r>
          </a:p>
          <a:p>
            <a:endParaRPr lang="en-GB" u="sng" dirty="0">
              <a:solidFill>
                <a:schemeClr val="tx1"/>
              </a:solidFill>
            </a:endParaRPr>
          </a:p>
          <a:p>
            <a:endParaRPr lang="en-GB" u="sng" dirty="0">
              <a:solidFill>
                <a:schemeClr val="tx1"/>
              </a:solidFill>
            </a:endParaRPr>
          </a:p>
          <a:p>
            <a:endParaRPr lang="x-none" dirty="0">
              <a:solidFill>
                <a:schemeClr val="tx1"/>
              </a:solidFill>
            </a:endParaRPr>
          </a:p>
        </p:txBody>
      </p:sp>
    </p:spTree>
    <p:extLst>
      <p:ext uri="{BB962C8B-B14F-4D97-AF65-F5344CB8AC3E}">
        <p14:creationId xmlns:p14="http://schemas.microsoft.com/office/powerpoint/2010/main" val="3184252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6A5F31-FCE8-0142-94E3-AA44171AEE5A}"/>
              </a:ext>
            </a:extLst>
          </p:cNvPr>
          <p:cNvSpPr>
            <a:spLocks noGrp="1"/>
          </p:cNvSpPr>
          <p:nvPr>
            <p:ph type="title"/>
          </p:nvPr>
        </p:nvSpPr>
        <p:spPr>
          <a:xfrm>
            <a:off x="263611" y="970494"/>
            <a:ext cx="11277600" cy="662363"/>
          </a:xfrm>
        </p:spPr>
        <p:txBody>
          <a:bodyPr>
            <a:normAutofit fontScale="90000"/>
          </a:bodyPr>
          <a:lstStyle/>
          <a:p>
            <a:r>
              <a:rPr lang="en-GB" b="1" dirty="0">
                <a:latin typeface="+mn-lt"/>
              </a:rPr>
              <a:t>Collect data</a:t>
            </a:r>
            <a:endParaRPr lang="x-none" dirty="0">
              <a:latin typeface="+mn-lt"/>
            </a:endParaRPr>
          </a:p>
        </p:txBody>
      </p:sp>
      <p:sp>
        <p:nvSpPr>
          <p:cNvPr id="3" name="Content Placeholder 2">
            <a:extLst>
              <a:ext uri="{FF2B5EF4-FFF2-40B4-BE49-F238E27FC236}">
                <a16:creationId xmlns="" xmlns:a16="http://schemas.microsoft.com/office/drawing/2014/main" id="{5C9ABE8F-D8B2-264A-B473-11DE8D2D5916}"/>
              </a:ext>
            </a:extLst>
          </p:cNvPr>
          <p:cNvSpPr>
            <a:spLocks noGrp="1"/>
          </p:cNvSpPr>
          <p:nvPr>
            <p:ph idx="1"/>
          </p:nvPr>
        </p:nvSpPr>
        <p:spPr>
          <a:xfrm>
            <a:off x="870857" y="2188028"/>
            <a:ext cx="10670354" cy="3681065"/>
          </a:xfrm>
        </p:spPr>
        <p:txBody>
          <a:bodyPr>
            <a:normAutofit/>
          </a:bodyPr>
          <a:lstStyle/>
          <a:p>
            <a:r>
              <a:rPr lang="en-GB" dirty="0">
                <a:solidFill>
                  <a:schemeClr val="tx1"/>
                </a:solidFill>
              </a:rPr>
              <a:t>Relevant data may be collected through:</a:t>
            </a:r>
          </a:p>
          <a:p>
            <a:pPr lvl="1"/>
            <a:r>
              <a:rPr lang="en-GB" sz="2000" i="1" dirty="0">
                <a:solidFill>
                  <a:schemeClr val="tx1"/>
                </a:solidFill>
              </a:rPr>
              <a:t>documents,</a:t>
            </a:r>
          </a:p>
          <a:p>
            <a:pPr lvl="1"/>
            <a:r>
              <a:rPr lang="en-GB" sz="2000" i="1" dirty="0">
                <a:solidFill>
                  <a:schemeClr val="tx1"/>
                </a:solidFill>
              </a:rPr>
              <a:t>archival records,</a:t>
            </a:r>
          </a:p>
          <a:p>
            <a:pPr lvl="1"/>
            <a:r>
              <a:rPr lang="en-GB" sz="2000" i="1" dirty="0">
                <a:solidFill>
                  <a:schemeClr val="tx1"/>
                </a:solidFill>
              </a:rPr>
              <a:t>interviews,</a:t>
            </a:r>
          </a:p>
          <a:p>
            <a:pPr lvl="1"/>
            <a:r>
              <a:rPr lang="en-GB" sz="2000" i="1" dirty="0">
                <a:solidFill>
                  <a:schemeClr val="tx1"/>
                </a:solidFill>
              </a:rPr>
              <a:t>direct observations, and physical artefacts </a:t>
            </a:r>
            <a:r>
              <a:rPr lang="en-GB" sz="2000" dirty="0">
                <a:solidFill>
                  <a:schemeClr val="tx1"/>
                </a:solidFill>
              </a:rPr>
              <a:t>[48]. </a:t>
            </a:r>
          </a:p>
          <a:p>
            <a:endParaRPr lang="en-GB" dirty="0">
              <a:solidFill>
                <a:schemeClr val="tx1"/>
              </a:solidFill>
            </a:endParaRPr>
          </a:p>
          <a:p>
            <a:r>
              <a:rPr lang="en-GB" dirty="0">
                <a:solidFill>
                  <a:schemeClr val="tx1"/>
                </a:solidFill>
              </a:rPr>
              <a:t>According to Yin, when reviewing documents, researchers should bear in mind that they may not always accurately reflect reality.</a:t>
            </a:r>
          </a:p>
          <a:p>
            <a:endParaRPr lang="x-none" dirty="0">
              <a:solidFill>
                <a:schemeClr val="tx1"/>
              </a:solidFill>
            </a:endParaRPr>
          </a:p>
        </p:txBody>
      </p:sp>
    </p:spTree>
    <p:extLst>
      <p:ext uri="{BB962C8B-B14F-4D97-AF65-F5344CB8AC3E}">
        <p14:creationId xmlns:p14="http://schemas.microsoft.com/office/powerpoint/2010/main" val="3518163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706360-F707-FD4D-BE96-BDAAB1EB0502}"/>
              </a:ext>
            </a:extLst>
          </p:cNvPr>
          <p:cNvSpPr>
            <a:spLocks noGrp="1"/>
          </p:cNvSpPr>
          <p:nvPr>
            <p:ph type="title"/>
          </p:nvPr>
        </p:nvSpPr>
        <p:spPr>
          <a:xfrm>
            <a:off x="263611" y="970495"/>
            <a:ext cx="11277600" cy="553506"/>
          </a:xfrm>
        </p:spPr>
        <p:txBody>
          <a:bodyPr>
            <a:normAutofit fontScale="90000"/>
          </a:bodyPr>
          <a:lstStyle/>
          <a:p>
            <a:r>
              <a:rPr lang="en-GB" b="1" dirty="0">
                <a:latin typeface="+mn-lt"/>
              </a:rPr>
              <a:t>Interviews</a:t>
            </a:r>
            <a:endParaRPr lang="x-none" dirty="0"/>
          </a:p>
        </p:txBody>
      </p:sp>
      <p:sp>
        <p:nvSpPr>
          <p:cNvPr id="3" name="Content Placeholder 2">
            <a:extLst>
              <a:ext uri="{FF2B5EF4-FFF2-40B4-BE49-F238E27FC236}">
                <a16:creationId xmlns="" xmlns:a16="http://schemas.microsoft.com/office/drawing/2014/main" id="{6CF1B117-54AD-A845-A20B-6EBB30750E84}"/>
              </a:ext>
            </a:extLst>
          </p:cNvPr>
          <p:cNvSpPr>
            <a:spLocks noGrp="1"/>
          </p:cNvSpPr>
          <p:nvPr>
            <p:ph idx="1"/>
          </p:nvPr>
        </p:nvSpPr>
        <p:spPr>
          <a:xfrm>
            <a:off x="838200" y="2250831"/>
            <a:ext cx="10515600" cy="3926132"/>
          </a:xfrm>
        </p:spPr>
        <p:txBody>
          <a:bodyPr>
            <a:normAutofit/>
          </a:bodyPr>
          <a:lstStyle/>
          <a:p>
            <a:r>
              <a:rPr lang="en-GB" dirty="0">
                <a:solidFill>
                  <a:schemeClr val="tx1"/>
                </a:solidFill>
              </a:rPr>
              <a:t>Interviews  - are usually one of the most important sources of case study evidence.</a:t>
            </a:r>
          </a:p>
          <a:p>
            <a:endParaRPr lang="en-GB" dirty="0">
              <a:solidFill>
                <a:schemeClr val="tx1"/>
              </a:solidFill>
            </a:endParaRPr>
          </a:p>
          <a:p>
            <a:r>
              <a:rPr lang="en-GB" dirty="0">
                <a:solidFill>
                  <a:schemeClr val="tx1"/>
                </a:solidFill>
              </a:rPr>
              <a:t>Interviews can be:</a:t>
            </a:r>
          </a:p>
          <a:p>
            <a:pPr lvl="1"/>
            <a:r>
              <a:rPr lang="en-GB" sz="2000" dirty="0">
                <a:solidFill>
                  <a:schemeClr val="tx1"/>
                </a:solidFill>
              </a:rPr>
              <a:t>structured, </a:t>
            </a:r>
          </a:p>
          <a:p>
            <a:pPr lvl="1"/>
            <a:r>
              <a:rPr lang="en-GB" sz="2000" dirty="0">
                <a:solidFill>
                  <a:schemeClr val="tx1"/>
                </a:solidFill>
              </a:rPr>
              <a:t>semi- structured, or</a:t>
            </a:r>
          </a:p>
          <a:p>
            <a:pPr lvl="1"/>
            <a:r>
              <a:rPr lang="en-GB" sz="2000" dirty="0">
                <a:solidFill>
                  <a:schemeClr val="tx1"/>
                </a:solidFill>
              </a:rPr>
              <a:t>unstructured. </a:t>
            </a:r>
          </a:p>
          <a:p>
            <a:endParaRPr lang="en-GB" dirty="0">
              <a:solidFill>
                <a:schemeClr val="tx1"/>
              </a:solidFill>
            </a:endParaRPr>
          </a:p>
          <a:p>
            <a:endParaRPr lang="x-none" dirty="0">
              <a:solidFill>
                <a:schemeClr val="tx1"/>
              </a:solidFill>
            </a:endParaRPr>
          </a:p>
        </p:txBody>
      </p:sp>
    </p:spTree>
    <p:extLst>
      <p:ext uri="{BB962C8B-B14F-4D97-AF65-F5344CB8AC3E}">
        <p14:creationId xmlns:p14="http://schemas.microsoft.com/office/powerpoint/2010/main" val="3404514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82D5AD-8047-BF40-B285-4CC810051356}"/>
              </a:ext>
            </a:extLst>
          </p:cNvPr>
          <p:cNvSpPr>
            <a:spLocks noGrp="1"/>
          </p:cNvSpPr>
          <p:nvPr>
            <p:ph type="title"/>
          </p:nvPr>
        </p:nvSpPr>
        <p:spPr>
          <a:xfrm>
            <a:off x="263611" y="970494"/>
            <a:ext cx="11277600" cy="607935"/>
          </a:xfrm>
        </p:spPr>
        <p:txBody>
          <a:bodyPr>
            <a:normAutofit fontScale="90000"/>
          </a:bodyPr>
          <a:lstStyle/>
          <a:p>
            <a:r>
              <a:rPr lang="en-GB" b="1" dirty="0">
                <a:latin typeface="+mn-lt"/>
              </a:rPr>
              <a:t>Do’s and Don’ts for the interviewer </a:t>
            </a:r>
            <a:endParaRPr lang="x-none" b="1" dirty="0">
              <a:latin typeface="+mn-lt"/>
            </a:endParaRPr>
          </a:p>
        </p:txBody>
      </p:sp>
      <p:pic>
        <p:nvPicPr>
          <p:cNvPr id="5" name="Content Placeholder 4" descr="Text&#10;&#10;Description automatically generated">
            <a:extLst>
              <a:ext uri="{FF2B5EF4-FFF2-40B4-BE49-F238E27FC236}">
                <a16:creationId xmlns="" xmlns:a16="http://schemas.microsoft.com/office/drawing/2014/main" id="{333ED658-F24D-1347-8532-73E267B12FC0}"/>
              </a:ext>
            </a:extLst>
          </p:cNvPr>
          <p:cNvPicPr>
            <a:picLocks noGrp="1" noChangeAspect="1"/>
          </p:cNvPicPr>
          <p:nvPr>
            <p:ph idx="1"/>
          </p:nvPr>
        </p:nvPicPr>
        <p:blipFill>
          <a:blip r:embed="rId2"/>
          <a:stretch>
            <a:fillRect/>
          </a:stretch>
        </p:blipFill>
        <p:spPr>
          <a:xfrm>
            <a:off x="800686" y="2379953"/>
            <a:ext cx="10515600" cy="2429114"/>
          </a:xfrm>
        </p:spPr>
      </p:pic>
    </p:spTree>
    <p:extLst>
      <p:ext uri="{BB962C8B-B14F-4D97-AF65-F5344CB8AC3E}">
        <p14:creationId xmlns:p14="http://schemas.microsoft.com/office/powerpoint/2010/main" val="3210063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80A431-9B5D-0149-8D66-B0B1A9FE9337}"/>
              </a:ext>
            </a:extLst>
          </p:cNvPr>
          <p:cNvSpPr>
            <a:spLocks noGrp="1"/>
          </p:cNvSpPr>
          <p:nvPr>
            <p:ph type="title"/>
          </p:nvPr>
        </p:nvSpPr>
        <p:spPr>
          <a:xfrm>
            <a:off x="263611" y="970495"/>
            <a:ext cx="11277600" cy="629706"/>
          </a:xfrm>
        </p:spPr>
        <p:txBody>
          <a:bodyPr>
            <a:normAutofit fontScale="90000"/>
          </a:bodyPr>
          <a:lstStyle/>
          <a:p>
            <a:r>
              <a:rPr lang="en-GB" b="1" dirty="0">
                <a:latin typeface="+mn-lt"/>
              </a:rPr>
              <a:t>Analyse </a:t>
            </a:r>
            <a:endParaRPr lang="x-none" dirty="0">
              <a:latin typeface="+mn-lt"/>
            </a:endParaRPr>
          </a:p>
        </p:txBody>
      </p:sp>
      <p:sp>
        <p:nvSpPr>
          <p:cNvPr id="3" name="Content Placeholder 2">
            <a:extLst>
              <a:ext uri="{FF2B5EF4-FFF2-40B4-BE49-F238E27FC236}">
                <a16:creationId xmlns="" xmlns:a16="http://schemas.microsoft.com/office/drawing/2014/main" id="{32D493B0-D292-0742-BDB9-8072A9409855}"/>
              </a:ext>
            </a:extLst>
          </p:cNvPr>
          <p:cNvSpPr>
            <a:spLocks noGrp="1"/>
          </p:cNvSpPr>
          <p:nvPr>
            <p:ph idx="1"/>
          </p:nvPr>
        </p:nvSpPr>
        <p:spPr>
          <a:xfrm>
            <a:off x="772885" y="2177142"/>
            <a:ext cx="10768325" cy="3691951"/>
          </a:xfrm>
        </p:spPr>
        <p:txBody>
          <a:bodyPr>
            <a:normAutofit/>
          </a:bodyPr>
          <a:lstStyle/>
          <a:p>
            <a:r>
              <a:rPr lang="en-GB" dirty="0">
                <a:solidFill>
                  <a:schemeClr val="tx1"/>
                </a:solidFill>
              </a:rPr>
              <a:t>Qualitative analysis has been described as both the most difficult and the least codified part of the case study process.</a:t>
            </a:r>
          </a:p>
          <a:p>
            <a:endParaRPr lang="en-GB" dirty="0">
              <a:solidFill>
                <a:schemeClr val="tx1"/>
              </a:solidFill>
            </a:endParaRPr>
          </a:p>
          <a:p>
            <a:r>
              <a:rPr lang="en-GB" dirty="0">
                <a:solidFill>
                  <a:schemeClr val="tx1"/>
                </a:solidFill>
              </a:rPr>
              <a:t>The analyse stage relies on theoretical propositions and other strategies, considers and employs analytic techniques, explores rival explanations, and displays data (facts) apart from interpretations.</a:t>
            </a:r>
          </a:p>
          <a:p>
            <a:endParaRPr lang="en-GB" dirty="0">
              <a:solidFill>
                <a:schemeClr val="tx1"/>
              </a:solidFill>
            </a:endParaRPr>
          </a:p>
          <a:p>
            <a:r>
              <a:rPr lang="en-GB" dirty="0">
                <a:solidFill>
                  <a:schemeClr val="tx1"/>
                </a:solidFill>
              </a:rPr>
              <a:t>The most important strategy is to focus on the most relevant data, organise the entire case study, and define alternative explanations.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x-none" dirty="0">
              <a:solidFill>
                <a:schemeClr val="tx1"/>
              </a:solidFill>
            </a:endParaRPr>
          </a:p>
        </p:txBody>
      </p:sp>
    </p:spTree>
    <p:extLst>
      <p:ext uri="{BB962C8B-B14F-4D97-AF65-F5344CB8AC3E}">
        <p14:creationId xmlns:p14="http://schemas.microsoft.com/office/powerpoint/2010/main" val="219702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228141-9383-894F-8AD3-973969F74A22}"/>
              </a:ext>
            </a:extLst>
          </p:cNvPr>
          <p:cNvSpPr>
            <a:spLocks noGrp="1"/>
          </p:cNvSpPr>
          <p:nvPr>
            <p:ph type="title"/>
          </p:nvPr>
        </p:nvSpPr>
        <p:spPr>
          <a:xfrm>
            <a:off x="263611" y="970494"/>
            <a:ext cx="11277600" cy="651477"/>
          </a:xfrm>
        </p:spPr>
        <p:txBody>
          <a:bodyPr>
            <a:normAutofit fontScale="90000"/>
          </a:bodyPr>
          <a:lstStyle/>
          <a:p>
            <a:r>
              <a:rPr lang="en-GB" b="1" dirty="0">
                <a:latin typeface="+mn-lt"/>
              </a:rPr>
              <a:t>Advantages of case study </a:t>
            </a:r>
            <a:endParaRPr lang="x-none" dirty="0">
              <a:latin typeface="+mn-lt"/>
            </a:endParaRPr>
          </a:p>
        </p:txBody>
      </p:sp>
      <p:sp>
        <p:nvSpPr>
          <p:cNvPr id="3" name="Content Placeholder 2">
            <a:extLst>
              <a:ext uri="{FF2B5EF4-FFF2-40B4-BE49-F238E27FC236}">
                <a16:creationId xmlns="" xmlns:a16="http://schemas.microsoft.com/office/drawing/2014/main" id="{AA1484A1-7502-AD45-ABB6-59E3382D3963}"/>
              </a:ext>
            </a:extLst>
          </p:cNvPr>
          <p:cNvSpPr>
            <a:spLocks noGrp="1"/>
          </p:cNvSpPr>
          <p:nvPr>
            <p:ph idx="1"/>
          </p:nvPr>
        </p:nvSpPr>
        <p:spPr>
          <a:xfrm>
            <a:off x="838200" y="2391507"/>
            <a:ext cx="10515600" cy="3785455"/>
          </a:xfrm>
        </p:spPr>
        <p:txBody>
          <a:bodyPr>
            <a:normAutofit/>
          </a:bodyPr>
          <a:lstStyle/>
          <a:p>
            <a:r>
              <a:rPr lang="en-GB" dirty="0">
                <a:solidFill>
                  <a:schemeClr val="tx1"/>
                </a:solidFill>
              </a:rPr>
              <a:t>The examination of the data is most often conducted within the context of its use (Yin, 1984), that is, within the situation in which the activity takes place. </a:t>
            </a:r>
          </a:p>
          <a:p>
            <a:endParaRPr lang="en-GB" dirty="0">
              <a:solidFill>
                <a:schemeClr val="tx1"/>
              </a:solidFill>
            </a:endParaRPr>
          </a:p>
          <a:p>
            <a:r>
              <a:rPr lang="en-GB" dirty="0">
                <a:solidFill>
                  <a:schemeClr val="tx1"/>
                </a:solidFill>
              </a:rPr>
              <a:t>The detailed qualitative accounts often produced in case studies not only help to explore or describe the data in real-life environment, but also help to explain the complexities of real- life situations which may not be captured through experimental or survey research. </a:t>
            </a:r>
          </a:p>
          <a:p>
            <a:endParaRPr lang="en-GB" dirty="0">
              <a:solidFill>
                <a:schemeClr val="tx1"/>
              </a:solidFill>
            </a:endParaRPr>
          </a:p>
          <a:p>
            <a:endParaRPr lang="x-none" dirty="0">
              <a:solidFill>
                <a:schemeClr val="tx1"/>
              </a:solidFill>
            </a:endParaRPr>
          </a:p>
        </p:txBody>
      </p:sp>
    </p:spTree>
    <p:extLst>
      <p:ext uri="{BB962C8B-B14F-4D97-AF65-F5344CB8AC3E}">
        <p14:creationId xmlns:p14="http://schemas.microsoft.com/office/powerpoint/2010/main" val="3175526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8D9597-FCEE-A54E-A72C-0F5F139F4456}"/>
              </a:ext>
            </a:extLst>
          </p:cNvPr>
          <p:cNvSpPr>
            <a:spLocks noGrp="1"/>
          </p:cNvSpPr>
          <p:nvPr>
            <p:ph type="title"/>
          </p:nvPr>
        </p:nvSpPr>
        <p:spPr>
          <a:xfrm>
            <a:off x="263611" y="970495"/>
            <a:ext cx="11277600" cy="542620"/>
          </a:xfrm>
        </p:spPr>
        <p:txBody>
          <a:bodyPr>
            <a:normAutofit fontScale="90000"/>
          </a:bodyPr>
          <a:lstStyle/>
          <a:p>
            <a:r>
              <a:rPr lang="en-GB" b="1" dirty="0">
                <a:latin typeface="+mn-lt"/>
              </a:rPr>
              <a:t>Disadvantages of case studies </a:t>
            </a:r>
            <a:endParaRPr lang="x-none" b="1" dirty="0">
              <a:latin typeface="+mn-lt"/>
            </a:endParaRPr>
          </a:p>
        </p:txBody>
      </p:sp>
      <p:sp>
        <p:nvSpPr>
          <p:cNvPr id="3" name="Content Placeholder 2">
            <a:extLst>
              <a:ext uri="{FF2B5EF4-FFF2-40B4-BE49-F238E27FC236}">
                <a16:creationId xmlns="" xmlns:a16="http://schemas.microsoft.com/office/drawing/2014/main" id="{AA8B3FE6-07FE-1741-91BB-F2E1A918B4F8}"/>
              </a:ext>
            </a:extLst>
          </p:cNvPr>
          <p:cNvSpPr>
            <a:spLocks noGrp="1"/>
          </p:cNvSpPr>
          <p:nvPr>
            <p:ph idx="1"/>
          </p:nvPr>
        </p:nvSpPr>
        <p:spPr>
          <a:xfrm>
            <a:off x="761999" y="2144486"/>
            <a:ext cx="10779211" cy="3724608"/>
          </a:xfrm>
        </p:spPr>
        <p:txBody>
          <a:bodyPr>
            <a:normAutofit/>
          </a:bodyPr>
          <a:lstStyle/>
          <a:p>
            <a:r>
              <a:rPr lang="en-GB" dirty="0">
                <a:solidFill>
                  <a:schemeClr val="tx1"/>
                </a:solidFill>
              </a:rPr>
              <a:t>Case studies are often accused of lack of rigour. </a:t>
            </a:r>
          </a:p>
          <a:p>
            <a:r>
              <a:rPr lang="en-GB" dirty="0">
                <a:solidFill>
                  <a:schemeClr val="tx1"/>
                </a:solidFill>
              </a:rPr>
              <a:t>Case studies provide very little basis for scientific generalisation since they use a small number of subjects, some conducted with only one subject. The question commonly raised is “how can you generalise from a single case?” (Yin, 1984:21). </a:t>
            </a:r>
          </a:p>
          <a:p>
            <a:r>
              <a:rPr lang="en-GB" dirty="0">
                <a:solidFill>
                  <a:schemeClr val="tx1"/>
                </a:solidFill>
              </a:rPr>
              <a:t>Case studies are often labelled as being too long, difficult to conduct and producing a massive amount of documentation (Yin, 1984) </a:t>
            </a:r>
          </a:p>
          <a:p>
            <a:r>
              <a:rPr lang="en-GB" dirty="0">
                <a:solidFill>
                  <a:schemeClr val="tx1"/>
                </a:solidFill>
              </a:rPr>
              <a:t>A common criticism of case study method is its dependency on a single case exploration making it difficult to reach a generalising conclusion (</a:t>
            </a:r>
            <a:r>
              <a:rPr lang="en-GB" dirty="0" err="1">
                <a:solidFill>
                  <a:schemeClr val="tx1"/>
                </a:solidFill>
              </a:rPr>
              <a:t>Tellis</a:t>
            </a:r>
            <a:r>
              <a:rPr lang="en-GB" dirty="0">
                <a:solidFill>
                  <a:schemeClr val="tx1"/>
                </a:solidFill>
              </a:rPr>
              <a:t>, 1997). Yin (1993) considered case methodology ‘microscopic’ because of the limited sampling cases. </a:t>
            </a:r>
          </a:p>
          <a:p>
            <a:endParaRPr lang="x-none" dirty="0">
              <a:solidFill>
                <a:schemeClr val="tx1"/>
              </a:solidFill>
            </a:endParaRPr>
          </a:p>
        </p:txBody>
      </p:sp>
    </p:spTree>
    <p:extLst>
      <p:ext uri="{BB962C8B-B14F-4D97-AF65-F5344CB8AC3E}">
        <p14:creationId xmlns:p14="http://schemas.microsoft.com/office/powerpoint/2010/main" val="3990153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740690-499B-E040-B9A3-79716B561D6C}"/>
              </a:ext>
            </a:extLst>
          </p:cNvPr>
          <p:cNvSpPr>
            <a:spLocks noGrp="1"/>
          </p:cNvSpPr>
          <p:nvPr>
            <p:ph type="title"/>
          </p:nvPr>
        </p:nvSpPr>
        <p:spPr/>
        <p:txBody>
          <a:bodyPr>
            <a:noAutofit/>
          </a:bodyPr>
          <a:lstStyle/>
          <a:p>
            <a:r>
              <a:rPr lang="en-GB" sz="3600" b="1" dirty="0">
                <a:latin typeface="+mn-lt"/>
              </a:rPr>
              <a:t>What are the potential pitfalls and how can these be avoided?</a:t>
            </a:r>
            <a:endParaRPr lang="x-none" sz="3600" b="1" dirty="0">
              <a:latin typeface="+mn-lt"/>
            </a:endParaRPr>
          </a:p>
        </p:txBody>
      </p:sp>
      <p:sp>
        <p:nvSpPr>
          <p:cNvPr id="3" name="Content Placeholder 2">
            <a:extLst>
              <a:ext uri="{FF2B5EF4-FFF2-40B4-BE49-F238E27FC236}">
                <a16:creationId xmlns="" xmlns:a16="http://schemas.microsoft.com/office/drawing/2014/main" id="{1000A505-9A1F-7744-AFB9-9D4058995D92}"/>
              </a:ext>
            </a:extLst>
          </p:cNvPr>
          <p:cNvSpPr>
            <a:spLocks noGrp="1"/>
          </p:cNvSpPr>
          <p:nvPr>
            <p:ph idx="1"/>
          </p:nvPr>
        </p:nvSpPr>
        <p:spPr>
          <a:xfrm>
            <a:off x="499532" y="2082800"/>
            <a:ext cx="11133667" cy="4410075"/>
          </a:xfrm>
        </p:spPr>
        <p:txBody>
          <a:bodyPr>
            <a:noAutofit/>
          </a:bodyPr>
          <a:lstStyle/>
          <a:p>
            <a:r>
              <a:rPr lang="en-GB" sz="1800" dirty="0">
                <a:solidFill>
                  <a:schemeClr val="tx1"/>
                </a:solidFill>
              </a:rPr>
              <a:t>The importance of avoiding the temptation to collect as much data as possible; </a:t>
            </a:r>
          </a:p>
          <a:p>
            <a:r>
              <a:rPr lang="en-GB" sz="1800" dirty="0">
                <a:solidFill>
                  <a:schemeClr val="tx1"/>
                </a:solidFill>
              </a:rPr>
              <a:t>Adequate time also needs to be set aside for data analysis and interpretation of what are often highly complex datasets.</a:t>
            </a:r>
          </a:p>
          <a:p>
            <a:r>
              <a:rPr lang="en-GB" sz="1800" dirty="0">
                <a:solidFill>
                  <a:schemeClr val="tx1"/>
                </a:solidFill>
              </a:rPr>
              <a:t>Case study research has sometimes been criticised for lacking scientific rigour and providing little basis for generalisation i.e. producing findings that may be transferable to other settings.</a:t>
            </a:r>
          </a:p>
          <a:p>
            <a:pPr marL="0" indent="0">
              <a:buNone/>
            </a:pPr>
            <a:endParaRPr lang="en-GB" sz="1800" dirty="0">
              <a:solidFill>
                <a:schemeClr val="tx1"/>
              </a:solidFill>
            </a:endParaRPr>
          </a:p>
          <a:p>
            <a:r>
              <a:rPr lang="en-GB" sz="1800" dirty="0">
                <a:solidFill>
                  <a:schemeClr val="tx1"/>
                </a:solidFill>
              </a:rPr>
              <a:t> There are several ways to address these concerns, including: </a:t>
            </a:r>
          </a:p>
          <a:p>
            <a:pPr lvl="1"/>
            <a:r>
              <a:rPr lang="en-GB" dirty="0">
                <a:solidFill>
                  <a:schemeClr val="tx1"/>
                </a:solidFill>
              </a:rPr>
              <a:t>the use of theoretical sampling;</a:t>
            </a:r>
          </a:p>
          <a:p>
            <a:pPr lvl="1"/>
            <a:r>
              <a:rPr lang="en-GB" dirty="0">
                <a:solidFill>
                  <a:schemeClr val="tx1"/>
                </a:solidFill>
              </a:rPr>
              <a:t>respondent validation (i.e. participants checking emerging findings and the researcher's interpretation, and </a:t>
            </a:r>
          </a:p>
          <a:p>
            <a:pPr lvl="1"/>
            <a:r>
              <a:rPr lang="en-GB" dirty="0">
                <a:solidFill>
                  <a:schemeClr val="tx1"/>
                </a:solidFill>
              </a:rPr>
              <a:t>providing an opinion as to whether they feel these are accurate); </a:t>
            </a:r>
          </a:p>
          <a:p>
            <a:pPr lvl="1"/>
            <a:r>
              <a:rPr lang="en-GB" dirty="0">
                <a:solidFill>
                  <a:schemeClr val="tx1"/>
                </a:solidFill>
              </a:rPr>
              <a:t>and transparency throughout the research process (see Table ​Table88)[8,18-21,23,26]. </a:t>
            </a:r>
          </a:p>
          <a:p>
            <a:endParaRPr lang="x-none" sz="1800" dirty="0">
              <a:solidFill>
                <a:schemeClr val="tx1"/>
              </a:solidFill>
            </a:endParaRPr>
          </a:p>
        </p:txBody>
      </p:sp>
    </p:spTree>
    <p:extLst>
      <p:ext uri="{BB962C8B-B14F-4D97-AF65-F5344CB8AC3E}">
        <p14:creationId xmlns:p14="http://schemas.microsoft.com/office/powerpoint/2010/main" val="2376499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BE6864-713C-5B4A-A259-CE1960002095}"/>
              </a:ext>
            </a:extLst>
          </p:cNvPr>
          <p:cNvSpPr>
            <a:spLocks noGrp="1"/>
          </p:cNvSpPr>
          <p:nvPr>
            <p:ph type="title"/>
          </p:nvPr>
        </p:nvSpPr>
        <p:spPr>
          <a:xfrm>
            <a:off x="263611" y="970495"/>
            <a:ext cx="11277600" cy="553506"/>
          </a:xfrm>
        </p:spPr>
        <p:txBody>
          <a:bodyPr>
            <a:normAutofit fontScale="90000"/>
          </a:bodyPr>
          <a:lstStyle/>
          <a:p>
            <a:r>
              <a:rPr lang="en-GB" b="1" dirty="0">
                <a:latin typeface="+mn-lt"/>
              </a:rPr>
              <a:t>When to Use a Case Study Approach? </a:t>
            </a:r>
            <a:endParaRPr lang="x-none" dirty="0">
              <a:latin typeface="+mn-lt"/>
            </a:endParaRPr>
          </a:p>
        </p:txBody>
      </p:sp>
      <p:sp>
        <p:nvSpPr>
          <p:cNvPr id="3" name="Content Placeholder 2">
            <a:extLst>
              <a:ext uri="{FF2B5EF4-FFF2-40B4-BE49-F238E27FC236}">
                <a16:creationId xmlns="" xmlns:a16="http://schemas.microsoft.com/office/drawing/2014/main" id="{2F823109-EA44-334D-A24A-C0824A1EF53B}"/>
              </a:ext>
            </a:extLst>
          </p:cNvPr>
          <p:cNvSpPr>
            <a:spLocks noGrp="1"/>
          </p:cNvSpPr>
          <p:nvPr>
            <p:ph idx="1"/>
          </p:nvPr>
        </p:nvSpPr>
        <p:spPr>
          <a:xfrm>
            <a:off x="263611" y="2242456"/>
            <a:ext cx="11277600" cy="3626637"/>
          </a:xfrm>
        </p:spPr>
        <p:txBody>
          <a:bodyPr>
            <a:normAutofit/>
          </a:bodyPr>
          <a:lstStyle/>
          <a:p>
            <a:r>
              <a:rPr lang="en-GB" sz="2400" dirty="0">
                <a:solidFill>
                  <a:schemeClr val="tx1"/>
                </a:solidFill>
              </a:rPr>
              <a:t>A case study design should be considered when: </a:t>
            </a:r>
          </a:p>
          <a:p>
            <a:pPr marL="914400" lvl="1" indent="-457200">
              <a:buFont typeface="+mj-lt"/>
              <a:buAutoNum type="alphaLcPeriod"/>
            </a:pPr>
            <a:r>
              <a:rPr lang="en-GB" sz="2400" dirty="0">
                <a:solidFill>
                  <a:schemeClr val="tx1"/>
                </a:solidFill>
              </a:rPr>
              <a:t>The focus of the study is to answer “how” and “why” questions;</a:t>
            </a:r>
          </a:p>
          <a:p>
            <a:pPr marL="914400" lvl="1" indent="-457200">
              <a:buFont typeface="+mj-lt"/>
              <a:buAutoNum type="alphaLcPeriod"/>
            </a:pPr>
            <a:r>
              <a:rPr lang="en-GB" sz="2400" dirty="0">
                <a:solidFill>
                  <a:schemeClr val="tx1"/>
                </a:solidFill>
              </a:rPr>
              <a:t>You cannot manipulate the behaviour of those involved in the study; </a:t>
            </a:r>
          </a:p>
          <a:p>
            <a:pPr marL="914400" lvl="1" indent="-457200">
              <a:buFont typeface="+mj-lt"/>
              <a:buAutoNum type="alphaLcPeriod"/>
            </a:pPr>
            <a:r>
              <a:rPr lang="en-GB" sz="2400" dirty="0">
                <a:solidFill>
                  <a:schemeClr val="tx1"/>
                </a:solidFill>
              </a:rPr>
              <a:t>You want to cover contextual conditions because you believe they are relevant to the phenomenon under study; or </a:t>
            </a:r>
          </a:p>
          <a:p>
            <a:pPr marL="914400" lvl="1" indent="-457200">
              <a:buFont typeface="+mj-lt"/>
              <a:buAutoNum type="alphaLcPeriod"/>
            </a:pPr>
            <a:r>
              <a:rPr lang="en-GB" sz="2400" dirty="0">
                <a:solidFill>
                  <a:schemeClr val="tx1"/>
                </a:solidFill>
              </a:rPr>
              <a:t>The boundaries are not clear between the phenomenon and context. </a:t>
            </a:r>
          </a:p>
          <a:p>
            <a:endParaRPr lang="x-none" sz="2400" dirty="0">
              <a:solidFill>
                <a:schemeClr val="tx1"/>
              </a:solidFill>
            </a:endParaRPr>
          </a:p>
        </p:txBody>
      </p:sp>
    </p:spTree>
    <p:extLst>
      <p:ext uri="{BB962C8B-B14F-4D97-AF65-F5344CB8AC3E}">
        <p14:creationId xmlns:p14="http://schemas.microsoft.com/office/powerpoint/2010/main" val="1703668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496317-EF04-FE42-928F-1FA59245D766}"/>
              </a:ext>
            </a:extLst>
          </p:cNvPr>
          <p:cNvSpPr>
            <a:spLocks noGrp="1"/>
          </p:cNvSpPr>
          <p:nvPr>
            <p:ph type="title"/>
          </p:nvPr>
        </p:nvSpPr>
        <p:spPr/>
        <p:txBody>
          <a:bodyPr>
            <a:normAutofit fontScale="90000"/>
          </a:bodyPr>
          <a:lstStyle/>
          <a:p>
            <a:r>
              <a:rPr lang="x-none" altLang="x-none" sz="3600" b="1" dirty="0">
                <a:latin typeface="+mn-lt"/>
                <a:cs typeface="Calibri" panose="020F0502020204030204" pitchFamily="34" charset="0"/>
              </a:rPr>
              <a:t>Potential pitfalls and mitigating actions when undertaking case study research</a:t>
            </a:r>
            <a:endParaRPr lang="x-none" sz="3600" b="1" dirty="0">
              <a:latin typeface="+mn-lt"/>
              <a:cs typeface="Calibri" panose="020F0502020204030204" pitchFamily="34" charset="0"/>
            </a:endParaRPr>
          </a:p>
        </p:txBody>
      </p:sp>
      <p:graphicFrame>
        <p:nvGraphicFramePr>
          <p:cNvPr id="4" name="Content Placeholder 3">
            <a:extLst>
              <a:ext uri="{FF2B5EF4-FFF2-40B4-BE49-F238E27FC236}">
                <a16:creationId xmlns="" xmlns:a16="http://schemas.microsoft.com/office/drawing/2014/main" id="{2C3E13BD-AE0A-F642-9AD9-D788D7ACAA43}"/>
              </a:ext>
            </a:extLst>
          </p:cNvPr>
          <p:cNvGraphicFramePr>
            <a:graphicFrameLocks noGrp="1"/>
          </p:cNvGraphicFramePr>
          <p:nvPr>
            <p:ph idx="1"/>
          </p:nvPr>
        </p:nvGraphicFramePr>
        <p:xfrm>
          <a:off x="950026" y="1795610"/>
          <a:ext cx="10515600" cy="4501509"/>
        </p:xfrm>
        <a:graphic>
          <a:graphicData uri="http://schemas.openxmlformats.org/drawingml/2006/table">
            <a:tbl>
              <a:tblPr/>
              <a:tblGrid>
                <a:gridCol w="5257800">
                  <a:extLst>
                    <a:ext uri="{9D8B030D-6E8A-4147-A177-3AD203B41FA5}">
                      <a16:colId xmlns="" xmlns:a16="http://schemas.microsoft.com/office/drawing/2014/main" val="2746992737"/>
                    </a:ext>
                  </a:extLst>
                </a:gridCol>
                <a:gridCol w="5257800">
                  <a:extLst>
                    <a:ext uri="{9D8B030D-6E8A-4147-A177-3AD203B41FA5}">
                      <a16:colId xmlns="" xmlns:a16="http://schemas.microsoft.com/office/drawing/2014/main" val="1017278125"/>
                    </a:ext>
                  </a:extLst>
                </a:gridCol>
              </a:tblGrid>
              <a:tr h="300092">
                <a:tc>
                  <a:txBody>
                    <a:bodyPr/>
                    <a:lstStyle/>
                    <a:p>
                      <a:pPr algn="l" fontAlgn="t"/>
                      <a:r>
                        <a:rPr lang="en-GB" sz="1600" b="1" dirty="0">
                          <a:effectLst/>
                        </a:rPr>
                        <a:t>Potential pitfall</a:t>
                      </a:r>
                    </a:p>
                  </a:txBody>
                  <a:tcPr marL="75023" marR="75023" marT="37512" marB="37512">
                    <a:lnL>
                      <a:noFill/>
                    </a:lnL>
                    <a:lnR>
                      <a:noFill/>
                    </a:lnR>
                    <a:lnT>
                      <a:noFill/>
                    </a:lnT>
                    <a:lnB>
                      <a:noFill/>
                    </a:lnB>
                  </a:tcPr>
                </a:tc>
                <a:tc>
                  <a:txBody>
                    <a:bodyPr/>
                    <a:lstStyle/>
                    <a:p>
                      <a:pPr algn="l" fontAlgn="t"/>
                      <a:r>
                        <a:rPr lang="en-GB" sz="1600" b="1" dirty="0">
                          <a:effectLst/>
                        </a:rPr>
                        <a:t>Mitigating action</a:t>
                      </a:r>
                    </a:p>
                  </a:txBody>
                  <a:tcPr marL="75023" marR="75023" marT="37512" marB="37512">
                    <a:lnL>
                      <a:noFill/>
                    </a:lnL>
                    <a:lnR>
                      <a:noFill/>
                    </a:lnR>
                    <a:lnT>
                      <a:noFill/>
                    </a:lnT>
                    <a:lnB>
                      <a:noFill/>
                    </a:lnB>
                  </a:tcPr>
                </a:tc>
                <a:extLst>
                  <a:ext uri="{0D108BD9-81ED-4DB2-BD59-A6C34878D82A}">
                    <a16:rowId xmlns="" xmlns:a16="http://schemas.microsoft.com/office/drawing/2014/main" val="2996855857"/>
                  </a:ext>
                </a:extLst>
              </a:tr>
              <a:tr h="525161">
                <a:tc>
                  <a:txBody>
                    <a:bodyPr/>
                    <a:lstStyle/>
                    <a:p>
                      <a:pPr algn="l" fontAlgn="t"/>
                      <a:r>
                        <a:rPr lang="en-GB" sz="1600" dirty="0">
                          <a:effectLst/>
                        </a:rPr>
                        <a:t>Selecting/conceptualising the wrong case(s) resulting in lack of theoretical generalisations</a:t>
                      </a:r>
                    </a:p>
                  </a:txBody>
                  <a:tcPr marL="75023" marR="75023" marT="37512" marB="37512">
                    <a:lnL>
                      <a:noFill/>
                    </a:lnL>
                    <a:lnR>
                      <a:noFill/>
                    </a:lnR>
                    <a:lnT>
                      <a:noFill/>
                    </a:lnT>
                    <a:lnB>
                      <a:noFill/>
                    </a:lnB>
                  </a:tcPr>
                </a:tc>
                <a:tc>
                  <a:txBody>
                    <a:bodyPr/>
                    <a:lstStyle/>
                    <a:p>
                      <a:pPr algn="l" fontAlgn="t"/>
                      <a:r>
                        <a:rPr lang="en-GB" sz="1600">
                          <a:effectLst/>
                        </a:rPr>
                        <a:t>Developing in-depth knowledge of theoretical and empirical literature, justifying choices made</a:t>
                      </a:r>
                    </a:p>
                  </a:txBody>
                  <a:tcPr marL="75023" marR="75023" marT="37512" marB="37512">
                    <a:lnL>
                      <a:noFill/>
                    </a:lnL>
                    <a:lnR>
                      <a:noFill/>
                    </a:lnR>
                    <a:lnT>
                      <a:noFill/>
                    </a:lnT>
                    <a:lnB>
                      <a:noFill/>
                    </a:lnB>
                  </a:tcPr>
                </a:tc>
                <a:extLst>
                  <a:ext uri="{0D108BD9-81ED-4DB2-BD59-A6C34878D82A}">
                    <a16:rowId xmlns="" xmlns:a16="http://schemas.microsoft.com/office/drawing/2014/main" val="385135810"/>
                  </a:ext>
                </a:extLst>
              </a:tr>
              <a:tr h="750231">
                <a:tc>
                  <a:txBody>
                    <a:bodyPr/>
                    <a:lstStyle/>
                    <a:p>
                      <a:pPr algn="l" fontAlgn="t"/>
                      <a:r>
                        <a:rPr lang="en-GB" sz="1600" dirty="0">
                          <a:effectLst/>
                        </a:rPr>
                        <a:t>Collecting large volumes of data that are not relevant to the case or too little to be of any value</a:t>
                      </a:r>
                    </a:p>
                  </a:txBody>
                  <a:tcPr marL="75023" marR="75023" marT="37512" marB="37512">
                    <a:lnL>
                      <a:noFill/>
                    </a:lnL>
                    <a:lnR>
                      <a:noFill/>
                    </a:lnR>
                    <a:lnT>
                      <a:noFill/>
                    </a:lnT>
                    <a:lnB>
                      <a:noFill/>
                    </a:lnB>
                  </a:tcPr>
                </a:tc>
                <a:tc>
                  <a:txBody>
                    <a:bodyPr/>
                    <a:lstStyle/>
                    <a:p>
                      <a:pPr algn="l" fontAlgn="t"/>
                      <a:r>
                        <a:rPr lang="en-GB" sz="1600">
                          <a:effectLst/>
                        </a:rPr>
                        <a:t>Focus data collection in line with research questions, whilst being flexible and allowing different paths to be explored</a:t>
                      </a:r>
                    </a:p>
                  </a:txBody>
                  <a:tcPr marL="75023" marR="75023" marT="37512" marB="37512">
                    <a:lnL>
                      <a:noFill/>
                    </a:lnL>
                    <a:lnR>
                      <a:noFill/>
                    </a:lnR>
                    <a:lnT>
                      <a:noFill/>
                    </a:lnT>
                    <a:lnB>
                      <a:noFill/>
                    </a:lnB>
                  </a:tcPr>
                </a:tc>
                <a:extLst>
                  <a:ext uri="{0D108BD9-81ED-4DB2-BD59-A6C34878D82A}">
                    <a16:rowId xmlns="" xmlns:a16="http://schemas.microsoft.com/office/drawing/2014/main" val="397732362"/>
                  </a:ext>
                </a:extLst>
              </a:tr>
              <a:tr h="525161">
                <a:tc>
                  <a:txBody>
                    <a:bodyPr/>
                    <a:lstStyle/>
                    <a:p>
                      <a:pPr algn="l" fontAlgn="t"/>
                      <a:r>
                        <a:rPr lang="en-GB" sz="1600">
                          <a:effectLst/>
                        </a:rPr>
                        <a:t>Defining/bounding the case</a:t>
                      </a:r>
                    </a:p>
                  </a:txBody>
                  <a:tcPr marL="75023" marR="75023" marT="37512" marB="37512">
                    <a:lnL>
                      <a:noFill/>
                    </a:lnL>
                    <a:lnR>
                      <a:noFill/>
                    </a:lnR>
                    <a:lnT>
                      <a:noFill/>
                    </a:lnT>
                    <a:lnB>
                      <a:noFill/>
                    </a:lnB>
                  </a:tcPr>
                </a:tc>
                <a:tc>
                  <a:txBody>
                    <a:bodyPr/>
                    <a:lstStyle/>
                    <a:p>
                      <a:pPr algn="l" fontAlgn="t"/>
                      <a:r>
                        <a:rPr lang="en-GB" sz="1600">
                          <a:effectLst/>
                        </a:rPr>
                        <a:t>Focus on related components (either by time and/or space), be clear what is outside the scope of the case</a:t>
                      </a:r>
                    </a:p>
                  </a:txBody>
                  <a:tcPr marL="75023" marR="75023" marT="37512" marB="37512">
                    <a:lnL>
                      <a:noFill/>
                    </a:lnL>
                    <a:lnR>
                      <a:noFill/>
                    </a:lnR>
                    <a:lnT>
                      <a:noFill/>
                    </a:lnT>
                    <a:lnB>
                      <a:noFill/>
                    </a:lnB>
                  </a:tcPr>
                </a:tc>
                <a:extLst>
                  <a:ext uri="{0D108BD9-81ED-4DB2-BD59-A6C34878D82A}">
                    <a16:rowId xmlns="" xmlns:a16="http://schemas.microsoft.com/office/drawing/2014/main" val="2863792724"/>
                  </a:ext>
                </a:extLst>
              </a:tr>
              <a:tr h="750231">
                <a:tc>
                  <a:txBody>
                    <a:bodyPr/>
                    <a:lstStyle/>
                    <a:p>
                      <a:pPr algn="l" fontAlgn="t"/>
                      <a:r>
                        <a:rPr lang="en-GB" sz="1600">
                          <a:effectLst/>
                        </a:rPr>
                        <a:t>Lack of rigour</a:t>
                      </a:r>
                    </a:p>
                  </a:txBody>
                  <a:tcPr marL="75023" marR="75023" marT="37512" marB="37512">
                    <a:lnL>
                      <a:noFill/>
                    </a:lnL>
                    <a:lnR>
                      <a:noFill/>
                    </a:lnR>
                    <a:lnT>
                      <a:noFill/>
                    </a:lnT>
                    <a:lnB>
                      <a:noFill/>
                    </a:lnB>
                  </a:tcPr>
                </a:tc>
                <a:tc>
                  <a:txBody>
                    <a:bodyPr/>
                    <a:lstStyle/>
                    <a:p>
                      <a:pPr algn="l" fontAlgn="t"/>
                      <a:r>
                        <a:rPr lang="en-GB" sz="1600">
                          <a:effectLst/>
                        </a:rPr>
                        <a:t>Triangulation, respondent validation, the use of theoretical sampling, transparency throughout the research process</a:t>
                      </a:r>
                    </a:p>
                  </a:txBody>
                  <a:tcPr marL="75023" marR="75023" marT="37512" marB="37512">
                    <a:lnL>
                      <a:noFill/>
                    </a:lnL>
                    <a:lnR>
                      <a:noFill/>
                    </a:lnR>
                    <a:lnT>
                      <a:noFill/>
                    </a:lnT>
                    <a:lnB>
                      <a:noFill/>
                    </a:lnB>
                  </a:tcPr>
                </a:tc>
                <a:extLst>
                  <a:ext uri="{0D108BD9-81ED-4DB2-BD59-A6C34878D82A}">
                    <a16:rowId xmlns="" xmlns:a16="http://schemas.microsoft.com/office/drawing/2014/main" val="2534047501"/>
                  </a:ext>
                </a:extLst>
              </a:tr>
              <a:tr h="750231">
                <a:tc>
                  <a:txBody>
                    <a:bodyPr/>
                    <a:lstStyle/>
                    <a:p>
                      <a:pPr algn="l" fontAlgn="t"/>
                      <a:r>
                        <a:rPr lang="en-GB" sz="1600">
                          <a:effectLst/>
                        </a:rPr>
                        <a:t>Ethical issues</a:t>
                      </a:r>
                    </a:p>
                  </a:txBody>
                  <a:tcPr marL="75023" marR="75023" marT="37512" marB="37512">
                    <a:lnL>
                      <a:noFill/>
                    </a:lnL>
                    <a:lnR>
                      <a:noFill/>
                    </a:lnR>
                    <a:lnT>
                      <a:noFill/>
                    </a:lnT>
                    <a:lnB>
                      <a:noFill/>
                    </a:lnB>
                  </a:tcPr>
                </a:tc>
                <a:tc>
                  <a:txBody>
                    <a:bodyPr/>
                    <a:lstStyle/>
                    <a:p>
                      <a:pPr algn="l" fontAlgn="t"/>
                      <a:r>
                        <a:rPr lang="en-GB" sz="1600">
                          <a:effectLst/>
                        </a:rPr>
                        <a:t>Anonymise appropriately as cases are often easily identifiable to insiders, informed consent of participants</a:t>
                      </a:r>
                    </a:p>
                  </a:txBody>
                  <a:tcPr marL="75023" marR="75023" marT="37512" marB="37512">
                    <a:lnL>
                      <a:noFill/>
                    </a:lnL>
                    <a:lnR>
                      <a:noFill/>
                    </a:lnR>
                    <a:lnT>
                      <a:noFill/>
                    </a:lnT>
                    <a:lnB>
                      <a:noFill/>
                    </a:lnB>
                  </a:tcPr>
                </a:tc>
                <a:extLst>
                  <a:ext uri="{0D108BD9-81ED-4DB2-BD59-A6C34878D82A}">
                    <a16:rowId xmlns="" xmlns:a16="http://schemas.microsoft.com/office/drawing/2014/main" val="2437012032"/>
                  </a:ext>
                </a:extLst>
              </a:tr>
              <a:tr h="750231">
                <a:tc>
                  <a:txBody>
                    <a:bodyPr/>
                    <a:lstStyle/>
                    <a:p>
                      <a:pPr algn="l" fontAlgn="t"/>
                      <a:r>
                        <a:rPr lang="en-GB" sz="1600">
                          <a:effectLst/>
                        </a:rPr>
                        <a:t>Integration with theoretical framework</a:t>
                      </a:r>
                    </a:p>
                  </a:txBody>
                  <a:tcPr marL="75023" marR="75023" marT="37512" marB="37512">
                    <a:lnL>
                      <a:noFill/>
                    </a:lnL>
                    <a:lnR>
                      <a:noFill/>
                    </a:lnR>
                    <a:lnT>
                      <a:noFill/>
                    </a:lnT>
                    <a:lnB>
                      <a:noFill/>
                    </a:lnB>
                  </a:tcPr>
                </a:tc>
                <a:tc>
                  <a:txBody>
                    <a:bodyPr/>
                    <a:lstStyle/>
                    <a:p>
                      <a:pPr algn="l" fontAlgn="t"/>
                      <a:r>
                        <a:rPr lang="en-GB" sz="1600" dirty="0">
                          <a:effectLst/>
                        </a:rPr>
                        <a:t>Allow for unexpected issues to emerge and do not force fit, test out preliminary explanations, be clear about epistemological positions in advance</a:t>
                      </a:r>
                    </a:p>
                  </a:txBody>
                  <a:tcPr marL="75023" marR="75023" marT="37512" marB="37512">
                    <a:lnL>
                      <a:noFill/>
                    </a:lnL>
                    <a:lnR>
                      <a:noFill/>
                    </a:lnR>
                    <a:lnT>
                      <a:noFill/>
                    </a:lnT>
                    <a:lnB>
                      <a:noFill/>
                    </a:lnB>
                  </a:tcPr>
                </a:tc>
                <a:extLst>
                  <a:ext uri="{0D108BD9-81ED-4DB2-BD59-A6C34878D82A}">
                    <a16:rowId xmlns="" xmlns:a16="http://schemas.microsoft.com/office/drawing/2014/main" val="3406659159"/>
                  </a:ext>
                </a:extLst>
              </a:tr>
            </a:tbl>
          </a:graphicData>
        </a:graphic>
      </p:graphicFrame>
    </p:spTree>
    <p:extLst>
      <p:ext uri="{BB962C8B-B14F-4D97-AF65-F5344CB8AC3E}">
        <p14:creationId xmlns:p14="http://schemas.microsoft.com/office/powerpoint/2010/main" val="851391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FF0FCB-3B08-2648-BEE5-060861727494}"/>
              </a:ext>
            </a:extLst>
          </p:cNvPr>
          <p:cNvSpPr>
            <a:spLocks noGrp="1"/>
          </p:cNvSpPr>
          <p:nvPr>
            <p:ph type="title"/>
          </p:nvPr>
        </p:nvSpPr>
        <p:spPr>
          <a:xfrm>
            <a:off x="510746" y="807208"/>
            <a:ext cx="11170508" cy="808963"/>
          </a:xfrm>
        </p:spPr>
        <p:txBody>
          <a:bodyPr>
            <a:normAutofit fontScale="90000"/>
          </a:bodyPr>
          <a:lstStyle/>
          <a:p>
            <a:r>
              <a:rPr lang="en-GB" sz="3600" b="1" dirty="0">
                <a:latin typeface="+mn-lt"/>
              </a:rPr>
              <a:t>Stake's checklist for assessing the quality of a case study report</a:t>
            </a:r>
            <a:endParaRPr lang="x-none" sz="3600" b="1" dirty="0">
              <a:latin typeface="+mn-lt"/>
            </a:endParaRPr>
          </a:p>
        </p:txBody>
      </p:sp>
      <p:graphicFrame>
        <p:nvGraphicFramePr>
          <p:cNvPr id="4" name="Content Placeholder 3">
            <a:extLst>
              <a:ext uri="{FF2B5EF4-FFF2-40B4-BE49-F238E27FC236}">
                <a16:creationId xmlns="" xmlns:a16="http://schemas.microsoft.com/office/drawing/2014/main" id="{D93A1EAE-F25C-1F4B-A915-5B307A56292D}"/>
              </a:ext>
            </a:extLst>
          </p:cNvPr>
          <p:cNvGraphicFramePr>
            <a:graphicFrameLocks noGrp="1"/>
          </p:cNvGraphicFramePr>
          <p:nvPr>
            <p:ph sz="half" idx="1"/>
          </p:nvPr>
        </p:nvGraphicFramePr>
        <p:xfrm>
          <a:off x="838200" y="1825625"/>
          <a:ext cx="5181600" cy="4055688"/>
        </p:xfrm>
        <a:graphic>
          <a:graphicData uri="http://schemas.openxmlformats.org/drawingml/2006/table">
            <a:tbl>
              <a:tblPr/>
              <a:tblGrid>
                <a:gridCol w="5181600">
                  <a:extLst>
                    <a:ext uri="{9D8B030D-6E8A-4147-A177-3AD203B41FA5}">
                      <a16:colId xmlns="" xmlns:a16="http://schemas.microsoft.com/office/drawing/2014/main" val="1800565444"/>
                    </a:ext>
                  </a:extLst>
                </a:gridCol>
              </a:tblGrid>
              <a:tr h="157981">
                <a:tc>
                  <a:txBody>
                    <a:bodyPr/>
                    <a:lstStyle/>
                    <a:p>
                      <a:pPr algn="l" fontAlgn="t"/>
                      <a:r>
                        <a:rPr lang="en-GB" sz="1800" dirty="0">
                          <a:effectLst/>
                        </a:rPr>
                        <a:t>1. Is this report easy to read?</a:t>
                      </a:r>
                    </a:p>
                  </a:txBody>
                  <a:tcPr marL="54392" marR="54392" marT="27196" marB="27196">
                    <a:lnL>
                      <a:noFill/>
                    </a:lnL>
                    <a:lnR>
                      <a:noFill/>
                    </a:lnR>
                    <a:lnT>
                      <a:noFill/>
                    </a:lnT>
                    <a:lnB>
                      <a:noFill/>
                    </a:lnB>
                  </a:tcPr>
                </a:tc>
                <a:extLst>
                  <a:ext uri="{0D108BD9-81ED-4DB2-BD59-A6C34878D82A}">
                    <a16:rowId xmlns="" xmlns:a16="http://schemas.microsoft.com/office/drawing/2014/main" val="9286460"/>
                  </a:ext>
                </a:extLst>
              </a:tr>
              <a:tr h="157981">
                <a:tc>
                  <a:txBody>
                    <a:bodyPr/>
                    <a:lstStyle/>
                    <a:p>
                      <a:pPr algn="l" fontAlgn="t"/>
                      <a:r>
                        <a:rPr lang="en-GB" sz="1800">
                          <a:effectLst/>
                        </a:rPr>
                        <a:t>2. Does it fit together, each sentence contributing to the whole?</a:t>
                      </a:r>
                    </a:p>
                  </a:txBody>
                  <a:tcPr marL="54392" marR="54392" marT="27196" marB="27196">
                    <a:lnL>
                      <a:noFill/>
                    </a:lnL>
                    <a:lnR>
                      <a:noFill/>
                    </a:lnR>
                    <a:lnT>
                      <a:noFill/>
                    </a:lnT>
                    <a:lnB>
                      <a:noFill/>
                    </a:lnB>
                  </a:tcPr>
                </a:tc>
                <a:extLst>
                  <a:ext uri="{0D108BD9-81ED-4DB2-BD59-A6C34878D82A}">
                    <a16:rowId xmlns="" xmlns:a16="http://schemas.microsoft.com/office/drawing/2014/main" val="3320340853"/>
                  </a:ext>
                </a:extLst>
              </a:tr>
              <a:tr h="283869">
                <a:tc>
                  <a:txBody>
                    <a:bodyPr/>
                    <a:lstStyle/>
                    <a:p>
                      <a:pPr algn="l" fontAlgn="t"/>
                      <a:r>
                        <a:rPr lang="en-GB" sz="1800">
                          <a:effectLst/>
                        </a:rPr>
                        <a:t>3. Does this report have a conceptual structure (i.e. themes or issues)?</a:t>
                      </a:r>
                    </a:p>
                  </a:txBody>
                  <a:tcPr marL="54392" marR="54392" marT="27196" marB="27196">
                    <a:lnL>
                      <a:noFill/>
                    </a:lnL>
                    <a:lnR>
                      <a:noFill/>
                    </a:lnR>
                    <a:lnT>
                      <a:noFill/>
                    </a:lnT>
                    <a:lnB>
                      <a:noFill/>
                    </a:lnB>
                  </a:tcPr>
                </a:tc>
                <a:extLst>
                  <a:ext uri="{0D108BD9-81ED-4DB2-BD59-A6C34878D82A}">
                    <a16:rowId xmlns="" xmlns:a16="http://schemas.microsoft.com/office/drawing/2014/main" val="4052109805"/>
                  </a:ext>
                </a:extLst>
              </a:tr>
              <a:tr h="157981">
                <a:tc>
                  <a:txBody>
                    <a:bodyPr/>
                    <a:lstStyle/>
                    <a:p>
                      <a:pPr algn="l" fontAlgn="t"/>
                      <a:r>
                        <a:rPr lang="en-GB" sz="1800">
                          <a:effectLst/>
                        </a:rPr>
                        <a:t>4. Are its issues developed in a series and scholarly way?</a:t>
                      </a:r>
                    </a:p>
                  </a:txBody>
                  <a:tcPr marL="54392" marR="54392" marT="27196" marB="27196">
                    <a:lnL>
                      <a:noFill/>
                    </a:lnL>
                    <a:lnR>
                      <a:noFill/>
                    </a:lnR>
                    <a:lnT>
                      <a:noFill/>
                    </a:lnT>
                    <a:lnB>
                      <a:noFill/>
                    </a:lnB>
                  </a:tcPr>
                </a:tc>
                <a:extLst>
                  <a:ext uri="{0D108BD9-81ED-4DB2-BD59-A6C34878D82A}">
                    <a16:rowId xmlns="" xmlns:a16="http://schemas.microsoft.com/office/drawing/2014/main" val="43293822"/>
                  </a:ext>
                </a:extLst>
              </a:tr>
              <a:tr h="157981">
                <a:tc>
                  <a:txBody>
                    <a:bodyPr/>
                    <a:lstStyle/>
                    <a:p>
                      <a:pPr algn="l" fontAlgn="t"/>
                      <a:r>
                        <a:rPr lang="en-GB" sz="1800">
                          <a:effectLst/>
                        </a:rPr>
                        <a:t>5. Is the case adequately defined?</a:t>
                      </a:r>
                    </a:p>
                  </a:txBody>
                  <a:tcPr marL="54392" marR="54392" marT="27196" marB="27196">
                    <a:lnL>
                      <a:noFill/>
                    </a:lnL>
                    <a:lnR>
                      <a:noFill/>
                    </a:lnR>
                    <a:lnT>
                      <a:noFill/>
                    </a:lnT>
                    <a:lnB>
                      <a:noFill/>
                    </a:lnB>
                  </a:tcPr>
                </a:tc>
                <a:extLst>
                  <a:ext uri="{0D108BD9-81ED-4DB2-BD59-A6C34878D82A}">
                    <a16:rowId xmlns="" xmlns:a16="http://schemas.microsoft.com/office/drawing/2014/main" val="3535052663"/>
                  </a:ext>
                </a:extLst>
              </a:tr>
              <a:tr h="157981">
                <a:tc>
                  <a:txBody>
                    <a:bodyPr/>
                    <a:lstStyle/>
                    <a:p>
                      <a:pPr algn="l" fontAlgn="t"/>
                      <a:r>
                        <a:rPr lang="en-GB" sz="1800">
                          <a:effectLst/>
                        </a:rPr>
                        <a:t>6. Is there a sense of story to the presentation?</a:t>
                      </a:r>
                    </a:p>
                  </a:txBody>
                  <a:tcPr marL="54392" marR="54392" marT="27196" marB="27196">
                    <a:lnL>
                      <a:noFill/>
                    </a:lnL>
                    <a:lnR>
                      <a:noFill/>
                    </a:lnR>
                    <a:lnT>
                      <a:noFill/>
                    </a:lnT>
                    <a:lnB>
                      <a:noFill/>
                    </a:lnB>
                  </a:tcPr>
                </a:tc>
                <a:extLst>
                  <a:ext uri="{0D108BD9-81ED-4DB2-BD59-A6C34878D82A}">
                    <a16:rowId xmlns="" xmlns:a16="http://schemas.microsoft.com/office/drawing/2014/main" val="1208605432"/>
                  </a:ext>
                </a:extLst>
              </a:tr>
              <a:tr h="157981">
                <a:tc>
                  <a:txBody>
                    <a:bodyPr/>
                    <a:lstStyle/>
                    <a:p>
                      <a:pPr algn="l" fontAlgn="t"/>
                      <a:r>
                        <a:rPr lang="en-GB" sz="1800">
                          <a:effectLst/>
                        </a:rPr>
                        <a:t>7. Is the reader provided some vicarious experience?</a:t>
                      </a:r>
                    </a:p>
                  </a:txBody>
                  <a:tcPr marL="54392" marR="54392" marT="27196" marB="27196">
                    <a:lnL>
                      <a:noFill/>
                    </a:lnL>
                    <a:lnR>
                      <a:noFill/>
                    </a:lnR>
                    <a:lnT>
                      <a:noFill/>
                    </a:lnT>
                    <a:lnB>
                      <a:noFill/>
                    </a:lnB>
                  </a:tcPr>
                </a:tc>
                <a:extLst>
                  <a:ext uri="{0D108BD9-81ED-4DB2-BD59-A6C34878D82A}">
                    <a16:rowId xmlns="" xmlns:a16="http://schemas.microsoft.com/office/drawing/2014/main" val="3711354335"/>
                  </a:ext>
                </a:extLst>
              </a:tr>
              <a:tr h="157981">
                <a:tc>
                  <a:txBody>
                    <a:bodyPr/>
                    <a:lstStyle/>
                    <a:p>
                      <a:pPr algn="l" fontAlgn="t"/>
                      <a:r>
                        <a:rPr lang="en-GB" sz="1800">
                          <a:effectLst/>
                        </a:rPr>
                        <a:t>8. Have quotations been used effectively?</a:t>
                      </a:r>
                    </a:p>
                  </a:txBody>
                  <a:tcPr marL="54392" marR="54392" marT="27196" marB="27196">
                    <a:lnL>
                      <a:noFill/>
                    </a:lnL>
                    <a:lnR>
                      <a:noFill/>
                    </a:lnR>
                    <a:lnT>
                      <a:noFill/>
                    </a:lnT>
                    <a:lnB>
                      <a:noFill/>
                    </a:lnB>
                  </a:tcPr>
                </a:tc>
                <a:extLst>
                  <a:ext uri="{0D108BD9-81ED-4DB2-BD59-A6C34878D82A}">
                    <a16:rowId xmlns="" xmlns:a16="http://schemas.microsoft.com/office/drawing/2014/main" val="264936135"/>
                  </a:ext>
                </a:extLst>
              </a:tr>
              <a:tr h="283869">
                <a:tc>
                  <a:txBody>
                    <a:bodyPr/>
                    <a:lstStyle/>
                    <a:p>
                      <a:pPr algn="l" fontAlgn="t"/>
                      <a:r>
                        <a:rPr lang="en-GB" sz="1800" dirty="0">
                          <a:effectLst/>
                        </a:rPr>
                        <a:t>9. Are headings, figures, artefacts, appendices, indexes effectively used?</a:t>
                      </a:r>
                    </a:p>
                  </a:txBody>
                  <a:tcPr marL="54392" marR="54392" marT="27196" marB="27196">
                    <a:lnL>
                      <a:noFill/>
                    </a:lnL>
                    <a:lnR>
                      <a:noFill/>
                    </a:lnR>
                    <a:lnT>
                      <a:noFill/>
                    </a:lnT>
                    <a:lnB>
                      <a:noFill/>
                    </a:lnB>
                  </a:tcPr>
                </a:tc>
                <a:extLst>
                  <a:ext uri="{0D108BD9-81ED-4DB2-BD59-A6C34878D82A}">
                    <a16:rowId xmlns="" xmlns:a16="http://schemas.microsoft.com/office/drawing/2014/main" val="3135575612"/>
                  </a:ext>
                </a:extLst>
              </a:tr>
            </a:tbl>
          </a:graphicData>
        </a:graphic>
      </p:graphicFrame>
      <p:sp>
        <p:nvSpPr>
          <p:cNvPr id="5" name="Content Placeholder 4">
            <a:extLst>
              <a:ext uri="{FF2B5EF4-FFF2-40B4-BE49-F238E27FC236}">
                <a16:creationId xmlns="" xmlns:a16="http://schemas.microsoft.com/office/drawing/2014/main" id="{DBC5B23F-5062-654D-971B-95B2B48D460D}"/>
              </a:ext>
            </a:extLst>
          </p:cNvPr>
          <p:cNvSpPr>
            <a:spLocks noGrp="1"/>
          </p:cNvSpPr>
          <p:nvPr>
            <p:ph sz="half" idx="2"/>
          </p:nvPr>
        </p:nvSpPr>
        <p:spPr>
          <a:xfrm>
            <a:off x="6555178" y="1825625"/>
            <a:ext cx="5181600" cy="4351338"/>
          </a:xfrm>
        </p:spPr>
        <p:txBody>
          <a:bodyPr>
            <a:noAutofit/>
          </a:bodyPr>
          <a:lstStyle/>
          <a:p>
            <a:pPr marL="0" indent="0" fontAlgn="t">
              <a:buNone/>
            </a:pPr>
            <a:r>
              <a:rPr lang="en-GB" sz="1600" dirty="0">
                <a:solidFill>
                  <a:schemeClr val="tx1"/>
                </a:solidFill>
              </a:rPr>
              <a:t>10. Was it edited well, then again with a last minute polish?</a:t>
            </a:r>
            <a:endParaRPr lang="x-none" sz="1600" dirty="0">
              <a:solidFill>
                <a:schemeClr val="tx1"/>
              </a:solidFill>
            </a:endParaRPr>
          </a:p>
          <a:p>
            <a:pPr marL="0" indent="0" fontAlgn="t">
              <a:buNone/>
            </a:pPr>
            <a:r>
              <a:rPr lang="en-GB" sz="1600" dirty="0">
                <a:solidFill>
                  <a:schemeClr val="tx1"/>
                </a:solidFill>
              </a:rPr>
              <a:t>11. Has the writer made sound assertions, neither over- or under-interpreting?</a:t>
            </a:r>
            <a:endParaRPr lang="x-none" sz="1600" dirty="0">
              <a:solidFill>
                <a:schemeClr val="tx1"/>
              </a:solidFill>
            </a:endParaRPr>
          </a:p>
          <a:p>
            <a:pPr marL="0" indent="0" fontAlgn="t">
              <a:buNone/>
            </a:pPr>
            <a:r>
              <a:rPr lang="en-GB" sz="1600" dirty="0">
                <a:solidFill>
                  <a:schemeClr val="tx1"/>
                </a:solidFill>
              </a:rPr>
              <a:t>12. Has adequate attention been paid to various contexts?</a:t>
            </a:r>
            <a:endParaRPr lang="x-none" sz="1600" dirty="0">
              <a:solidFill>
                <a:schemeClr val="tx1"/>
              </a:solidFill>
            </a:endParaRPr>
          </a:p>
          <a:p>
            <a:pPr marL="0" indent="0" fontAlgn="t">
              <a:buNone/>
            </a:pPr>
            <a:r>
              <a:rPr lang="en-GB" sz="1600" dirty="0">
                <a:solidFill>
                  <a:schemeClr val="tx1"/>
                </a:solidFill>
              </a:rPr>
              <a:t>13. Were sufficient raw data presented?</a:t>
            </a:r>
            <a:endParaRPr lang="x-none" sz="1600" dirty="0">
              <a:solidFill>
                <a:schemeClr val="tx1"/>
              </a:solidFill>
            </a:endParaRPr>
          </a:p>
          <a:p>
            <a:pPr marL="0" indent="0" fontAlgn="t">
              <a:buNone/>
            </a:pPr>
            <a:r>
              <a:rPr lang="en-GB" sz="1600" dirty="0">
                <a:solidFill>
                  <a:schemeClr val="tx1"/>
                </a:solidFill>
              </a:rPr>
              <a:t>14. Were data sources well chosen and in sufficient number?</a:t>
            </a:r>
            <a:endParaRPr lang="x-none" sz="1600" dirty="0">
              <a:solidFill>
                <a:schemeClr val="tx1"/>
              </a:solidFill>
            </a:endParaRPr>
          </a:p>
          <a:p>
            <a:pPr marL="0" indent="0" fontAlgn="t">
              <a:buNone/>
            </a:pPr>
            <a:r>
              <a:rPr lang="en-GB" sz="1600" dirty="0">
                <a:solidFill>
                  <a:schemeClr val="tx1"/>
                </a:solidFill>
              </a:rPr>
              <a:t>15. Do observations and interpretations appear to have been triangulated?</a:t>
            </a:r>
            <a:endParaRPr lang="x-none" sz="1600" dirty="0">
              <a:solidFill>
                <a:schemeClr val="tx1"/>
              </a:solidFill>
            </a:endParaRPr>
          </a:p>
          <a:p>
            <a:pPr marL="0" indent="0" fontAlgn="t">
              <a:buNone/>
            </a:pPr>
            <a:r>
              <a:rPr lang="en-GB" sz="1600" dirty="0">
                <a:solidFill>
                  <a:schemeClr val="tx1"/>
                </a:solidFill>
              </a:rPr>
              <a:t>16. Is the role and point of view of the researcher nicely apparent?</a:t>
            </a:r>
            <a:endParaRPr lang="x-none" sz="1600" dirty="0">
              <a:solidFill>
                <a:schemeClr val="tx1"/>
              </a:solidFill>
            </a:endParaRPr>
          </a:p>
          <a:p>
            <a:pPr marL="0" indent="0" fontAlgn="t">
              <a:buNone/>
            </a:pPr>
            <a:r>
              <a:rPr lang="en-GB" sz="1600" dirty="0">
                <a:solidFill>
                  <a:schemeClr val="tx1"/>
                </a:solidFill>
              </a:rPr>
              <a:t>17. Is the nature of the intended audience apparent?</a:t>
            </a:r>
            <a:endParaRPr lang="x-none" sz="1600" dirty="0">
              <a:solidFill>
                <a:schemeClr val="tx1"/>
              </a:solidFill>
            </a:endParaRPr>
          </a:p>
          <a:p>
            <a:pPr marL="0" indent="0" fontAlgn="t">
              <a:buNone/>
            </a:pPr>
            <a:r>
              <a:rPr lang="en-GB" sz="1600" dirty="0">
                <a:solidFill>
                  <a:schemeClr val="tx1"/>
                </a:solidFill>
              </a:rPr>
              <a:t>18. Is empathy shown for all sides?</a:t>
            </a:r>
            <a:endParaRPr lang="x-none" sz="1600" dirty="0">
              <a:solidFill>
                <a:schemeClr val="tx1"/>
              </a:solidFill>
            </a:endParaRPr>
          </a:p>
          <a:p>
            <a:pPr marL="0" indent="0">
              <a:buNone/>
            </a:pPr>
            <a:endParaRPr lang="x-none" sz="1600" dirty="0">
              <a:solidFill>
                <a:schemeClr val="tx1"/>
              </a:solidFill>
            </a:endParaRPr>
          </a:p>
        </p:txBody>
      </p:sp>
    </p:spTree>
    <p:extLst>
      <p:ext uri="{BB962C8B-B14F-4D97-AF65-F5344CB8AC3E}">
        <p14:creationId xmlns:p14="http://schemas.microsoft.com/office/powerpoint/2010/main" val="1505939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86FF0430-E821-1A4D-96FF-6C9277B994CB}"/>
              </a:ext>
            </a:extLst>
          </p:cNvPr>
          <p:cNvSpPr>
            <a:spLocks noGrp="1"/>
          </p:cNvSpPr>
          <p:nvPr>
            <p:ph type="title"/>
          </p:nvPr>
        </p:nvSpPr>
        <p:spPr>
          <a:xfrm>
            <a:off x="263611" y="970495"/>
            <a:ext cx="11277600" cy="629706"/>
          </a:xfrm>
        </p:spPr>
        <p:txBody>
          <a:bodyPr>
            <a:normAutofit fontScale="90000"/>
          </a:bodyPr>
          <a:lstStyle/>
          <a:p>
            <a:r>
              <a:rPr lang="x-none" b="1" dirty="0">
                <a:latin typeface="+mn-lt"/>
              </a:rPr>
              <a:t>Conclusion</a:t>
            </a:r>
          </a:p>
        </p:txBody>
      </p:sp>
      <p:sp>
        <p:nvSpPr>
          <p:cNvPr id="6" name="Content Placeholder 5">
            <a:extLst>
              <a:ext uri="{FF2B5EF4-FFF2-40B4-BE49-F238E27FC236}">
                <a16:creationId xmlns="" xmlns:a16="http://schemas.microsoft.com/office/drawing/2014/main" id="{AE30439A-58CF-724A-B1E6-FB4C443C19F0}"/>
              </a:ext>
            </a:extLst>
          </p:cNvPr>
          <p:cNvSpPr>
            <a:spLocks noGrp="1"/>
          </p:cNvSpPr>
          <p:nvPr>
            <p:ph idx="1"/>
          </p:nvPr>
        </p:nvSpPr>
        <p:spPr>
          <a:xfrm>
            <a:off x="805543" y="2264228"/>
            <a:ext cx="10472057" cy="3604865"/>
          </a:xfrm>
        </p:spPr>
        <p:txBody>
          <a:bodyPr/>
          <a:lstStyle/>
          <a:p>
            <a:r>
              <a:rPr lang="en-GB" dirty="0">
                <a:solidFill>
                  <a:schemeClr val="tx1"/>
                </a:solidFill>
              </a:rPr>
              <a:t>The case study approach allows,  critical events, interventions, policy developments and programme-based service reforms to be studied in detail in a real-life context. </a:t>
            </a:r>
          </a:p>
          <a:p>
            <a:endParaRPr lang="en-GB" dirty="0">
              <a:solidFill>
                <a:schemeClr val="tx1"/>
              </a:solidFill>
            </a:endParaRPr>
          </a:p>
          <a:p>
            <a:r>
              <a:rPr lang="en-GB" dirty="0">
                <a:solidFill>
                  <a:schemeClr val="tx1"/>
                </a:solidFill>
              </a:rPr>
              <a:t>Though inherently challenging, the research case study can, if carefully conceptualised and thoughtfully undertaken and reported, yield powerful insights into many important aspects of health and healthcare delivery.</a:t>
            </a:r>
            <a:endParaRPr lang="x-none" dirty="0">
              <a:solidFill>
                <a:schemeClr val="tx1"/>
              </a:solidFill>
            </a:endParaRPr>
          </a:p>
        </p:txBody>
      </p:sp>
    </p:spTree>
    <p:extLst>
      <p:ext uri="{BB962C8B-B14F-4D97-AF65-F5344CB8AC3E}">
        <p14:creationId xmlns:p14="http://schemas.microsoft.com/office/powerpoint/2010/main" val="648996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48FC4F-92DE-5349-9EEA-5A3AE0B81525}"/>
              </a:ext>
            </a:extLst>
          </p:cNvPr>
          <p:cNvSpPr>
            <a:spLocks noGrp="1"/>
          </p:cNvSpPr>
          <p:nvPr>
            <p:ph type="title"/>
          </p:nvPr>
        </p:nvSpPr>
        <p:spPr>
          <a:xfrm>
            <a:off x="263611" y="970495"/>
            <a:ext cx="11277600" cy="572556"/>
          </a:xfrm>
        </p:spPr>
        <p:txBody>
          <a:bodyPr>
            <a:normAutofit fontScale="90000"/>
          </a:bodyPr>
          <a:lstStyle/>
          <a:p>
            <a:r>
              <a:rPr lang="en-GB" b="1" dirty="0">
                <a:latin typeface="+mn-lt"/>
              </a:rPr>
              <a:t>Assignment for students</a:t>
            </a:r>
            <a:endParaRPr lang="x-none" b="1" dirty="0">
              <a:latin typeface="+mn-lt"/>
            </a:endParaRPr>
          </a:p>
        </p:txBody>
      </p:sp>
      <p:sp>
        <p:nvSpPr>
          <p:cNvPr id="3" name="Content Placeholder 2">
            <a:extLst>
              <a:ext uri="{FF2B5EF4-FFF2-40B4-BE49-F238E27FC236}">
                <a16:creationId xmlns="" xmlns:a16="http://schemas.microsoft.com/office/drawing/2014/main" id="{96AB154C-9D74-4945-B2C3-815EF9A94153}"/>
              </a:ext>
            </a:extLst>
          </p:cNvPr>
          <p:cNvSpPr>
            <a:spLocks noGrp="1"/>
          </p:cNvSpPr>
          <p:nvPr>
            <p:ph idx="1"/>
          </p:nvPr>
        </p:nvSpPr>
        <p:spPr>
          <a:xfrm>
            <a:off x="642937" y="2343150"/>
            <a:ext cx="10898273" cy="3525944"/>
          </a:xfrm>
        </p:spPr>
        <p:txBody>
          <a:bodyPr>
            <a:normAutofit/>
          </a:bodyPr>
          <a:lstStyle/>
          <a:p>
            <a:r>
              <a:rPr lang="en-GB" sz="2400" dirty="0">
                <a:solidFill>
                  <a:schemeClr val="tx1"/>
                </a:solidFill>
              </a:rPr>
              <a:t>Assignment for students (group work 3-4 students). </a:t>
            </a:r>
          </a:p>
          <a:p>
            <a:pPr lvl="2">
              <a:buFont typeface="Arial" panose="020B0604020202020204" pitchFamily="34" charset="0"/>
              <a:buChar char="•"/>
            </a:pPr>
            <a:r>
              <a:rPr lang="en-GB" sz="2400" dirty="0">
                <a:solidFill>
                  <a:schemeClr val="tx1"/>
                </a:solidFill>
              </a:rPr>
              <a:t>  Analyse the submitted articles and using the Stake's checklist  assess the quality of a case study report.</a:t>
            </a:r>
            <a:endParaRPr lang="x-none" sz="2400" dirty="0">
              <a:solidFill>
                <a:schemeClr val="tx1"/>
              </a:solidFill>
            </a:endParaRPr>
          </a:p>
        </p:txBody>
      </p:sp>
    </p:spTree>
    <p:extLst>
      <p:ext uri="{BB962C8B-B14F-4D97-AF65-F5344CB8AC3E}">
        <p14:creationId xmlns:p14="http://schemas.microsoft.com/office/powerpoint/2010/main" val="3074036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A8F9FE-E94E-5340-B0C8-CD42F59B1890}"/>
              </a:ext>
            </a:extLst>
          </p:cNvPr>
          <p:cNvSpPr>
            <a:spLocks noGrp="1"/>
          </p:cNvSpPr>
          <p:nvPr>
            <p:ph type="title"/>
          </p:nvPr>
        </p:nvSpPr>
        <p:spPr/>
        <p:txBody>
          <a:bodyPr/>
          <a:lstStyle/>
          <a:p>
            <a:r>
              <a:rPr lang="x-none" b="1" dirty="0">
                <a:latin typeface="+mn-lt"/>
              </a:rPr>
              <a:t>References</a:t>
            </a:r>
            <a:r>
              <a:rPr lang="x-none" b="1" dirty="0"/>
              <a:t>:</a:t>
            </a:r>
          </a:p>
        </p:txBody>
      </p:sp>
      <p:sp>
        <p:nvSpPr>
          <p:cNvPr id="3" name="Content Placeholder 2">
            <a:extLst>
              <a:ext uri="{FF2B5EF4-FFF2-40B4-BE49-F238E27FC236}">
                <a16:creationId xmlns="" xmlns:a16="http://schemas.microsoft.com/office/drawing/2014/main" id="{DC2073C3-524F-474D-9923-08BDADD42AAB}"/>
              </a:ext>
            </a:extLst>
          </p:cNvPr>
          <p:cNvSpPr>
            <a:spLocks noGrp="1"/>
          </p:cNvSpPr>
          <p:nvPr>
            <p:ph idx="1"/>
          </p:nvPr>
        </p:nvSpPr>
        <p:spPr>
          <a:xfrm>
            <a:off x="870857" y="2133600"/>
            <a:ext cx="10670354" cy="3735494"/>
          </a:xfrm>
        </p:spPr>
        <p:txBody>
          <a:bodyPr>
            <a:noAutofit/>
          </a:bodyPr>
          <a:lstStyle/>
          <a:p>
            <a:r>
              <a:rPr lang="x-none" sz="1600" dirty="0">
                <a:solidFill>
                  <a:schemeClr val="tx1"/>
                </a:solidFill>
              </a:rPr>
              <a:t>C.Pope, N.Mays Qualitative research in Health Care. Wiley Blackwll, 2020</a:t>
            </a:r>
          </a:p>
          <a:p>
            <a:r>
              <a:rPr lang="en-GB" sz="1600" dirty="0">
                <a:solidFill>
                  <a:schemeClr val="tx1"/>
                </a:solidFill>
              </a:rPr>
              <a:t>S. </a:t>
            </a:r>
            <a:r>
              <a:rPr lang="en-GB" sz="1600" dirty="0" err="1">
                <a:solidFill>
                  <a:schemeClr val="tx1"/>
                </a:solidFill>
              </a:rPr>
              <a:t>Baškarada</a:t>
            </a:r>
            <a:r>
              <a:rPr lang="en-GB" sz="1600" dirty="0">
                <a:solidFill>
                  <a:schemeClr val="tx1"/>
                </a:solidFill>
              </a:rPr>
              <a:t> Qualitative Case Study Guidelines. The Qualitative Report 2014 Volume 19, How To Article 24, 1-18</a:t>
            </a:r>
            <a:endParaRPr lang="x-none" sz="1600" dirty="0">
              <a:solidFill>
                <a:schemeClr val="tx1"/>
              </a:solidFill>
            </a:endParaRPr>
          </a:p>
          <a:p>
            <a:r>
              <a:rPr lang="en-GB" sz="1600" dirty="0">
                <a:solidFill>
                  <a:schemeClr val="tx1"/>
                </a:solidFill>
              </a:rPr>
              <a:t>S. Crowe, K. </a:t>
            </a:r>
            <a:r>
              <a:rPr lang="en-GB" sz="1600" dirty="0" err="1">
                <a:solidFill>
                  <a:schemeClr val="tx1"/>
                </a:solidFill>
              </a:rPr>
              <a:t>Cresswell</a:t>
            </a:r>
            <a:r>
              <a:rPr lang="en-GB" sz="1600" dirty="0">
                <a:solidFill>
                  <a:schemeClr val="tx1"/>
                </a:solidFill>
              </a:rPr>
              <a:t>, A. Robertson, G. </a:t>
            </a:r>
            <a:r>
              <a:rPr lang="en-GB" sz="1600" dirty="0" err="1">
                <a:solidFill>
                  <a:schemeClr val="tx1"/>
                </a:solidFill>
              </a:rPr>
              <a:t>Huby</a:t>
            </a:r>
            <a:r>
              <a:rPr lang="en-GB" sz="1600" dirty="0">
                <a:solidFill>
                  <a:schemeClr val="tx1"/>
                </a:solidFill>
              </a:rPr>
              <a:t>, A. Avery, A. Sheikh The case study approach</a:t>
            </a:r>
            <a:r>
              <a:rPr lang="en-GB" sz="1600" b="1" dirty="0">
                <a:solidFill>
                  <a:schemeClr val="tx1"/>
                </a:solidFill>
              </a:rPr>
              <a:t>. </a:t>
            </a:r>
            <a:r>
              <a:rPr lang="en-GB" sz="1600" dirty="0">
                <a:solidFill>
                  <a:schemeClr val="tx1"/>
                </a:solidFill>
              </a:rPr>
              <a:t>BMC Med Res </a:t>
            </a:r>
            <a:r>
              <a:rPr lang="en-GB" sz="1600" dirty="0" err="1">
                <a:solidFill>
                  <a:schemeClr val="tx1"/>
                </a:solidFill>
              </a:rPr>
              <a:t>Methodol</a:t>
            </a:r>
            <a:r>
              <a:rPr lang="en-GB" sz="1600" dirty="0">
                <a:solidFill>
                  <a:schemeClr val="tx1"/>
                </a:solidFill>
              </a:rPr>
              <a:t>. 2011; 11: 100.  Published online 2011 Jun 27. </a:t>
            </a:r>
            <a:r>
              <a:rPr lang="en-GB" sz="1600" dirty="0" err="1">
                <a:solidFill>
                  <a:schemeClr val="tx1"/>
                </a:solidFill>
              </a:rPr>
              <a:t>doi</a:t>
            </a:r>
            <a:r>
              <a:rPr lang="en-GB" sz="1600" dirty="0">
                <a:solidFill>
                  <a:schemeClr val="tx1"/>
                </a:solidFill>
              </a:rPr>
              <a:t>: 10.1186/1471-2288-11-10 </a:t>
            </a:r>
            <a:r>
              <a:rPr lang="en-GB" sz="1600" dirty="0">
                <a:solidFill>
                  <a:srgbClr val="2998E3"/>
                </a:solidFill>
                <a:hlinkClick r:id="rId2">
                  <a:extLst>
                    <a:ext uri="{A12FA001-AC4F-418D-AE19-62706E023703}">
                      <ahyp:hlinkClr xmlns="" xmlns:ahyp="http://schemas.microsoft.com/office/drawing/2018/hyperlinkcolor" val="tx"/>
                    </a:ext>
                  </a:extLst>
                </a:hlinkClick>
              </a:rPr>
              <a:t>https://www.ncbi.nlm.nih.gov/pmc/articles/PMC3141799</a:t>
            </a:r>
            <a:r>
              <a:rPr lang="en-GB" sz="1600" dirty="0">
                <a:solidFill>
                  <a:schemeClr val="tx1"/>
                </a:solidFill>
                <a:hlinkClick r:id="rId2">
                  <a:extLst>
                    <a:ext uri="{A12FA001-AC4F-418D-AE19-62706E023703}">
                      <ahyp:hlinkClr xmlns="" xmlns:ahyp="http://schemas.microsoft.com/office/drawing/2018/hyperlinkcolor" val="tx"/>
                    </a:ext>
                  </a:extLst>
                </a:hlinkClick>
              </a:rPr>
              <a:t>/</a:t>
            </a:r>
            <a:endParaRPr lang="en-GB" sz="1600" dirty="0">
              <a:solidFill>
                <a:schemeClr val="tx1"/>
              </a:solidFill>
            </a:endParaRPr>
          </a:p>
          <a:p>
            <a:r>
              <a:rPr lang="en-GB" sz="1600" dirty="0">
                <a:solidFill>
                  <a:schemeClr val="tx1"/>
                </a:solidFill>
              </a:rPr>
              <a:t>Baxter, P., &amp; Jack, S. (2008). Qualitative Case Study Methodology: Study Design and Implementation for  Novice Researchers. The Qualitative Report, 13(4), 544-559. https://</a:t>
            </a:r>
            <a:r>
              <a:rPr lang="en-GB" sz="1600" dirty="0" err="1">
                <a:solidFill>
                  <a:schemeClr val="tx1"/>
                </a:solidFill>
              </a:rPr>
              <a:t>doi.org</a:t>
            </a:r>
            <a:r>
              <a:rPr lang="en-GB" sz="1600" dirty="0">
                <a:solidFill>
                  <a:schemeClr val="tx1"/>
                </a:solidFill>
              </a:rPr>
              <a:t>/10.46743/2160-3715/ 2008.1573 </a:t>
            </a:r>
          </a:p>
          <a:p>
            <a:r>
              <a:rPr lang="en-GB" sz="1600" dirty="0">
                <a:solidFill>
                  <a:schemeClr val="tx1"/>
                </a:solidFill>
              </a:rPr>
              <a:t>A. B. </a:t>
            </a:r>
            <a:r>
              <a:rPr lang="en-GB" sz="1600" dirty="0" err="1">
                <a:solidFill>
                  <a:schemeClr val="tx1"/>
                </a:solidFill>
              </a:rPr>
              <a:t>Starman</a:t>
            </a:r>
            <a:r>
              <a:rPr lang="en-GB" sz="1600" dirty="0">
                <a:solidFill>
                  <a:schemeClr val="tx1"/>
                </a:solidFill>
              </a:rPr>
              <a:t> The case study as a type of qualitative research. Journal Of Contemporary Educational Studies 1/2013, 28–43</a:t>
            </a:r>
          </a:p>
          <a:p>
            <a:r>
              <a:rPr lang="x-none" sz="1600" dirty="0">
                <a:solidFill>
                  <a:schemeClr val="tx1"/>
                </a:solidFill>
              </a:rPr>
              <a:t>K.Gerrish, J.Lathlean Case study research. The researh process in nursing. 7th edition Wiley Blackwell, 2015; p.199-210</a:t>
            </a:r>
          </a:p>
          <a:p>
            <a:r>
              <a:rPr lang="en-GB" sz="1600" dirty="0">
                <a:solidFill>
                  <a:schemeClr val="tx1"/>
                </a:solidFill>
              </a:rPr>
              <a:t/>
            </a:r>
            <a:br>
              <a:rPr lang="en-GB" sz="1600" dirty="0">
                <a:solidFill>
                  <a:schemeClr val="tx1"/>
                </a:solidFill>
              </a:rPr>
            </a:br>
            <a:r>
              <a:rPr lang="en-GB" sz="1600" dirty="0">
                <a:solidFill>
                  <a:schemeClr val="tx1"/>
                </a:solidFill>
              </a:rPr>
              <a:t>B. </a:t>
            </a:r>
            <a:r>
              <a:rPr lang="en-GB" sz="1600" dirty="0" err="1">
                <a:solidFill>
                  <a:schemeClr val="tx1"/>
                </a:solidFill>
              </a:rPr>
              <a:t>Njie</a:t>
            </a:r>
            <a:r>
              <a:rPr lang="en-GB" sz="1600" dirty="0">
                <a:solidFill>
                  <a:schemeClr val="tx1"/>
                </a:solidFill>
              </a:rPr>
              <a:t>, S. </a:t>
            </a:r>
            <a:r>
              <a:rPr lang="en-GB" sz="1600" dirty="0" err="1">
                <a:solidFill>
                  <a:schemeClr val="tx1"/>
                </a:solidFill>
              </a:rPr>
              <a:t>Asimiran</a:t>
            </a:r>
            <a:r>
              <a:rPr lang="en-GB" sz="1600" dirty="0">
                <a:solidFill>
                  <a:schemeClr val="tx1"/>
                </a:solidFill>
              </a:rPr>
              <a:t> Case Study as a Choice in Qualitative Methodology IOSR Journal of Research &amp; Method in Education (IOSR-JRME) e-ISSN: 2320–7388,p-ISSN: 2320–737X Volume 4, Issue 3 Ver. I (May-Jun. 2014): 35-40</a:t>
            </a:r>
            <a:endParaRPr lang="x-none" sz="1600" dirty="0">
              <a:solidFill>
                <a:schemeClr val="tx1"/>
              </a:solidFill>
            </a:endParaRPr>
          </a:p>
          <a:p>
            <a:endParaRPr lang="en-GB" sz="1600" dirty="0">
              <a:solidFill>
                <a:schemeClr val="tx1"/>
              </a:solidFill>
            </a:endParaRPr>
          </a:p>
          <a:p>
            <a:endParaRPr lang="en-GB" sz="1600" dirty="0">
              <a:solidFill>
                <a:schemeClr val="tx1"/>
              </a:solidFill>
            </a:endParaRPr>
          </a:p>
          <a:p>
            <a:endParaRPr lang="x-none" sz="1600" dirty="0">
              <a:solidFill>
                <a:schemeClr val="tx1"/>
              </a:solidFill>
            </a:endParaRPr>
          </a:p>
          <a:p>
            <a:pPr marL="0" indent="0">
              <a:buNone/>
            </a:pPr>
            <a:r>
              <a:rPr lang="en-GB" sz="1600" dirty="0">
                <a:solidFill>
                  <a:schemeClr val="tx1"/>
                </a:solidFill>
              </a:rPr>
              <a:t> </a:t>
            </a:r>
          </a:p>
          <a:p>
            <a:endParaRPr lang="en-GB" sz="1600" dirty="0">
              <a:solidFill>
                <a:schemeClr val="tx1"/>
              </a:solidFill>
            </a:endParaRPr>
          </a:p>
          <a:p>
            <a:endParaRPr lang="x-none" sz="1600" dirty="0">
              <a:solidFill>
                <a:schemeClr val="tx1"/>
              </a:solidFill>
            </a:endParaRPr>
          </a:p>
        </p:txBody>
      </p:sp>
    </p:spTree>
    <p:extLst>
      <p:ext uri="{BB962C8B-B14F-4D97-AF65-F5344CB8AC3E}">
        <p14:creationId xmlns:p14="http://schemas.microsoft.com/office/powerpoint/2010/main" val="3552586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088796" y="2142111"/>
            <a:ext cx="10061171" cy="2101277"/>
          </a:xfrm>
        </p:spPr>
        <p:txBody>
          <a:bodyPr/>
          <a:lstStyle/>
          <a:p>
            <a:r>
              <a:rPr lang="en-US" b="1" dirty="0">
                <a:latin typeface="Calibri" panose="020F0502020204030204" pitchFamily="34" charset="0"/>
                <a:cs typeface="Calibri" panose="020F0502020204030204" pitchFamily="34" charset="0"/>
              </a:rPr>
              <a:t>Thank you</a:t>
            </a:r>
          </a:p>
        </p:txBody>
      </p:sp>
    </p:spTree>
    <p:extLst>
      <p:ext uri="{BB962C8B-B14F-4D97-AF65-F5344CB8AC3E}">
        <p14:creationId xmlns:p14="http://schemas.microsoft.com/office/powerpoint/2010/main" val="3688001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B67533-FB0D-E447-8BFD-DCD09F56A62C}"/>
              </a:ext>
            </a:extLst>
          </p:cNvPr>
          <p:cNvSpPr>
            <a:spLocks noGrp="1"/>
          </p:cNvSpPr>
          <p:nvPr>
            <p:ph type="title"/>
          </p:nvPr>
        </p:nvSpPr>
        <p:spPr>
          <a:xfrm>
            <a:off x="326572" y="691698"/>
            <a:ext cx="10515600" cy="789118"/>
          </a:xfrm>
        </p:spPr>
        <p:txBody>
          <a:bodyPr/>
          <a:lstStyle/>
          <a:p>
            <a:r>
              <a:rPr lang="en-GB" b="1" dirty="0">
                <a:latin typeface="+mn-lt"/>
              </a:rPr>
              <a:t>Definitions of a case study</a:t>
            </a:r>
            <a:endParaRPr lang="x-none" b="1" dirty="0">
              <a:latin typeface="+mn-lt"/>
            </a:endParaRPr>
          </a:p>
        </p:txBody>
      </p:sp>
      <p:sp>
        <p:nvSpPr>
          <p:cNvPr id="3" name="Content Placeholder 2">
            <a:extLst>
              <a:ext uri="{FF2B5EF4-FFF2-40B4-BE49-F238E27FC236}">
                <a16:creationId xmlns="" xmlns:a16="http://schemas.microsoft.com/office/drawing/2014/main" id="{166200E0-6FFE-5A48-88B9-6F9E0D5D2999}"/>
              </a:ext>
            </a:extLst>
          </p:cNvPr>
          <p:cNvSpPr>
            <a:spLocks noGrp="1"/>
          </p:cNvSpPr>
          <p:nvPr>
            <p:ph idx="1"/>
          </p:nvPr>
        </p:nvSpPr>
        <p:spPr>
          <a:xfrm>
            <a:off x="696686" y="2079170"/>
            <a:ext cx="10657114" cy="3655011"/>
          </a:xfrm>
        </p:spPr>
        <p:txBody>
          <a:bodyPr>
            <a:noAutofit/>
          </a:bodyPr>
          <a:lstStyle/>
          <a:p>
            <a:r>
              <a:rPr lang="en-GB" sz="1800" i="1" dirty="0">
                <a:solidFill>
                  <a:schemeClr val="tx1"/>
                </a:solidFill>
              </a:rPr>
              <a:t>"A case study is both the process of learning about the case and the product of our learning" </a:t>
            </a:r>
            <a:r>
              <a:rPr lang="en-GB" sz="1800" dirty="0">
                <a:solidFill>
                  <a:schemeClr val="tx1"/>
                </a:solidFill>
              </a:rPr>
              <a:t>(Stake )</a:t>
            </a:r>
          </a:p>
          <a:p>
            <a:r>
              <a:rPr lang="en-GB" sz="1800" dirty="0">
                <a:solidFill>
                  <a:schemeClr val="tx1"/>
                </a:solidFill>
              </a:rPr>
              <a:t>"The all-encompassing feature of a case study is its intense focus on a single phenomenon within its real-life context...[Case studies are] research situations where the number of variables of interest far outstrips the number of datapoints" (Yin 1999 p. 1211; Yin 1994 p. 13)</a:t>
            </a:r>
          </a:p>
          <a:p>
            <a:r>
              <a:rPr lang="en-GB" sz="1800" dirty="0">
                <a:solidFill>
                  <a:schemeClr val="tx1"/>
                </a:solidFill>
              </a:rPr>
              <a:t>"A case study is an empirical inquiry that investigates a contemporary phenomenon in depth and within its real-life context, especially when the boundaries between phenomenon and context are not clearly evident." (Yin 2009 p18)</a:t>
            </a:r>
          </a:p>
          <a:p>
            <a:r>
              <a:rPr lang="en-GB" sz="1800" dirty="0">
                <a:solidFill>
                  <a:schemeClr val="tx1"/>
                </a:solidFill>
              </a:rPr>
              <a:t>"In-depth study undertaken of one particular 'case', which could be a site, individual or policy" (Green and Thorogood)</a:t>
            </a:r>
          </a:p>
          <a:p>
            <a:r>
              <a:rPr lang="en-GB" sz="1800" dirty="0">
                <a:solidFill>
                  <a:schemeClr val="tx1"/>
                </a:solidFill>
              </a:rPr>
              <a:t>“...an instance of a class of events [where] the term class of events refers to a phenomenon of scientific interest...that the investigator chooses to study with the aim of developing theory regarding causes of similarities or differences among instances (cases) of that class of events" (George and Bennett)”</a:t>
            </a:r>
          </a:p>
        </p:txBody>
      </p:sp>
    </p:spTree>
    <p:extLst>
      <p:ext uri="{BB962C8B-B14F-4D97-AF65-F5344CB8AC3E}">
        <p14:creationId xmlns:p14="http://schemas.microsoft.com/office/powerpoint/2010/main" val="1806758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68D80A-AED9-F144-8B96-E57994DCE183}"/>
              </a:ext>
            </a:extLst>
          </p:cNvPr>
          <p:cNvSpPr>
            <a:spLocks noGrp="1"/>
          </p:cNvSpPr>
          <p:nvPr>
            <p:ph type="title"/>
          </p:nvPr>
        </p:nvSpPr>
        <p:spPr>
          <a:xfrm>
            <a:off x="263611" y="970495"/>
            <a:ext cx="11170508" cy="640592"/>
          </a:xfrm>
        </p:spPr>
        <p:txBody>
          <a:bodyPr>
            <a:normAutofit fontScale="90000"/>
          </a:bodyPr>
          <a:lstStyle/>
          <a:p>
            <a:pPr algn="ctr"/>
            <a:r>
              <a:rPr lang="en-GB" b="1" dirty="0">
                <a:latin typeface="+mn-lt"/>
              </a:rPr>
              <a:t>The Case Study Process </a:t>
            </a:r>
            <a:endParaRPr lang="x-none" b="1" dirty="0">
              <a:latin typeface="+mn-lt"/>
            </a:endParaRPr>
          </a:p>
        </p:txBody>
      </p:sp>
      <p:pic>
        <p:nvPicPr>
          <p:cNvPr id="5" name="Content Placeholder 4" descr="Diagram, schematic&#10;&#10;Description automatically generated">
            <a:extLst>
              <a:ext uri="{FF2B5EF4-FFF2-40B4-BE49-F238E27FC236}">
                <a16:creationId xmlns="" xmlns:a16="http://schemas.microsoft.com/office/drawing/2014/main" id="{17003BEE-EEE5-DA4E-A8A1-C8BE8B8F8029}"/>
              </a:ext>
            </a:extLst>
          </p:cNvPr>
          <p:cNvPicPr>
            <a:picLocks noGrp="1" noChangeAspect="1"/>
          </p:cNvPicPr>
          <p:nvPr>
            <p:ph sz="half" idx="1"/>
          </p:nvPr>
        </p:nvPicPr>
        <p:blipFill>
          <a:blip r:embed="rId2"/>
          <a:stretch>
            <a:fillRect/>
          </a:stretch>
        </p:blipFill>
        <p:spPr>
          <a:xfrm>
            <a:off x="6319908" y="1886330"/>
            <a:ext cx="5240721" cy="3360584"/>
          </a:xfrm>
        </p:spPr>
      </p:pic>
      <p:sp>
        <p:nvSpPr>
          <p:cNvPr id="3" name="Content Placeholder 2">
            <a:extLst>
              <a:ext uri="{FF2B5EF4-FFF2-40B4-BE49-F238E27FC236}">
                <a16:creationId xmlns="" xmlns:a16="http://schemas.microsoft.com/office/drawing/2014/main" id="{0B96BBB3-73D9-9949-9AB8-1CDD82D5D36B}"/>
              </a:ext>
            </a:extLst>
          </p:cNvPr>
          <p:cNvSpPr>
            <a:spLocks noGrp="1"/>
          </p:cNvSpPr>
          <p:nvPr>
            <p:ph sz="half" idx="2"/>
          </p:nvPr>
        </p:nvSpPr>
        <p:spPr>
          <a:xfrm>
            <a:off x="631371" y="2315483"/>
            <a:ext cx="5007429" cy="3037187"/>
          </a:xfrm>
        </p:spPr>
        <p:txBody>
          <a:bodyPr>
            <a:normAutofit/>
          </a:bodyPr>
          <a:lstStyle/>
          <a:p>
            <a:r>
              <a:rPr lang="en-GB" sz="2200" b="1" dirty="0"/>
              <a:t>The Case Study Process are</a:t>
            </a:r>
            <a:r>
              <a:rPr lang="en-GB" sz="2200" dirty="0"/>
              <a:t>: </a:t>
            </a:r>
          </a:p>
          <a:p>
            <a:pPr lvl="1"/>
            <a:r>
              <a:rPr lang="en-GB" sz="2200" dirty="0"/>
              <a:t>Planning stage</a:t>
            </a:r>
          </a:p>
          <a:p>
            <a:pPr lvl="1"/>
            <a:r>
              <a:rPr lang="en-GB" sz="2200" dirty="0"/>
              <a:t>Defining the case</a:t>
            </a:r>
          </a:p>
          <a:p>
            <a:pPr lvl="1"/>
            <a:r>
              <a:rPr lang="en-GB" sz="2200" dirty="0"/>
              <a:t>Selecting the case(s)</a:t>
            </a:r>
          </a:p>
          <a:p>
            <a:pPr lvl="1"/>
            <a:r>
              <a:rPr lang="en-GB" sz="2200" dirty="0"/>
              <a:t>Collecting and analysing the data</a:t>
            </a:r>
          </a:p>
          <a:p>
            <a:pPr lvl="1"/>
            <a:r>
              <a:rPr lang="en-GB" sz="2200" dirty="0"/>
              <a:t>Interpreting data</a:t>
            </a:r>
          </a:p>
          <a:p>
            <a:pPr lvl="1"/>
            <a:r>
              <a:rPr lang="en-GB" sz="2200" dirty="0"/>
              <a:t>Reporting the findings</a:t>
            </a:r>
            <a:endParaRPr lang="x-none" sz="2200" dirty="0"/>
          </a:p>
        </p:txBody>
      </p:sp>
      <p:sp>
        <p:nvSpPr>
          <p:cNvPr id="6" name="TextBox 5">
            <a:extLst>
              <a:ext uri="{FF2B5EF4-FFF2-40B4-BE49-F238E27FC236}">
                <a16:creationId xmlns="" xmlns:a16="http://schemas.microsoft.com/office/drawing/2014/main" id="{340FE59F-4DAA-764D-8B54-CE8F3992B20F}"/>
              </a:ext>
            </a:extLst>
          </p:cNvPr>
          <p:cNvSpPr txBox="1"/>
          <p:nvPr/>
        </p:nvSpPr>
        <p:spPr>
          <a:xfrm>
            <a:off x="2416628" y="5846544"/>
            <a:ext cx="8839200" cy="307777"/>
          </a:xfrm>
          <a:prstGeom prst="rect">
            <a:avLst/>
          </a:prstGeom>
          <a:noFill/>
        </p:spPr>
        <p:txBody>
          <a:bodyPr wrap="square">
            <a:spAutoFit/>
          </a:bodyPr>
          <a:lstStyle/>
          <a:p>
            <a:pPr algn="r"/>
            <a:r>
              <a:rPr lang="x-none" sz="1400" dirty="0"/>
              <a:t>S. Baškarada Qualitative Case Study Guidelines. The Qualitative Report.  2014;  1(24): 1-18</a:t>
            </a:r>
          </a:p>
        </p:txBody>
      </p:sp>
    </p:spTree>
    <p:extLst>
      <p:ext uri="{BB962C8B-B14F-4D97-AF65-F5344CB8AC3E}">
        <p14:creationId xmlns:p14="http://schemas.microsoft.com/office/powerpoint/2010/main" val="1148294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CBF7AF-F1BA-F046-98D6-E4D42C769A8F}"/>
              </a:ext>
            </a:extLst>
          </p:cNvPr>
          <p:cNvSpPr>
            <a:spLocks noGrp="1"/>
          </p:cNvSpPr>
          <p:nvPr>
            <p:ph type="title"/>
          </p:nvPr>
        </p:nvSpPr>
        <p:spPr/>
        <p:txBody>
          <a:bodyPr>
            <a:normAutofit fontScale="90000"/>
          </a:bodyPr>
          <a:lstStyle/>
          <a:p>
            <a:r>
              <a:rPr lang="en-GB" b="1" dirty="0">
                <a:latin typeface="+mn-lt"/>
              </a:rPr>
              <a:t>Plan of case study </a:t>
            </a:r>
            <a:r>
              <a:rPr lang="en-GB" dirty="0"/>
              <a:t/>
            </a:r>
            <a:br>
              <a:rPr lang="en-GB" dirty="0"/>
            </a:br>
            <a:endParaRPr lang="x-none" dirty="0"/>
          </a:p>
        </p:txBody>
      </p:sp>
      <p:sp>
        <p:nvSpPr>
          <p:cNvPr id="3" name="Content Placeholder 2">
            <a:extLst>
              <a:ext uri="{FF2B5EF4-FFF2-40B4-BE49-F238E27FC236}">
                <a16:creationId xmlns="" xmlns:a16="http://schemas.microsoft.com/office/drawing/2014/main" id="{36E4DA93-A849-214E-9BED-EE93BC3D59B1}"/>
              </a:ext>
            </a:extLst>
          </p:cNvPr>
          <p:cNvSpPr>
            <a:spLocks noGrp="1"/>
          </p:cNvSpPr>
          <p:nvPr>
            <p:ph idx="1"/>
          </p:nvPr>
        </p:nvSpPr>
        <p:spPr>
          <a:xfrm>
            <a:off x="783771" y="2133600"/>
            <a:ext cx="10757440" cy="3735494"/>
          </a:xfrm>
        </p:spPr>
        <p:txBody>
          <a:bodyPr>
            <a:normAutofit fontScale="92500"/>
          </a:bodyPr>
          <a:lstStyle/>
          <a:p>
            <a:r>
              <a:rPr lang="en-GB" sz="2400" dirty="0">
                <a:solidFill>
                  <a:schemeClr val="tx1"/>
                </a:solidFill>
              </a:rPr>
              <a:t>The planning stage focuses on identifying the research questions </a:t>
            </a:r>
          </a:p>
          <a:p>
            <a:endParaRPr lang="en-GB" sz="2400" dirty="0">
              <a:solidFill>
                <a:schemeClr val="tx1"/>
              </a:solidFill>
            </a:endParaRPr>
          </a:p>
          <a:p>
            <a:r>
              <a:rPr lang="en-GB" sz="2400" dirty="0">
                <a:solidFill>
                  <a:schemeClr val="tx1"/>
                </a:solidFill>
              </a:rPr>
              <a:t>Clearly defining the research problem/questions is the most important step in the entire research project (Yin, 1984).</a:t>
            </a:r>
          </a:p>
          <a:p>
            <a:endParaRPr lang="en-GB" sz="2400" dirty="0">
              <a:solidFill>
                <a:schemeClr val="tx1"/>
              </a:solidFill>
            </a:endParaRPr>
          </a:p>
          <a:p>
            <a:r>
              <a:rPr lang="en-GB" sz="2400" dirty="0">
                <a:solidFill>
                  <a:schemeClr val="tx1"/>
                </a:solidFill>
              </a:rPr>
              <a:t>Every case study should begin with a comprehensive literature review and a careful consideration of the research questions and study objectives.</a:t>
            </a:r>
          </a:p>
          <a:p>
            <a:endParaRPr lang="en-GB" sz="2400" dirty="0">
              <a:solidFill>
                <a:schemeClr val="tx1"/>
              </a:solidFill>
            </a:endParaRPr>
          </a:p>
          <a:p>
            <a:pPr marL="914400" lvl="2" indent="0" algn="r">
              <a:buNone/>
            </a:pPr>
            <a:r>
              <a:rPr lang="x-none" sz="1400" dirty="0">
                <a:solidFill>
                  <a:schemeClr val="tx1"/>
                </a:solidFill>
              </a:rPr>
              <a:t>S. Baškarada Qualitative Case Study Guidelines. The Qualitative Report.  2014;  1(24): 1-18 http://www.nova.edu/ssss/QR/QR19/baskarada24.pd</a:t>
            </a:r>
          </a:p>
          <a:p>
            <a:endParaRPr lang="en-GB" sz="2400" dirty="0">
              <a:solidFill>
                <a:schemeClr val="tx1"/>
              </a:solidFill>
            </a:endParaRPr>
          </a:p>
          <a:p>
            <a:endParaRPr lang="en-GB" sz="2400" dirty="0">
              <a:solidFill>
                <a:schemeClr val="tx1"/>
              </a:solidFill>
            </a:endParaRPr>
          </a:p>
          <a:p>
            <a:endParaRPr lang="x-none" sz="2400" dirty="0">
              <a:solidFill>
                <a:schemeClr val="tx1"/>
              </a:solidFill>
            </a:endParaRPr>
          </a:p>
        </p:txBody>
      </p:sp>
    </p:spTree>
    <p:extLst>
      <p:ext uri="{BB962C8B-B14F-4D97-AF65-F5344CB8AC3E}">
        <p14:creationId xmlns:p14="http://schemas.microsoft.com/office/powerpoint/2010/main" val="20327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7F86B4-06AC-D94C-B493-FD1B70F8E5F8}"/>
              </a:ext>
            </a:extLst>
          </p:cNvPr>
          <p:cNvSpPr>
            <a:spLocks noGrp="1"/>
          </p:cNvSpPr>
          <p:nvPr>
            <p:ph type="title"/>
          </p:nvPr>
        </p:nvSpPr>
        <p:spPr>
          <a:xfrm>
            <a:off x="263611" y="970495"/>
            <a:ext cx="11277600" cy="553506"/>
          </a:xfrm>
        </p:spPr>
        <p:txBody>
          <a:bodyPr>
            <a:normAutofit fontScale="90000"/>
          </a:bodyPr>
          <a:lstStyle/>
          <a:p>
            <a:r>
              <a:rPr lang="x-none" sz="4000" b="1" dirty="0">
                <a:latin typeface="+mn-lt"/>
              </a:rPr>
              <a:t>Research questions</a:t>
            </a:r>
          </a:p>
        </p:txBody>
      </p:sp>
      <p:sp>
        <p:nvSpPr>
          <p:cNvPr id="3" name="Content Placeholder 2">
            <a:extLst>
              <a:ext uri="{FF2B5EF4-FFF2-40B4-BE49-F238E27FC236}">
                <a16:creationId xmlns="" xmlns:a16="http://schemas.microsoft.com/office/drawing/2014/main" id="{DD662B3D-4D53-ED42-B4F9-098668D3CAC2}"/>
              </a:ext>
            </a:extLst>
          </p:cNvPr>
          <p:cNvSpPr>
            <a:spLocks noGrp="1"/>
          </p:cNvSpPr>
          <p:nvPr>
            <p:ph idx="1"/>
          </p:nvPr>
        </p:nvSpPr>
        <p:spPr>
          <a:xfrm>
            <a:off x="674913" y="2188028"/>
            <a:ext cx="10866297" cy="3681065"/>
          </a:xfrm>
        </p:spPr>
        <p:txBody>
          <a:bodyPr>
            <a:normAutofit fontScale="92500" lnSpcReduction="20000"/>
          </a:bodyPr>
          <a:lstStyle/>
          <a:p>
            <a:r>
              <a:rPr lang="x-none" sz="2000" dirty="0">
                <a:solidFill>
                  <a:schemeClr val="tx1"/>
                </a:solidFill>
              </a:rPr>
              <a:t>A fundament part of carrying out a case is to identify the research questions.</a:t>
            </a:r>
          </a:p>
          <a:p>
            <a:pPr lvl="1"/>
            <a:r>
              <a:rPr lang="x-none" sz="2000" dirty="0">
                <a:solidFill>
                  <a:schemeClr val="tx1"/>
                </a:solidFill>
              </a:rPr>
              <a:t>The research questions and the ways of answering them are correspondingly individual and need careful thinking.</a:t>
            </a:r>
          </a:p>
          <a:p>
            <a:r>
              <a:rPr lang="x-none" sz="2000" dirty="0">
                <a:solidFill>
                  <a:schemeClr val="tx1"/>
                </a:solidFill>
              </a:rPr>
              <a:t>Case studies may have goals or questions that are  about describing phenomena or making links.</a:t>
            </a:r>
          </a:p>
          <a:p>
            <a:r>
              <a:rPr lang="x-none" sz="2000" dirty="0">
                <a:solidFill>
                  <a:schemeClr val="tx1"/>
                </a:solidFill>
              </a:rPr>
              <a:t>The different aims give rise to question as follows:</a:t>
            </a:r>
          </a:p>
          <a:p>
            <a:pPr lvl="1"/>
            <a:r>
              <a:rPr lang="x-none" sz="1600" dirty="0">
                <a:solidFill>
                  <a:schemeClr val="tx1"/>
                </a:solidFill>
              </a:rPr>
              <a:t>How does this family deal with and manage the implication sof this family member’s health problem?</a:t>
            </a:r>
          </a:p>
          <a:p>
            <a:pPr lvl="1"/>
            <a:r>
              <a:rPr lang="x-none" sz="1600" dirty="0">
                <a:solidFill>
                  <a:schemeClr val="tx1"/>
                </a:solidFill>
              </a:rPr>
              <a:t>How are services for people with this health problem organised?</a:t>
            </a:r>
          </a:p>
          <a:p>
            <a:pPr lvl="1"/>
            <a:r>
              <a:rPr lang="x-none" sz="1600" dirty="0">
                <a:solidFill>
                  <a:schemeClr val="tx1"/>
                </a:solidFill>
              </a:rPr>
              <a:t>How do staff manage appointments in this clinic?</a:t>
            </a:r>
          </a:p>
          <a:p>
            <a:pPr lvl="1"/>
            <a:r>
              <a:rPr lang="x-none" sz="1600" dirty="0">
                <a:solidFill>
                  <a:schemeClr val="tx1"/>
                </a:solidFill>
              </a:rPr>
              <a:t>Ha sthe reorganisation of the system for making appointments reduced non-contact time for staff?</a:t>
            </a:r>
          </a:p>
          <a:p>
            <a:pPr lvl="1"/>
            <a:endParaRPr lang="x-none" sz="1600" dirty="0">
              <a:solidFill>
                <a:schemeClr val="tx1"/>
              </a:solidFill>
            </a:endParaRPr>
          </a:p>
          <a:p>
            <a:r>
              <a:rPr lang="x-none" sz="2000" dirty="0">
                <a:solidFill>
                  <a:schemeClr val="tx1"/>
                </a:solidFill>
              </a:rPr>
              <a:t>There should be a logical flow from the researcch question to the selection of the case and the process of data collection and analysis.</a:t>
            </a:r>
          </a:p>
          <a:p>
            <a:pPr marL="0" indent="0" algn="r">
              <a:buNone/>
            </a:pPr>
            <a:r>
              <a:rPr lang="x-none" sz="1400" dirty="0">
                <a:solidFill>
                  <a:schemeClr val="tx1"/>
                </a:solidFill>
              </a:rPr>
              <a:t>K.Gerrish, J.Lathlean Case study research. The researh process in nursing. 7th edition Wiley Blackwell, 2015; p.199-210</a:t>
            </a:r>
          </a:p>
          <a:p>
            <a:endParaRPr lang="x-none" sz="2000" dirty="0">
              <a:solidFill>
                <a:schemeClr val="tx1"/>
              </a:solidFill>
            </a:endParaRPr>
          </a:p>
        </p:txBody>
      </p:sp>
    </p:spTree>
    <p:extLst>
      <p:ext uri="{BB962C8B-B14F-4D97-AF65-F5344CB8AC3E}">
        <p14:creationId xmlns:p14="http://schemas.microsoft.com/office/powerpoint/2010/main" val="847621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D7D30D-9E0F-E549-BC9C-EB8EF10FE4D6}"/>
              </a:ext>
            </a:extLst>
          </p:cNvPr>
          <p:cNvSpPr>
            <a:spLocks noGrp="1"/>
          </p:cNvSpPr>
          <p:nvPr>
            <p:ph type="title"/>
          </p:nvPr>
        </p:nvSpPr>
        <p:spPr>
          <a:xfrm>
            <a:off x="263611" y="970494"/>
            <a:ext cx="11277600" cy="509963"/>
          </a:xfrm>
        </p:spPr>
        <p:txBody>
          <a:bodyPr>
            <a:normAutofit fontScale="90000"/>
          </a:bodyPr>
          <a:lstStyle/>
          <a:p>
            <a:r>
              <a:rPr lang="en-GB" sz="4000" b="1" dirty="0">
                <a:latin typeface="+mn-lt"/>
              </a:rPr>
              <a:t>Determining the Case/Unit of Analysis</a:t>
            </a:r>
            <a:endParaRPr lang="x-none" sz="4000" b="1" dirty="0">
              <a:latin typeface="+mn-lt"/>
            </a:endParaRPr>
          </a:p>
        </p:txBody>
      </p:sp>
      <p:sp>
        <p:nvSpPr>
          <p:cNvPr id="3" name="Content Placeholder 2">
            <a:extLst>
              <a:ext uri="{FF2B5EF4-FFF2-40B4-BE49-F238E27FC236}">
                <a16:creationId xmlns="" xmlns:a16="http://schemas.microsoft.com/office/drawing/2014/main" id="{E581F199-1529-ED42-A89A-2744FB585673}"/>
              </a:ext>
            </a:extLst>
          </p:cNvPr>
          <p:cNvSpPr>
            <a:spLocks noGrp="1"/>
          </p:cNvSpPr>
          <p:nvPr>
            <p:ph idx="1"/>
          </p:nvPr>
        </p:nvSpPr>
        <p:spPr>
          <a:xfrm>
            <a:off x="620485" y="2024742"/>
            <a:ext cx="10920725" cy="3844351"/>
          </a:xfrm>
        </p:spPr>
        <p:txBody>
          <a:bodyPr>
            <a:normAutofit/>
          </a:bodyPr>
          <a:lstStyle/>
          <a:p>
            <a:r>
              <a:rPr lang="en-GB" dirty="0">
                <a:solidFill>
                  <a:schemeClr val="tx1"/>
                </a:solidFill>
              </a:rPr>
              <a:t>Determining what the unit of analysis (case) is can be a challenge for both novice and seasoned researchers alike. </a:t>
            </a:r>
          </a:p>
          <a:p>
            <a:r>
              <a:rPr lang="en-GB" dirty="0">
                <a:solidFill>
                  <a:schemeClr val="tx1"/>
                </a:solidFill>
              </a:rPr>
              <a:t>Asking the following questions can help to determine what your case is:</a:t>
            </a:r>
          </a:p>
          <a:p>
            <a:pPr lvl="1"/>
            <a:r>
              <a:rPr lang="en-GB" sz="2000" dirty="0">
                <a:solidFill>
                  <a:schemeClr val="tx1"/>
                </a:solidFill>
              </a:rPr>
              <a:t>Do I want to “</a:t>
            </a:r>
            <a:r>
              <a:rPr lang="en-GB" sz="2000" dirty="0" err="1">
                <a:solidFill>
                  <a:schemeClr val="tx1"/>
                </a:solidFill>
              </a:rPr>
              <a:t>analyze</a:t>
            </a:r>
            <a:r>
              <a:rPr lang="en-GB" sz="2000" dirty="0">
                <a:solidFill>
                  <a:schemeClr val="tx1"/>
                </a:solidFill>
              </a:rPr>
              <a:t>” the individual? </a:t>
            </a:r>
          </a:p>
          <a:p>
            <a:pPr lvl="1"/>
            <a:r>
              <a:rPr lang="en-GB" sz="2000" dirty="0">
                <a:solidFill>
                  <a:schemeClr val="tx1"/>
                </a:solidFill>
              </a:rPr>
              <a:t>Do I want to “</a:t>
            </a:r>
            <a:r>
              <a:rPr lang="en-GB" sz="2000" dirty="0" err="1">
                <a:solidFill>
                  <a:schemeClr val="tx1"/>
                </a:solidFill>
              </a:rPr>
              <a:t>analyze</a:t>
            </a:r>
            <a:r>
              <a:rPr lang="en-GB" sz="2000" dirty="0">
                <a:solidFill>
                  <a:schemeClr val="tx1"/>
                </a:solidFill>
              </a:rPr>
              <a:t>” a program? </a:t>
            </a:r>
          </a:p>
          <a:p>
            <a:pPr lvl="1"/>
            <a:r>
              <a:rPr lang="en-GB" sz="2000" dirty="0">
                <a:solidFill>
                  <a:schemeClr val="tx1"/>
                </a:solidFill>
              </a:rPr>
              <a:t>Do I want to “</a:t>
            </a:r>
            <a:r>
              <a:rPr lang="en-GB" sz="2000" dirty="0" err="1">
                <a:solidFill>
                  <a:schemeClr val="tx1"/>
                </a:solidFill>
              </a:rPr>
              <a:t>analyze</a:t>
            </a:r>
            <a:r>
              <a:rPr lang="en-GB" sz="2000" dirty="0">
                <a:solidFill>
                  <a:schemeClr val="tx1"/>
                </a:solidFill>
              </a:rPr>
              <a:t>” the process? </a:t>
            </a:r>
          </a:p>
          <a:p>
            <a:pPr lvl="1"/>
            <a:r>
              <a:rPr lang="en-GB" sz="2000" dirty="0">
                <a:solidFill>
                  <a:schemeClr val="tx1"/>
                </a:solidFill>
              </a:rPr>
              <a:t>Do I want to “</a:t>
            </a:r>
            <a:r>
              <a:rPr lang="en-GB" sz="2000" dirty="0" err="1">
                <a:solidFill>
                  <a:schemeClr val="tx1"/>
                </a:solidFill>
              </a:rPr>
              <a:t>analyze</a:t>
            </a:r>
            <a:r>
              <a:rPr lang="en-GB" sz="2000" dirty="0">
                <a:solidFill>
                  <a:schemeClr val="tx1"/>
                </a:solidFill>
              </a:rPr>
              <a:t>” the difference between organizations?</a:t>
            </a:r>
          </a:p>
          <a:p>
            <a:r>
              <a:rPr lang="en-GB" dirty="0">
                <a:solidFill>
                  <a:schemeClr val="tx1"/>
                </a:solidFill>
              </a:rPr>
              <a:t> Answering these questions along with talking with a colleague can be effective strategies to further delineate your case </a:t>
            </a:r>
          </a:p>
        </p:txBody>
      </p:sp>
    </p:spTree>
    <p:extLst>
      <p:ext uri="{BB962C8B-B14F-4D97-AF65-F5344CB8AC3E}">
        <p14:creationId xmlns:p14="http://schemas.microsoft.com/office/powerpoint/2010/main" val="221732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17B881D-44A5-214A-949B-4442DB2C0D7D}"/>
              </a:ext>
            </a:extLst>
          </p:cNvPr>
          <p:cNvSpPr>
            <a:spLocks noGrp="1"/>
          </p:cNvSpPr>
          <p:nvPr>
            <p:ph type="title"/>
          </p:nvPr>
        </p:nvSpPr>
        <p:spPr>
          <a:xfrm>
            <a:off x="835154" y="552906"/>
            <a:ext cx="9909045" cy="1008538"/>
          </a:xfrm>
        </p:spPr>
        <p:txBody>
          <a:bodyPr vert="horz" lIns="91440" tIns="45720" rIns="91440" bIns="45720" rtlCol="0" anchor="ctr">
            <a:normAutofit/>
          </a:bodyPr>
          <a:lstStyle/>
          <a:p>
            <a:r>
              <a:rPr lang="en-US" altLang="x-none" sz="3700" b="1" kern="1200" dirty="0">
                <a:latin typeface="+mn-lt"/>
                <a:ea typeface="+mj-ea"/>
                <a:cs typeface="+mj-cs"/>
              </a:rPr>
              <a:t>Developing Case Study </a:t>
            </a:r>
            <a:r>
              <a:rPr lang="en-US" altLang="x-none" sz="3700" b="1" kern="1200" dirty="0">
                <a:latin typeface="+mn-lt"/>
                <a:cs typeface="Calibri" panose="020F0502020204030204" pitchFamily="34" charset="0"/>
              </a:rPr>
              <a:t>Research</a:t>
            </a:r>
            <a:r>
              <a:rPr lang="en-US" altLang="x-none" sz="3700" b="1" kern="1200" dirty="0">
                <a:latin typeface="+mn-lt"/>
                <a:ea typeface="+mj-ea"/>
                <a:cs typeface="+mj-cs"/>
              </a:rPr>
              <a:t> Questions </a:t>
            </a:r>
            <a:endParaRPr lang="en-US" sz="3700" b="1" kern="1200" dirty="0">
              <a:latin typeface="+mn-lt"/>
              <a:ea typeface="+mj-ea"/>
              <a:cs typeface="+mj-cs"/>
            </a:endParaRPr>
          </a:p>
        </p:txBody>
      </p:sp>
      <p:graphicFrame>
        <p:nvGraphicFramePr>
          <p:cNvPr id="4" name="Content Placeholder 3">
            <a:extLst>
              <a:ext uri="{FF2B5EF4-FFF2-40B4-BE49-F238E27FC236}">
                <a16:creationId xmlns="" xmlns:a16="http://schemas.microsoft.com/office/drawing/2014/main" id="{484F6138-D3B3-C44D-9048-1DD453BBCEF7}"/>
              </a:ext>
            </a:extLst>
          </p:cNvPr>
          <p:cNvGraphicFramePr>
            <a:graphicFrameLocks noGrp="1"/>
          </p:cNvGraphicFramePr>
          <p:nvPr>
            <p:ph idx="1"/>
          </p:nvPr>
        </p:nvGraphicFramePr>
        <p:xfrm>
          <a:off x="936719" y="1914325"/>
          <a:ext cx="10515570" cy="3871778"/>
        </p:xfrm>
        <a:graphic>
          <a:graphicData uri="http://schemas.openxmlformats.org/drawingml/2006/table">
            <a:tbl>
              <a:tblPr firstRow="1" bandRow="1"/>
              <a:tblGrid>
                <a:gridCol w="4649694">
                  <a:extLst>
                    <a:ext uri="{9D8B030D-6E8A-4147-A177-3AD203B41FA5}">
                      <a16:colId xmlns="" xmlns:a16="http://schemas.microsoft.com/office/drawing/2014/main" val="3595641122"/>
                    </a:ext>
                  </a:extLst>
                </a:gridCol>
                <a:gridCol w="5865876">
                  <a:extLst>
                    <a:ext uri="{9D8B030D-6E8A-4147-A177-3AD203B41FA5}">
                      <a16:colId xmlns="" xmlns:a16="http://schemas.microsoft.com/office/drawing/2014/main" val="1864746848"/>
                    </a:ext>
                  </a:extLst>
                </a:gridCol>
              </a:tblGrid>
              <a:tr h="5915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altLang="x-none" sz="2400" b="1" i="0" u="none" strike="noStrike" cap="none" normalizeH="0" baseline="0" dirty="0">
                          <a:ln>
                            <a:noFill/>
                          </a:ln>
                          <a:effectLst/>
                          <a:latin typeface="+mn-lt"/>
                        </a:rPr>
                        <a:t>Case Examples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altLang="x-none" sz="2400" b="1" i="0" u="none" strike="noStrike" cap="none" normalizeH="0" baseline="0" dirty="0">
                          <a:ln>
                            <a:noFill/>
                          </a:ln>
                          <a:effectLst/>
                          <a:latin typeface="+mn-lt"/>
                        </a:rPr>
                        <a:t>The Research Questions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509222067"/>
                  </a:ext>
                </a:extLst>
              </a:tr>
              <a:tr h="823662">
                <a:tc>
                  <a:txBody>
                    <a:bodyPr/>
                    <a:lstStyle/>
                    <a:p>
                      <a:pPr algn="l" fontAlgn="ctr">
                        <a:spcBef>
                          <a:spcPts val="0"/>
                        </a:spcBef>
                        <a:spcAft>
                          <a:spcPts val="0"/>
                        </a:spcAft>
                      </a:pPr>
                      <a:r>
                        <a:rPr lang="en-GB" sz="1800" b="0" i="0" u="none" strike="noStrike">
                          <a:effectLst/>
                          <a:latin typeface="+mn-lt"/>
                        </a:rPr>
                        <a:t>1. The decision making process of women between the age of 30 and 40 years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GB" sz="1800" b="0" i="0" u="none" strike="noStrike">
                          <a:effectLst/>
                          <a:latin typeface="+mn-lt"/>
                        </a:rPr>
                        <a:t>How do women between the ages of 30 and 40 years </a:t>
                      </a:r>
                      <a:r>
                        <a:rPr lang="en-GB" sz="1800" b="0" i="1" u="none" strike="noStrike">
                          <a:effectLst/>
                          <a:latin typeface="+mn-lt"/>
                        </a:rPr>
                        <a:t>decide </a:t>
                      </a:r>
                      <a:r>
                        <a:rPr lang="en-GB" sz="1800" b="0" i="0" u="none" strike="noStrike">
                          <a:effectLst/>
                          <a:latin typeface="+mn-lt"/>
                        </a:rPr>
                        <a:t>whether or not to have reconstructive surgery after a radical mastectomy? What factors influence their </a:t>
                      </a:r>
                      <a:r>
                        <a:rPr lang="en-GB" sz="1800" b="0" i="1" u="none" strike="noStrike">
                          <a:effectLst/>
                          <a:latin typeface="+mn-lt"/>
                        </a:rPr>
                        <a:t>decision</a:t>
                      </a:r>
                      <a:r>
                        <a:rPr lang="en-GB" sz="1800" b="0" i="0" u="none" strike="noStrike">
                          <a:effectLst/>
                          <a:latin typeface="+mn-lt"/>
                        </a:rPr>
                        <a:t>?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34559947"/>
                  </a:ext>
                </a:extLst>
              </a:tr>
              <a:tr h="1055764">
                <a:tc>
                  <a:txBody>
                    <a:bodyPr/>
                    <a:lstStyle/>
                    <a:p>
                      <a:pPr algn="l" fontAlgn="ctr">
                        <a:spcBef>
                          <a:spcPts val="0"/>
                        </a:spcBef>
                        <a:spcAft>
                          <a:spcPts val="0"/>
                        </a:spcAft>
                      </a:pPr>
                      <a:r>
                        <a:rPr lang="en-GB" sz="1800" b="0" i="0" u="none" strike="noStrike">
                          <a:effectLst/>
                          <a:latin typeface="+mn-lt"/>
                        </a:rPr>
                        <a:t>2. The experiences of 30-40 year old women following radical mastectomy faced with the decision of whether or not to undergo reconstructive surgery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GB" sz="1800" b="0" i="0" u="none" strike="noStrike">
                          <a:effectLst/>
                          <a:latin typeface="+mn-lt"/>
                        </a:rPr>
                        <a:t>How women (30-40 years of age) describe their post-op (first 6 months) </a:t>
                      </a:r>
                      <a:r>
                        <a:rPr lang="en-GB" sz="1800" b="0" i="1" u="none" strike="noStrike">
                          <a:effectLst/>
                          <a:latin typeface="+mn-lt"/>
                        </a:rPr>
                        <a:t>experiences </a:t>
                      </a:r>
                      <a:r>
                        <a:rPr lang="en-GB" sz="1800" b="0" i="0" u="none" strike="noStrike">
                          <a:effectLst/>
                          <a:latin typeface="+mn-lt"/>
                        </a:rPr>
                        <a:t>following a radical mastectomy? Do these </a:t>
                      </a:r>
                      <a:r>
                        <a:rPr lang="en-GB" sz="1800" b="0" i="1" u="none" strike="noStrike">
                          <a:effectLst/>
                          <a:latin typeface="+mn-lt"/>
                        </a:rPr>
                        <a:t>experiences </a:t>
                      </a:r>
                      <a:r>
                        <a:rPr lang="en-GB" sz="1800" b="0" i="0" u="none" strike="noStrike">
                          <a:effectLst/>
                          <a:latin typeface="+mn-lt"/>
                        </a:rPr>
                        <a:t>influence their decisions making related to breast reconstructive surgery?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19101695"/>
                  </a:ext>
                </a:extLst>
              </a:tr>
              <a:tr h="1055764">
                <a:tc>
                  <a:txBody>
                    <a:bodyPr/>
                    <a:lstStyle/>
                    <a:p>
                      <a:pPr algn="l" fontAlgn="ctr">
                        <a:spcBef>
                          <a:spcPts val="0"/>
                        </a:spcBef>
                        <a:spcAft>
                          <a:spcPts val="0"/>
                        </a:spcAft>
                      </a:pPr>
                      <a:r>
                        <a:rPr lang="en-GB" sz="1800" b="0" i="0" u="none" strike="noStrike">
                          <a:effectLst/>
                          <a:latin typeface="+mn-lt"/>
                        </a:rPr>
                        <a:t>3. The decision making process (related to breast reconstruction post-radical mastectomy) of women between the age of 30 and 40 years attending four cancer centers in Ontario.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en-GB" sz="1800" b="0" i="0" u="none" strike="noStrike" dirty="0">
                          <a:effectLst/>
                          <a:latin typeface="+mn-lt"/>
                        </a:rPr>
                        <a:t>How do women (ages 30-40) attending four different cancer </a:t>
                      </a:r>
                      <a:r>
                        <a:rPr lang="en-GB" sz="1800" b="0" i="0" u="none" strike="noStrike" dirty="0" err="1">
                          <a:effectLst/>
                          <a:latin typeface="+mn-lt"/>
                        </a:rPr>
                        <a:t>centers</a:t>
                      </a:r>
                      <a:r>
                        <a:rPr lang="en-GB" sz="1800" b="0" i="0" u="none" strike="noStrike" dirty="0">
                          <a:effectLst/>
                          <a:latin typeface="+mn-lt"/>
                        </a:rPr>
                        <a:t> in Ontario describe their decision making related to breast reconstructive surgery following a radical mastectomy? </a:t>
                      </a:r>
                    </a:p>
                  </a:txBody>
                  <a:tcPr marL="87567" marR="87567" marT="43783" marB="43783" anchor="ctr">
                    <a:lnL w="6096" cap="flat" cmpd="sng" algn="ctr">
                      <a:solidFill>
                        <a:srgbClr val="000000"/>
                      </a:solidFill>
                      <a:prstDash val="solid"/>
                      <a:round/>
                      <a:headEnd type="none" w="med" len="med"/>
                      <a:tailEnd type="none" w="med" len="med"/>
                    </a:lnL>
                    <a:lnR w="6096" cap="flat" cmpd="sng" algn="ctr">
                      <a:solidFill>
                        <a:srgbClr val="000000"/>
                      </a:solidFill>
                      <a:prstDash val="solid"/>
                      <a:round/>
                      <a:headEnd type="none" w="med" len="med"/>
                      <a:tailEnd type="none" w="med" len="med"/>
                    </a:lnR>
                    <a:lnT w="6096" cap="flat" cmpd="sng" algn="ctr">
                      <a:solidFill>
                        <a:srgbClr val="000000"/>
                      </a:solidFill>
                      <a:prstDash val="solid"/>
                      <a:round/>
                      <a:headEnd type="none" w="med" len="med"/>
                      <a:tailEnd type="none" w="med" len="med"/>
                    </a:lnT>
                    <a:lnB w="6096"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337510712"/>
                  </a:ext>
                </a:extLst>
              </a:tr>
            </a:tbl>
          </a:graphicData>
        </a:graphic>
      </p:graphicFrame>
    </p:spTree>
    <p:extLst>
      <p:ext uri="{BB962C8B-B14F-4D97-AF65-F5344CB8AC3E}">
        <p14:creationId xmlns:p14="http://schemas.microsoft.com/office/powerpoint/2010/main" val="1878324050"/>
      </p:ext>
    </p:extLst>
  </p:cSld>
  <p:clrMapOvr>
    <a:masterClrMapping/>
  </p:clrMapOvr>
</p:sld>
</file>

<file path=ppt/theme/theme1.xml><?xml version="1.0" encoding="utf-8"?>
<a:theme xmlns:a="http://schemas.openxmlformats.org/drawingml/2006/main" name="Retrospektyvinė">
  <a:themeElements>
    <a:clrScheme name="Retrospektyvinė">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yvinė">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yvinė">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PPT_Template" id="{F52BAE4A-3757-4BB5-BC6D-16B0C296CE13}" vid="{3F6DFB22-61F0-4797-B00A-C0AFD3CE9603}"/>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PPT_Template</Template>
  <TotalTime>54</TotalTime>
  <Words>2887</Words>
  <Application>Microsoft Office PowerPoint</Application>
  <PresentationFormat>Custom</PresentationFormat>
  <Paragraphs>273</Paragraphs>
  <Slides>35</Slides>
  <Notes>12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Retrospektyvinė</vt:lpstr>
      <vt:lpstr>Different approaches of qualitative research and their application IV  CASE STUDIES</vt:lpstr>
      <vt:lpstr>Introduction to case study</vt:lpstr>
      <vt:lpstr>When to Use a Case Study Approach? </vt:lpstr>
      <vt:lpstr>Definitions of a case study</vt:lpstr>
      <vt:lpstr>The Case Study Process </vt:lpstr>
      <vt:lpstr>Plan of case study  </vt:lpstr>
      <vt:lpstr>Research questions</vt:lpstr>
      <vt:lpstr>Determining the Case/Unit of Analysis</vt:lpstr>
      <vt:lpstr>Developing Case Study Research Questions </vt:lpstr>
      <vt:lpstr>Defining the case</vt:lpstr>
      <vt:lpstr>Defining the case</vt:lpstr>
      <vt:lpstr>Binding the Case </vt:lpstr>
      <vt:lpstr>Method for selecting cases</vt:lpstr>
      <vt:lpstr>Method for selecting case studies</vt:lpstr>
      <vt:lpstr>Methods for selecting cases</vt:lpstr>
      <vt:lpstr>Design of Case Study </vt:lpstr>
      <vt:lpstr>Design of Case Study </vt:lpstr>
      <vt:lpstr>Individual cases</vt:lpstr>
      <vt:lpstr>Strategies for the Selection of Cases </vt:lpstr>
      <vt:lpstr>Design of Case Study </vt:lpstr>
      <vt:lpstr>Selecting the case(s)</vt:lpstr>
      <vt:lpstr>Collect data</vt:lpstr>
      <vt:lpstr>Collect data</vt:lpstr>
      <vt:lpstr>Interviews</vt:lpstr>
      <vt:lpstr>Do’s and Don’ts for the interviewer </vt:lpstr>
      <vt:lpstr>Analyse </vt:lpstr>
      <vt:lpstr>Advantages of case study </vt:lpstr>
      <vt:lpstr>Disadvantages of case studies </vt:lpstr>
      <vt:lpstr>What are the potential pitfalls and how can these be avoided?</vt:lpstr>
      <vt:lpstr>Potential pitfalls and mitigating actions when undertaking case study research</vt:lpstr>
      <vt:lpstr>Stake's checklist for assessing the quality of a case study report</vt:lpstr>
      <vt:lpstr>Conclusion</vt:lpstr>
      <vt:lpstr>Assignment for students</vt:lpstr>
      <vt:lpstr>References: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Enrika Morkienė</dc:creator>
  <cp:lastModifiedBy>Aurelija</cp:lastModifiedBy>
  <cp:revision>18</cp:revision>
  <dcterms:created xsi:type="dcterms:W3CDTF">2021-02-03T14:20:44Z</dcterms:created>
  <dcterms:modified xsi:type="dcterms:W3CDTF">2021-11-02T09:40:13Z</dcterms:modified>
</cp:coreProperties>
</file>