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7" r:id="rId1"/>
  </p:sldMasterIdLst>
  <p:notesMasterIdLst>
    <p:notesMasterId r:id="rId21"/>
  </p:notesMasterIdLst>
  <p:sldIdLst>
    <p:sldId id="370" r:id="rId2"/>
    <p:sldId id="464" r:id="rId3"/>
    <p:sldId id="480" r:id="rId4"/>
    <p:sldId id="492" r:id="rId5"/>
    <p:sldId id="484" r:id="rId6"/>
    <p:sldId id="485" r:id="rId7"/>
    <p:sldId id="494" r:id="rId8"/>
    <p:sldId id="489" r:id="rId9"/>
    <p:sldId id="488" r:id="rId10"/>
    <p:sldId id="389" r:id="rId11"/>
    <p:sldId id="495" r:id="rId12"/>
    <p:sldId id="486" r:id="rId13"/>
    <p:sldId id="483" r:id="rId14"/>
    <p:sldId id="481" r:id="rId15"/>
    <p:sldId id="490" r:id="rId16"/>
    <p:sldId id="491" r:id="rId17"/>
    <p:sldId id="482" r:id="rId18"/>
    <p:sldId id="493" r:id="rId19"/>
    <p:sldId id="4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3399FF"/>
    <a:srgbClr val="CC0000"/>
    <a:srgbClr val="FF9953"/>
    <a:srgbClr val="FF9900"/>
    <a:srgbClr val="66FFFF"/>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p:scale>
          <a:sx n="81" d="100"/>
          <a:sy n="81" d="100"/>
        </p:scale>
        <p:origin x="-258" y="-3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637BA9-373F-4EB9-BFC9-3F002DF74F2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lt-LT"/>
        </a:p>
      </dgm:t>
    </dgm:pt>
    <dgm:pt modelId="{5872656D-303A-45F1-AD26-56BB105CF010}">
      <dgm:prSet phldrT="[Tex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2000"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smtClean="0"/>
            <a:t>Identify an interest area</a:t>
          </a:r>
        </a:p>
        <a:p>
          <a:pPr defTabSz="2489200">
            <a:lnSpc>
              <a:spcPct val="90000"/>
            </a:lnSpc>
            <a:spcAft>
              <a:spcPct val="35000"/>
            </a:spcAft>
          </a:pPr>
          <a:endParaRPr lang="lt-LT" sz="2400" dirty="0"/>
        </a:p>
      </dgm:t>
    </dgm:pt>
    <dgm:pt modelId="{61455075-E416-4A44-9695-5CC6430BCD8F}" type="parTrans" cxnId="{53BAC223-34DA-440F-A559-41287D26ED06}">
      <dgm:prSet/>
      <dgm:spPr/>
      <dgm:t>
        <a:bodyPr/>
        <a:lstStyle/>
        <a:p>
          <a:endParaRPr lang="lt-LT"/>
        </a:p>
      </dgm:t>
    </dgm:pt>
    <dgm:pt modelId="{2C59D9DD-707F-497F-8611-06F29AB61BDB}" type="sibTrans" cxnId="{53BAC223-34DA-440F-A559-41287D26ED06}">
      <dgm:prSet/>
      <dgm:spPr/>
      <dgm:t>
        <a:bodyPr/>
        <a:lstStyle/>
        <a:p>
          <a:endParaRPr lang="lt-LT"/>
        </a:p>
      </dgm:t>
    </dgm:pt>
    <dgm:pt modelId="{589FEED9-9521-4843-B17D-DD17528C56A4}">
      <dgm:prSet phldrT="[Tex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800"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smtClean="0"/>
            <a:t>Raise question(s)</a:t>
          </a:r>
        </a:p>
        <a:p>
          <a:pPr defTabSz="2489200">
            <a:lnSpc>
              <a:spcPct val="90000"/>
            </a:lnSpc>
            <a:spcAft>
              <a:spcPct val="35000"/>
            </a:spcAft>
          </a:pPr>
          <a:endParaRPr lang="lt-LT" sz="2000" dirty="0"/>
        </a:p>
      </dgm:t>
    </dgm:pt>
    <dgm:pt modelId="{9D74BA28-EC45-4460-BEDC-174876CF3DE9}" type="parTrans" cxnId="{CD6F0E1B-5F1A-4D3E-8609-31DA315557B4}">
      <dgm:prSet/>
      <dgm:spPr/>
      <dgm:t>
        <a:bodyPr/>
        <a:lstStyle/>
        <a:p>
          <a:endParaRPr lang="lt-LT"/>
        </a:p>
      </dgm:t>
    </dgm:pt>
    <dgm:pt modelId="{7BBE8883-C2C1-4F4E-B43A-56CAB8128836}" type="sibTrans" cxnId="{CD6F0E1B-5F1A-4D3E-8609-31DA315557B4}">
      <dgm:prSet/>
      <dgm:spPr/>
      <dgm:t>
        <a:bodyPr/>
        <a:lstStyle/>
        <a:p>
          <a:endParaRPr lang="lt-LT"/>
        </a:p>
      </dgm:t>
    </dgm:pt>
    <dgm:pt modelId="{16102DBE-B975-4F29-953C-E4184EB21EC9}">
      <dgm:prSet phldrT="[Text]" custT="1"/>
      <dgm:spPr/>
      <dgm:t>
        <a:bodyPr/>
        <a:lstStyle/>
        <a:p>
          <a:pPr marL="0" marR="0" lvl="0" indent="0" algn="ctr" defTabSz="2489200" eaLnBrk="1" fontAlgn="auto" latinLnBrk="0" hangingPunct="1">
            <a:lnSpc>
              <a:spcPct val="90000"/>
            </a:lnSpc>
            <a:spcBef>
              <a:spcPts val="0"/>
            </a:spcBef>
            <a:spcAft>
              <a:spcPct val="35000"/>
            </a:spcAft>
            <a:buClrTx/>
            <a:buSzTx/>
            <a:buFontTx/>
            <a:buNone/>
            <a:tabLst/>
            <a:defRPr/>
          </a:pPr>
          <a:endParaRPr lang="en-US" sz="2000" dirty="0" smtClean="0"/>
        </a:p>
        <a:p>
          <a:pPr marL="0" marR="0" lvl="0" indent="0" algn="ctr" defTabSz="2489200" eaLnBrk="1" fontAlgn="auto" latinLnBrk="0" hangingPunct="1">
            <a:lnSpc>
              <a:spcPct val="90000"/>
            </a:lnSpc>
            <a:spcBef>
              <a:spcPts val="0"/>
            </a:spcBef>
            <a:spcAft>
              <a:spcPct val="35000"/>
            </a:spcAft>
            <a:buClrTx/>
            <a:buSzTx/>
            <a:buFontTx/>
            <a:buNone/>
            <a:tabLst/>
            <a:defRPr/>
          </a:pPr>
          <a:r>
            <a:rPr lang="en-US" sz="2000" dirty="0" smtClean="0"/>
            <a:t>Tell the story</a:t>
          </a:r>
        </a:p>
        <a:p>
          <a:pPr defTabSz="2489200">
            <a:lnSpc>
              <a:spcPct val="90000"/>
            </a:lnSpc>
            <a:spcAft>
              <a:spcPct val="35000"/>
            </a:spcAft>
          </a:pPr>
          <a:endParaRPr lang="lt-LT" dirty="0"/>
        </a:p>
      </dgm:t>
    </dgm:pt>
    <dgm:pt modelId="{06ABE88D-0CB5-4FD9-BA80-E2D813879A0E}" type="parTrans" cxnId="{0516A5EC-5D7F-45D0-8321-AC004B5EF121}">
      <dgm:prSet/>
      <dgm:spPr/>
      <dgm:t>
        <a:bodyPr/>
        <a:lstStyle/>
        <a:p>
          <a:endParaRPr lang="lt-LT"/>
        </a:p>
      </dgm:t>
    </dgm:pt>
    <dgm:pt modelId="{4C040A8E-6795-42ED-8BDB-E66BB25CB330}" type="sibTrans" cxnId="{0516A5EC-5D7F-45D0-8321-AC004B5EF121}">
      <dgm:prSet/>
      <dgm:spPr/>
      <dgm:t>
        <a:bodyPr/>
        <a:lstStyle/>
        <a:p>
          <a:endParaRPr lang="lt-LT"/>
        </a:p>
      </dgm:t>
    </dgm:pt>
    <dgm:pt modelId="{47B08DED-CCC4-40FB-8019-173EF259EBAA}">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2000"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smtClean="0"/>
            <a:t>Formulate title</a:t>
          </a:r>
        </a:p>
        <a:p>
          <a:endParaRPr lang="lt-LT" dirty="0"/>
        </a:p>
      </dgm:t>
    </dgm:pt>
    <dgm:pt modelId="{306EEBEA-300A-4668-BF29-D8DD062BE340}" type="parTrans" cxnId="{9C58F169-0522-438A-98AA-301B3F1ECDDC}">
      <dgm:prSet/>
      <dgm:spPr/>
      <dgm:t>
        <a:bodyPr/>
        <a:lstStyle/>
        <a:p>
          <a:endParaRPr lang="lt-LT"/>
        </a:p>
      </dgm:t>
    </dgm:pt>
    <dgm:pt modelId="{DDD6BE54-6628-4BA0-AF5E-CCC69C4E053D}" type="sibTrans" cxnId="{9C58F169-0522-438A-98AA-301B3F1ECDDC}">
      <dgm:prSet/>
      <dgm:spPr/>
      <dgm:t>
        <a:bodyPr/>
        <a:lstStyle/>
        <a:p>
          <a:endParaRPr lang="lt-LT"/>
        </a:p>
      </dgm:t>
    </dgm:pt>
    <dgm:pt modelId="{D2987D32-313F-4D5E-846B-CF350A08BAA8}">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2000"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smtClean="0"/>
            <a:t>Conduct literature review</a:t>
          </a:r>
        </a:p>
        <a:p>
          <a:endParaRPr lang="lt-LT" dirty="0"/>
        </a:p>
      </dgm:t>
    </dgm:pt>
    <dgm:pt modelId="{96F02B5D-2743-4312-86B1-13B209759C66}" type="parTrans" cxnId="{CA3A26F8-44F9-445A-84A2-A52B59E9815C}">
      <dgm:prSet/>
      <dgm:spPr/>
      <dgm:t>
        <a:bodyPr/>
        <a:lstStyle/>
        <a:p>
          <a:endParaRPr lang="lt-LT"/>
        </a:p>
      </dgm:t>
    </dgm:pt>
    <dgm:pt modelId="{EA66BEE8-2109-40B9-99FE-CB6D0929BA29}" type="sibTrans" cxnId="{CA3A26F8-44F9-445A-84A2-A52B59E9815C}">
      <dgm:prSet/>
      <dgm:spPr/>
      <dgm:t>
        <a:bodyPr/>
        <a:lstStyle/>
        <a:p>
          <a:endParaRPr lang="lt-LT"/>
        </a:p>
      </dgm:t>
    </dgm:pt>
    <dgm:pt modelId="{AF099139-C136-4AAA-89AC-1D6B35CC53AA}">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2000"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smtClean="0"/>
            <a:t>Collect data</a:t>
          </a:r>
        </a:p>
        <a:p>
          <a:pPr defTabSz="666750">
            <a:lnSpc>
              <a:spcPct val="90000"/>
            </a:lnSpc>
            <a:spcAft>
              <a:spcPct val="35000"/>
            </a:spcAft>
          </a:pPr>
          <a:endParaRPr lang="lt-LT" dirty="0"/>
        </a:p>
      </dgm:t>
    </dgm:pt>
    <dgm:pt modelId="{CE90EEB4-BAF3-49DF-B6EA-0CB911D0BC77}" type="parTrans" cxnId="{1AA79316-396B-461D-9EF9-13614E096EB5}">
      <dgm:prSet/>
      <dgm:spPr/>
      <dgm:t>
        <a:bodyPr/>
        <a:lstStyle/>
        <a:p>
          <a:endParaRPr lang="lt-LT"/>
        </a:p>
      </dgm:t>
    </dgm:pt>
    <dgm:pt modelId="{0819A37E-31C3-4D36-A257-9D0EE1463341}" type="sibTrans" cxnId="{1AA79316-396B-461D-9EF9-13614E096EB5}">
      <dgm:prSet/>
      <dgm:spPr/>
      <dgm:t>
        <a:bodyPr/>
        <a:lstStyle/>
        <a:p>
          <a:endParaRPr lang="lt-LT"/>
        </a:p>
      </dgm:t>
    </dgm:pt>
    <dgm:pt modelId="{3E44D666-96E1-4203-9B57-DDB461D0B243}">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2000"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smtClean="0"/>
            <a:t>Interpret data</a:t>
          </a:r>
        </a:p>
        <a:p>
          <a:pPr defTabSz="577850">
            <a:lnSpc>
              <a:spcPct val="90000"/>
            </a:lnSpc>
            <a:spcAft>
              <a:spcPct val="35000"/>
            </a:spcAft>
          </a:pPr>
          <a:endParaRPr lang="lt-LT" dirty="0"/>
        </a:p>
      </dgm:t>
    </dgm:pt>
    <dgm:pt modelId="{9D1369E9-2FB5-4E54-8D99-3D4D4513F328}" type="parTrans" cxnId="{394BFDB4-3F46-41EA-B816-207141F7BEA8}">
      <dgm:prSet/>
      <dgm:spPr/>
      <dgm:t>
        <a:bodyPr/>
        <a:lstStyle/>
        <a:p>
          <a:endParaRPr lang="lt-LT"/>
        </a:p>
      </dgm:t>
    </dgm:pt>
    <dgm:pt modelId="{EEC73A79-06AA-477C-BD9B-A9B7A8E26259}" type="sibTrans" cxnId="{394BFDB4-3F46-41EA-B816-207141F7BEA8}">
      <dgm:prSet/>
      <dgm:spPr/>
      <dgm:t>
        <a:bodyPr/>
        <a:lstStyle/>
        <a:p>
          <a:endParaRPr lang="lt-LT"/>
        </a:p>
      </dgm:t>
    </dgm:pt>
    <dgm:pt modelId="{96C3DB0C-8B6C-4ED1-B469-8265274180C5}" type="pres">
      <dgm:prSet presAssocID="{62637BA9-373F-4EB9-BFC9-3F002DF74F2D}" presName="Name0" presStyleCnt="0">
        <dgm:presLayoutVars>
          <dgm:chMax val="7"/>
          <dgm:chPref val="7"/>
          <dgm:dir/>
        </dgm:presLayoutVars>
      </dgm:prSet>
      <dgm:spPr/>
      <dgm:t>
        <a:bodyPr/>
        <a:lstStyle/>
        <a:p>
          <a:endParaRPr lang="lt-LT"/>
        </a:p>
      </dgm:t>
    </dgm:pt>
    <dgm:pt modelId="{F3AA548E-3852-4208-A4CE-1F904AEBCE3C}" type="pres">
      <dgm:prSet presAssocID="{62637BA9-373F-4EB9-BFC9-3F002DF74F2D}" presName="Name1" presStyleCnt="0"/>
      <dgm:spPr/>
    </dgm:pt>
    <dgm:pt modelId="{73B80F9E-355A-42E2-80F0-157BBFD0F8F5}" type="pres">
      <dgm:prSet presAssocID="{62637BA9-373F-4EB9-BFC9-3F002DF74F2D}" presName="cycle" presStyleCnt="0"/>
      <dgm:spPr/>
    </dgm:pt>
    <dgm:pt modelId="{F7EC10FB-33D2-498A-8752-784E5CE8870B}" type="pres">
      <dgm:prSet presAssocID="{62637BA9-373F-4EB9-BFC9-3F002DF74F2D}" presName="srcNode" presStyleLbl="node1" presStyleIdx="0" presStyleCnt="7"/>
      <dgm:spPr/>
    </dgm:pt>
    <dgm:pt modelId="{0DF6D934-0BC5-4D72-AA68-0EEEBA31033A}" type="pres">
      <dgm:prSet presAssocID="{62637BA9-373F-4EB9-BFC9-3F002DF74F2D}" presName="conn" presStyleLbl="parChTrans1D2" presStyleIdx="0" presStyleCnt="1"/>
      <dgm:spPr/>
      <dgm:t>
        <a:bodyPr/>
        <a:lstStyle/>
        <a:p>
          <a:endParaRPr lang="lt-LT"/>
        </a:p>
      </dgm:t>
    </dgm:pt>
    <dgm:pt modelId="{AD14D166-4FBC-407C-9792-429100E6605F}" type="pres">
      <dgm:prSet presAssocID="{62637BA9-373F-4EB9-BFC9-3F002DF74F2D}" presName="extraNode" presStyleLbl="node1" presStyleIdx="0" presStyleCnt="7"/>
      <dgm:spPr/>
    </dgm:pt>
    <dgm:pt modelId="{23891666-54A7-4C18-A6C9-E7025879CC40}" type="pres">
      <dgm:prSet presAssocID="{62637BA9-373F-4EB9-BFC9-3F002DF74F2D}" presName="dstNode" presStyleLbl="node1" presStyleIdx="0" presStyleCnt="7"/>
      <dgm:spPr/>
    </dgm:pt>
    <dgm:pt modelId="{202C74A2-FEE9-41F4-8C89-67B74E91C09D}" type="pres">
      <dgm:prSet presAssocID="{5872656D-303A-45F1-AD26-56BB105CF010}" presName="text_1" presStyleLbl="node1" presStyleIdx="0" presStyleCnt="7" custLinFactNeighborX="486" custLinFactNeighborY="-14054">
        <dgm:presLayoutVars>
          <dgm:bulletEnabled val="1"/>
        </dgm:presLayoutVars>
      </dgm:prSet>
      <dgm:spPr/>
      <dgm:t>
        <a:bodyPr/>
        <a:lstStyle/>
        <a:p>
          <a:endParaRPr lang="lt-LT"/>
        </a:p>
      </dgm:t>
    </dgm:pt>
    <dgm:pt modelId="{C8A7AF76-F27D-4FEF-B98B-2106BA802F11}" type="pres">
      <dgm:prSet presAssocID="{5872656D-303A-45F1-AD26-56BB105CF010}" presName="accent_1" presStyleCnt="0"/>
      <dgm:spPr/>
    </dgm:pt>
    <dgm:pt modelId="{FE4F603E-DBCC-4A9A-A657-B40D1E525AF3}" type="pres">
      <dgm:prSet presAssocID="{5872656D-303A-45F1-AD26-56BB105CF010}" presName="accentRepeatNode" presStyleLbl="solidFgAcc1" presStyleIdx="0" presStyleCnt="7"/>
      <dgm:spPr/>
    </dgm:pt>
    <dgm:pt modelId="{AA8783BB-D3ED-41D9-A5CF-391EE1DC1B48}" type="pres">
      <dgm:prSet presAssocID="{589FEED9-9521-4843-B17D-DD17528C56A4}" presName="text_2" presStyleLbl="node1" presStyleIdx="1" presStyleCnt="7">
        <dgm:presLayoutVars>
          <dgm:bulletEnabled val="1"/>
        </dgm:presLayoutVars>
      </dgm:prSet>
      <dgm:spPr/>
      <dgm:t>
        <a:bodyPr/>
        <a:lstStyle/>
        <a:p>
          <a:endParaRPr lang="lt-LT"/>
        </a:p>
      </dgm:t>
    </dgm:pt>
    <dgm:pt modelId="{74FBFE6E-4E25-459C-9DCB-9088E09617BD}" type="pres">
      <dgm:prSet presAssocID="{589FEED9-9521-4843-B17D-DD17528C56A4}" presName="accent_2" presStyleCnt="0"/>
      <dgm:spPr/>
    </dgm:pt>
    <dgm:pt modelId="{8000DB49-610E-4BD6-B7FE-3CC1D49CD614}" type="pres">
      <dgm:prSet presAssocID="{589FEED9-9521-4843-B17D-DD17528C56A4}" presName="accentRepeatNode" presStyleLbl="solidFgAcc1" presStyleIdx="1" presStyleCnt="7"/>
      <dgm:spPr/>
    </dgm:pt>
    <dgm:pt modelId="{036AAD3F-8870-4888-A2D4-18BBD7B804DA}" type="pres">
      <dgm:prSet presAssocID="{47B08DED-CCC4-40FB-8019-173EF259EBAA}" presName="text_3" presStyleLbl="node1" presStyleIdx="2" presStyleCnt="7">
        <dgm:presLayoutVars>
          <dgm:bulletEnabled val="1"/>
        </dgm:presLayoutVars>
      </dgm:prSet>
      <dgm:spPr/>
      <dgm:t>
        <a:bodyPr/>
        <a:lstStyle/>
        <a:p>
          <a:endParaRPr lang="lt-LT"/>
        </a:p>
      </dgm:t>
    </dgm:pt>
    <dgm:pt modelId="{640CEB90-07ED-49CF-816E-986414C31742}" type="pres">
      <dgm:prSet presAssocID="{47B08DED-CCC4-40FB-8019-173EF259EBAA}" presName="accent_3" presStyleCnt="0"/>
      <dgm:spPr/>
    </dgm:pt>
    <dgm:pt modelId="{3D663108-1109-4538-BDDD-1454C9B50A66}" type="pres">
      <dgm:prSet presAssocID="{47B08DED-CCC4-40FB-8019-173EF259EBAA}" presName="accentRepeatNode" presStyleLbl="solidFgAcc1" presStyleIdx="2" presStyleCnt="7"/>
      <dgm:spPr/>
    </dgm:pt>
    <dgm:pt modelId="{2BD51AF2-7307-4678-98F8-110152B1F4C5}" type="pres">
      <dgm:prSet presAssocID="{D2987D32-313F-4D5E-846B-CF350A08BAA8}" presName="text_4" presStyleLbl="node1" presStyleIdx="3" presStyleCnt="7">
        <dgm:presLayoutVars>
          <dgm:bulletEnabled val="1"/>
        </dgm:presLayoutVars>
      </dgm:prSet>
      <dgm:spPr/>
      <dgm:t>
        <a:bodyPr/>
        <a:lstStyle/>
        <a:p>
          <a:endParaRPr lang="lt-LT"/>
        </a:p>
      </dgm:t>
    </dgm:pt>
    <dgm:pt modelId="{06B6021D-2FF2-4FCB-82E1-D897C4741C30}" type="pres">
      <dgm:prSet presAssocID="{D2987D32-313F-4D5E-846B-CF350A08BAA8}" presName="accent_4" presStyleCnt="0"/>
      <dgm:spPr/>
    </dgm:pt>
    <dgm:pt modelId="{5520C01E-2CF1-40B8-AFA2-73B4779EB6C5}" type="pres">
      <dgm:prSet presAssocID="{D2987D32-313F-4D5E-846B-CF350A08BAA8}" presName="accentRepeatNode" presStyleLbl="solidFgAcc1" presStyleIdx="3" presStyleCnt="7"/>
      <dgm:spPr/>
    </dgm:pt>
    <dgm:pt modelId="{1D1211C2-6AFA-4A06-A507-46C17BCA73F9}" type="pres">
      <dgm:prSet presAssocID="{AF099139-C136-4AAA-89AC-1D6B35CC53AA}" presName="text_5" presStyleLbl="node1" presStyleIdx="4" presStyleCnt="7">
        <dgm:presLayoutVars>
          <dgm:bulletEnabled val="1"/>
        </dgm:presLayoutVars>
      </dgm:prSet>
      <dgm:spPr/>
      <dgm:t>
        <a:bodyPr/>
        <a:lstStyle/>
        <a:p>
          <a:endParaRPr lang="lt-LT"/>
        </a:p>
      </dgm:t>
    </dgm:pt>
    <dgm:pt modelId="{072FCBB7-8818-467D-B29F-331219637C5D}" type="pres">
      <dgm:prSet presAssocID="{AF099139-C136-4AAA-89AC-1D6B35CC53AA}" presName="accent_5" presStyleCnt="0"/>
      <dgm:spPr/>
    </dgm:pt>
    <dgm:pt modelId="{62859D10-9F0D-4757-BC02-96B9DC08DE3D}" type="pres">
      <dgm:prSet presAssocID="{AF099139-C136-4AAA-89AC-1D6B35CC53AA}" presName="accentRepeatNode" presStyleLbl="solidFgAcc1" presStyleIdx="4" presStyleCnt="7"/>
      <dgm:spPr/>
    </dgm:pt>
    <dgm:pt modelId="{D5AE147E-F823-48C4-A036-A8C73FDE8BB3}" type="pres">
      <dgm:prSet presAssocID="{3E44D666-96E1-4203-9B57-DDB461D0B243}" presName="text_6" presStyleLbl="node1" presStyleIdx="5" presStyleCnt="7">
        <dgm:presLayoutVars>
          <dgm:bulletEnabled val="1"/>
        </dgm:presLayoutVars>
      </dgm:prSet>
      <dgm:spPr/>
      <dgm:t>
        <a:bodyPr/>
        <a:lstStyle/>
        <a:p>
          <a:endParaRPr lang="lt-LT"/>
        </a:p>
      </dgm:t>
    </dgm:pt>
    <dgm:pt modelId="{E911FDBC-D5F9-4901-AC0C-0F88098AEE87}" type="pres">
      <dgm:prSet presAssocID="{3E44D666-96E1-4203-9B57-DDB461D0B243}" presName="accent_6" presStyleCnt="0"/>
      <dgm:spPr/>
    </dgm:pt>
    <dgm:pt modelId="{B39670C3-D3B2-4206-AC9B-288D8A0D6147}" type="pres">
      <dgm:prSet presAssocID="{3E44D666-96E1-4203-9B57-DDB461D0B243}" presName="accentRepeatNode" presStyleLbl="solidFgAcc1" presStyleIdx="5" presStyleCnt="7"/>
      <dgm:spPr/>
    </dgm:pt>
    <dgm:pt modelId="{8DA8483E-F61D-4ACA-B8DB-E6DF8874FA49}" type="pres">
      <dgm:prSet presAssocID="{16102DBE-B975-4F29-953C-E4184EB21EC9}" presName="text_7" presStyleLbl="node1" presStyleIdx="6" presStyleCnt="7">
        <dgm:presLayoutVars>
          <dgm:bulletEnabled val="1"/>
        </dgm:presLayoutVars>
      </dgm:prSet>
      <dgm:spPr/>
      <dgm:t>
        <a:bodyPr/>
        <a:lstStyle/>
        <a:p>
          <a:endParaRPr lang="lt-LT"/>
        </a:p>
      </dgm:t>
    </dgm:pt>
    <dgm:pt modelId="{A0404392-D558-4BB9-940E-36EAC61FB659}" type="pres">
      <dgm:prSet presAssocID="{16102DBE-B975-4F29-953C-E4184EB21EC9}" presName="accent_7" presStyleCnt="0"/>
      <dgm:spPr/>
    </dgm:pt>
    <dgm:pt modelId="{6BA42B31-865F-47BA-B89B-89EA3A44341B}" type="pres">
      <dgm:prSet presAssocID="{16102DBE-B975-4F29-953C-E4184EB21EC9}" presName="accentRepeatNode" presStyleLbl="solidFgAcc1" presStyleIdx="6" presStyleCnt="7"/>
      <dgm:spPr/>
    </dgm:pt>
  </dgm:ptLst>
  <dgm:cxnLst>
    <dgm:cxn modelId="{CD6F0E1B-5F1A-4D3E-8609-31DA315557B4}" srcId="{62637BA9-373F-4EB9-BFC9-3F002DF74F2D}" destId="{589FEED9-9521-4843-B17D-DD17528C56A4}" srcOrd="1" destOrd="0" parTransId="{9D74BA28-EC45-4460-BEDC-174876CF3DE9}" sibTransId="{7BBE8883-C2C1-4F4E-B43A-56CAB8128836}"/>
    <dgm:cxn modelId="{BFBBE70F-974B-47EC-BF62-DDDDFB29E4C9}" type="presOf" srcId="{D2987D32-313F-4D5E-846B-CF350A08BAA8}" destId="{2BD51AF2-7307-4678-98F8-110152B1F4C5}" srcOrd="0" destOrd="0" presId="urn:microsoft.com/office/officeart/2008/layout/VerticalCurvedList"/>
    <dgm:cxn modelId="{2735CD45-DE3A-4ACB-A3D4-91332822359A}" type="presOf" srcId="{589FEED9-9521-4843-B17D-DD17528C56A4}" destId="{AA8783BB-D3ED-41D9-A5CF-391EE1DC1B48}" srcOrd="0" destOrd="0" presId="urn:microsoft.com/office/officeart/2008/layout/VerticalCurvedList"/>
    <dgm:cxn modelId="{0516A5EC-5D7F-45D0-8321-AC004B5EF121}" srcId="{62637BA9-373F-4EB9-BFC9-3F002DF74F2D}" destId="{16102DBE-B975-4F29-953C-E4184EB21EC9}" srcOrd="6" destOrd="0" parTransId="{06ABE88D-0CB5-4FD9-BA80-E2D813879A0E}" sibTransId="{4C040A8E-6795-42ED-8BDB-E66BB25CB330}"/>
    <dgm:cxn modelId="{71283FE2-3C48-4156-A7AB-8636F42F39D4}" type="presOf" srcId="{2C59D9DD-707F-497F-8611-06F29AB61BDB}" destId="{0DF6D934-0BC5-4D72-AA68-0EEEBA31033A}" srcOrd="0" destOrd="0" presId="urn:microsoft.com/office/officeart/2008/layout/VerticalCurvedList"/>
    <dgm:cxn modelId="{12AF9D53-0B38-4EBF-A9FC-32A821187715}" type="presOf" srcId="{5872656D-303A-45F1-AD26-56BB105CF010}" destId="{202C74A2-FEE9-41F4-8C89-67B74E91C09D}" srcOrd="0" destOrd="0" presId="urn:microsoft.com/office/officeart/2008/layout/VerticalCurvedList"/>
    <dgm:cxn modelId="{A143D811-1A10-41E3-834C-11AFD058BF37}" type="presOf" srcId="{3E44D666-96E1-4203-9B57-DDB461D0B243}" destId="{D5AE147E-F823-48C4-A036-A8C73FDE8BB3}" srcOrd="0" destOrd="0" presId="urn:microsoft.com/office/officeart/2008/layout/VerticalCurvedList"/>
    <dgm:cxn modelId="{394BFDB4-3F46-41EA-B816-207141F7BEA8}" srcId="{62637BA9-373F-4EB9-BFC9-3F002DF74F2D}" destId="{3E44D666-96E1-4203-9B57-DDB461D0B243}" srcOrd="5" destOrd="0" parTransId="{9D1369E9-2FB5-4E54-8D99-3D4D4513F328}" sibTransId="{EEC73A79-06AA-477C-BD9B-A9B7A8E26259}"/>
    <dgm:cxn modelId="{9C58F169-0522-438A-98AA-301B3F1ECDDC}" srcId="{62637BA9-373F-4EB9-BFC9-3F002DF74F2D}" destId="{47B08DED-CCC4-40FB-8019-173EF259EBAA}" srcOrd="2" destOrd="0" parTransId="{306EEBEA-300A-4668-BF29-D8DD062BE340}" sibTransId="{DDD6BE54-6628-4BA0-AF5E-CCC69C4E053D}"/>
    <dgm:cxn modelId="{CAC058E1-0390-4CC2-BE30-D69387C33507}" type="presOf" srcId="{16102DBE-B975-4F29-953C-E4184EB21EC9}" destId="{8DA8483E-F61D-4ACA-B8DB-E6DF8874FA49}" srcOrd="0" destOrd="0" presId="urn:microsoft.com/office/officeart/2008/layout/VerticalCurvedList"/>
    <dgm:cxn modelId="{1AA79316-396B-461D-9EF9-13614E096EB5}" srcId="{62637BA9-373F-4EB9-BFC9-3F002DF74F2D}" destId="{AF099139-C136-4AAA-89AC-1D6B35CC53AA}" srcOrd="4" destOrd="0" parTransId="{CE90EEB4-BAF3-49DF-B6EA-0CB911D0BC77}" sibTransId="{0819A37E-31C3-4D36-A257-9D0EE1463341}"/>
    <dgm:cxn modelId="{53BAC223-34DA-440F-A559-41287D26ED06}" srcId="{62637BA9-373F-4EB9-BFC9-3F002DF74F2D}" destId="{5872656D-303A-45F1-AD26-56BB105CF010}" srcOrd="0" destOrd="0" parTransId="{61455075-E416-4A44-9695-5CC6430BCD8F}" sibTransId="{2C59D9DD-707F-497F-8611-06F29AB61BDB}"/>
    <dgm:cxn modelId="{C3198C27-1A86-4C6E-8DA5-683D3891B988}" type="presOf" srcId="{AF099139-C136-4AAA-89AC-1D6B35CC53AA}" destId="{1D1211C2-6AFA-4A06-A507-46C17BCA73F9}" srcOrd="0" destOrd="0" presId="urn:microsoft.com/office/officeart/2008/layout/VerticalCurvedList"/>
    <dgm:cxn modelId="{8D87497D-B98C-4D13-A71E-4A80FE65548D}" type="presOf" srcId="{62637BA9-373F-4EB9-BFC9-3F002DF74F2D}" destId="{96C3DB0C-8B6C-4ED1-B469-8265274180C5}" srcOrd="0" destOrd="0" presId="urn:microsoft.com/office/officeart/2008/layout/VerticalCurvedList"/>
    <dgm:cxn modelId="{650D2188-966E-4362-9946-EACF4BE44AAB}" type="presOf" srcId="{47B08DED-CCC4-40FB-8019-173EF259EBAA}" destId="{036AAD3F-8870-4888-A2D4-18BBD7B804DA}" srcOrd="0" destOrd="0" presId="urn:microsoft.com/office/officeart/2008/layout/VerticalCurvedList"/>
    <dgm:cxn modelId="{CA3A26F8-44F9-445A-84A2-A52B59E9815C}" srcId="{62637BA9-373F-4EB9-BFC9-3F002DF74F2D}" destId="{D2987D32-313F-4D5E-846B-CF350A08BAA8}" srcOrd="3" destOrd="0" parTransId="{96F02B5D-2743-4312-86B1-13B209759C66}" sibTransId="{EA66BEE8-2109-40B9-99FE-CB6D0929BA29}"/>
    <dgm:cxn modelId="{5C8069B5-5651-4428-B5A6-F40A1A652351}" type="presParOf" srcId="{96C3DB0C-8B6C-4ED1-B469-8265274180C5}" destId="{F3AA548E-3852-4208-A4CE-1F904AEBCE3C}" srcOrd="0" destOrd="0" presId="urn:microsoft.com/office/officeart/2008/layout/VerticalCurvedList"/>
    <dgm:cxn modelId="{CA9E721C-4BBC-418A-8C31-9D73817169DE}" type="presParOf" srcId="{F3AA548E-3852-4208-A4CE-1F904AEBCE3C}" destId="{73B80F9E-355A-42E2-80F0-157BBFD0F8F5}" srcOrd="0" destOrd="0" presId="urn:microsoft.com/office/officeart/2008/layout/VerticalCurvedList"/>
    <dgm:cxn modelId="{5B682508-879B-4D32-98C5-D160C0AAEC8F}" type="presParOf" srcId="{73B80F9E-355A-42E2-80F0-157BBFD0F8F5}" destId="{F7EC10FB-33D2-498A-8752-784E5CE8870B}" srcOrd="0" destOrd="0" presId="urn:microsoft.com/office/officeart/2008/layout/VerticalCurvedList"/>
    <dgm:cxn modelId="{EE5A99D7-3C68-48CB-8446-DB2624B65F86}" type="presParOf" srcId="{73B80F9E-355A-42E2-80F0-157BBFD0F8F5}" destId="{0DF6D934-0BC5-4D72-AA68-0EEEBA31033A}" srcOrd="1" destOrd="0" presId="urn:microsoft.com/office/officeart/2008/layout/VerticalCurvedList"/>
    <dgm:cxn modelId="{BDACB0EF-59F9-47DC-B4A2-75EE258357BB}" type="presParOf" srcId="{73B80F9E-355A-42E2-80F0-157BBFD0F8F5}" destId="{AD14D166-4FBC-407C-9792-429100E6605F}" srcOrd="2" destOrd="0" presId="urn:microsoft.com/office/officeart/2008/layout/VerticalCurvedList"/>
    <dgm:cxn modelId="{43254812-D03C-4C93-8C6D-5DB276D78FA4}" type="presParOf" srcId="{73B80F9E-355A-42E2-80F0-157BBFD0F8F5}" destId="{23891666-54A7-4C18-A6C9-E7025879CC40}" srcOrd="3" destOrd="0" presId="urn:microsoft.com/office/officeart/2008/layout/VerticalCurvedList"/>
    <dgm:cxn modelId="{E84DB32F-953A-4874-9F1A-CE2D7DEF2CFB}" type="presParOf" srcId="{F3AA548E-3852-4208-A4CE-1F904AEBCE3C}" destId="{202C74A2-FEE9-41F4-8C89-67B74E91C09D}" srcOrd="1" destOrd="0" presId="urn:microsoft.com/office/officeart/2008/layout/VerticalCurvedList"/>
    <dgm:cxn modelId="{D9F97D8C-7FD1-436A-B83C-19A0DB4ED33C}" type="presParOf" srcId="{F3AA548E-3852-4208-A4CE-1F904AEBCE3C}" destId="{C8A7AF76-F27D-4FEF-B98B-2106BA802F11}" srcOrd="2" destOrd="0" presId="urn:microsoft.com/office/officeart/2008/layout/VerticalCurvedList"/>
    <dgm:cxn modelId="{966ED6BD-D35D-4F45-BF41-7AD8A6B391CF}" type="presParOf" srcId="{C8A7AF76-F27D-4FEF-B98B-2106BA802F11}" destId="{FE4F603E-DBCC-4A9A-A657-B40D1E525AF3}" srcOrd="0" destOrd="0" presId="urn:microsoft.com/office/officeart/2008/layout/VerticalCurvedList"/>
    <dgm:cxn modelId="{3E9AAA48-072B-4FE4-8DF9-70626F7B1DB5}" type="presParOf" srcId="{F3AA548E-3852-4208-A4CE-1F904AEBCE3C}" destId="{AA8783BB-D3ED-41D9-A5CF-391EE1DC1B48}" srcOrd="3" destOrd="0" presId="urn:microsoft.com/office/officeart/2008/layout/VerticalCurvedList"/>
    <dgm:cxn modelId="{42A3C613-4C41-4996-AD3E-0E8E3C21D432}" type="presParOf" srcId="{F3AA548E-3852-4208-A4CE-1F904AEBCE3C}" destId="{74FBFE6E-4E25-459C-9DCB-9088E09617BD}" srcOrd="4" destOrd="0" presId="urn:microsoft.com/office/officeart/2008/layout/VerticalCurvedList"/>
    <dgm:cxn modelId="{E68C9924-F8B7-4192-97D5-72A8084F5842}" type="presParOf" srcId="{74FBFE6E-4E25-459C-9DCB-9088E09617BD}" destId="{8000DB49-610E-4BD6-B7FE-3CC1D49CD614}" srcOrd="0" destOrd="0" presId="urn:microsoft.com/office/officeart/2008/layout/VerticalCurvedList"/>
    <dgm:cxn modelId="{EA5851F8-038C-407B-868C-0E2B8E1D5290}" type="presParOf" srcId="{F3AA548E-3852-4208-A4CE-1F904AEBCE3C}" destId="{036AAD3F-8870-4888-A2D4-18BBD7B804DA}" srcOrd="5" destOrd="0" presId="urn:microsoft.com/office/officeart/2008/layout/VerticalCurvedList"/>
    <dgm:cxn modelId="{E9D5326B-158E-4C99-BD4C-7FCE0AAB0B9E}" type="presParOf" srcId="{F3AA548E-3852-4208-A4CE-1F904AEBCE3C}" destId="{640CEB90-07ED-49CF-816E-986414C31742}" srcOrd="6" destOrd="0" presId="urn:microsoft.com/office/officeart/2008/layout/VerticalCurvedList"/>
    <dgm:cxn modelId="{58171DF0-EDBA-4623-8E6C-80E5ADA72DBF}" type="presParOf" srcId="{640CEB90-07ED-49CF-816E-986414C31742}" destId="{3D663108-1109-4538-BDDD-1454C9B50A66}" srcOrd="0" destOrd="0" presId="urn:microsoft.com/office/officeart/2008/layout/VerticalCurvedList"/>
    <dgm:cxn modelId="{344B51FB-29AB-4B15-A1AB-27E6F1EA5E8D}" type="presParOf" srcId="{F3AA548E-3852-4208-A4CE-1F904AEBCE3C}" destId="{2BD51AF2-7307-4678-98F8-110152B1F4C5}" srcOrd="7" destOrd="0" presId="urn:microsoft.com/office/officeart/2008/layout/VerticalCurvedList"/>
    <dgm:cxn modelId="{0E7F3AD3-CC0A-4A19-BC71-4AD6F9FDFA98}" type="presParOf" srcId="{F3AA548E-3852-4208-A4CE-1F904AEBCE3C}" destId="{06B6021D-2FF2-4FCB-82E1-D897C4741C30}" srcOrd="8" destOrd="0" presId="urn:microsoft.com/office/officeart/2008/layout/VerticalCurvedList"/>
    <dgm:cxn modelId="{676C513F-0DC1-4529-A23E-815987681A88}" type="presParOf" srcId="{06B6021D-2FF2-4FCB-82E1-D897C4741C30}" destId="{5520C01E-2CF1-40B8-AFA2-73B4779EB6C5}" srcOrd="0" destOrd="0" presId="urn:microsoft.com/office/officeart/2008/layout/VerticalCurvedList"/>
    <dgm:cxn modelId="{B3D213B6-BE7E-4C49-8621-7DBED9DD97A3}" type="presParOf" srcId="{F3AA548E-3852-4208-A4CE-1F904AEBCE3C}" destId="{1D1211C2-6AFA-4A06-A507-46C17BCA73F9}" srcOrd="9" destOrd="0" presId="urn:microsoft.com/office/officeart/2008/layout/VerticalCurvedList"/>
    <dgm:cxn modelId="{6B3457AC-8713-4D72-9D8D-AF7FF82F084F}" type="presParOf" srcId="{F3AA548E-3852-4208-A4CE-1F904AEBCE3C}" destId="{072FCBB7-8818-467D-B29F-331219637C5D}" srcOrd="10" destOrd="0" presId="urn:microsoft.com/office/officeart/2008/layout/VerticalCurvedList"/>
    <dgm:cxn modelId="{99DA94B4-08AF-48D1-83D8-DB58D702A986}" type="presParOf" srcId="{072FCBB7-8818-467D-B29F-331219637C5D}" destId="{62859D10-9F0D-4757-BC02-96B9DC08DE3D}" srcOrd="0" destOrd="0" presId="urn:microsoft.com/office/officeart/2008/layout/VerticalCurvedList"/>
    <dgm:cxn modelId="{0DD0A93E-3CCE-4AE7-A4E2-AB57FB370720}" type="presParOf" srcId="{F3AA548E-3852-4208-A4CE-1F904AEBCE3C}" destId="{D5AE147E-F823-48C4-A036-A8C73FDE8BB3}" srcOrd="11" destOrd="0" presId="urn:microsoft.com/office/officeart/2008/layout/VerticalCurvedList"/>
    <dgm:cxn modelId="{F8416626-4EE9-4FEF-B345-C91DC55B1D05}" type="presParOf" srcId="{F3AA548E-3852-4208-A4CE-1F904AEBCE3C}" destId="{E911FDBC-D5F9-4901-AC0C-0F88098AEE87}" srcOrd="12" destOrd="0" presId="urn:microsoft.com/office/officeart/2008/layout/VerticalCurvedList"/>
    <dgm:cxn modelId="{14C0FEE6-461D-4C68-98EF-2259A7F99556}" type="presParOf" srcId="{E911FDBC-D5F9-4901-AC0C-0F88098AEE87}" destId="{B39670C3-D3B2-4206-AC9B-288D8A0D6147}" srcOrd="0" destOrd="0" presId="urn:microsoft.com/office/officeart/2008/layout/VerticalCurvedList"/>
    <dgm:cxn modelId="{DF903304-6359-4E26-B0DE-8FB7C01D4857}" type="presParOf" srcId="{F3AA548E-3852-4208-A4CE-1F904AEBCE3C}" destId="{8DA8483E-F61D-4ACA-B8DB-E6DF8874FA49}" srcOrd="13" destOrd="0" presId="urn:microsoft.com/office/officeart/2008/layout/VerticalCurvedList"/>
    <dgm:cxn modelId="{199E7E09-1B3B-4B0B-8B11-D8B7E2BEA8AE}" type="presParOf" srcId="{F3AA548E-3852-4208-A4CE-1F904AEBCE3C}" destId="{A0404392-D558-4BB9-940E-36EAC61FB659}" srcOrd="14" destOrd="0" presId="urn:microsoft.com/office/officeart/2008/layout/VerticalCurvedList"/>
    <dgm:cxn modelId="{7E4DE0C5-AB69-48EE-ABF3-47142C026D50}" type="presParOf" srcId="{A0404392-D558-4BB9-940E-36EAC61FB659}" destId="{6BA42B31-865F-47BA-B89B-89EA3A44341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27982F-4531-4D1A-82F2-E944F72FF35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lt-LT"/>
        </a:p>
      </dgm:t>
    </dgm:pt>
    <dgm:pt modelId="{2F48B287-9377-4302-BBB1-6F246649224E}">
      <dgm:prSet phldrT="[Text]" custT="1"/>
      <dgm:spPr/>
      <dgm:t>
        <a:bodyPr/>
        <a:lstStyle/>
        <a:p>
          <a:r>
            <a:rPr lang="en-US" sz="2400" dirty="0" smtClean="0"/>
            <a:t>External criticism</a:t>
          </a:r>
          <a:endParaRPr lang="lt-LT" sz="2400" dirty="0"/>
        </a:p>
      </dgm:t>
    </dgm:pt>
    <dgm:pt modelId="{07B9D7D5-5F38-4F82-BC43-0B1AA5BB7E8F}" type="parTrans" cxnId="{2F2A9768-B467-455E-B0DD-264F74D652F0}">
      <dgm:prSet/>
      <dgm:spPr/>
      <dgm:t>
        <a:bodyPr/>
        <a:lstStyle/>
        <a:p>
          <a:endParaRPr lang="lt-LT"/>
        </a:p>
      </dgm:t>
    </dgm:pt>
    <dgm:pt modelId="{C5ECD6FC-B753-42E6-B036-CA3F12328B36}" type="sibTrans" cxnId="{2F2A9768-B467-455E-B0DD-264F74D652F0}">
      <dgm:prSet/>
      <dgm:spPr/>
      <dgm:t>
        <a:bodyPr/>
        <a:lstStyle/>
        <a:p>
          <a:endParaRPr lang="lt-LT"/>
        </a:p>
      </dgm:t>
    </dgm:pt>
    <dgm:pt modelId="{E58A1721-939E-4D76-94ED-4B5427F66E81}">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 Establish validity</a:t>
          </a:r>
          <a:endParaRPr lang="lt-LT" dirty="0"/>
        </a:p>
      </dgm:t>
    </dgm:pt>
    <dgm:pt modelId="{7510180B-6F61-479F-B1FD-E5BD66E0463A}" type="parTrans" cxnId="{14EF6C18-B1C2-4FC3-B1A8-3472A5AAD093}">
      <dgm:prSet/>
      <dgm:spPr/>
      <dgm:t>
        <a:bodyPr/>
        <a:lstStyle/>
        <a:p>
          <a:endParaRPr lang="lt-LT"/>
        </a:p>
      </dgm:t>
    </dgm:pt>
    <dgm:pt modelId="{8E885215-0F83-460C-AB65-E832CACC85D5}" type="sibTrans" cxnId="{14EF6C18-B1C2-4FC3-B1A8-3472A5AAD093}">
      <dgm:prSet/>
      <dgm:spPr/>
      <dgm:t>
        <a:bodyPr/>
        <a:lstStyle/>
        <a:p>
          <a:endParaRPr lang="lt-LT"/>
        </a:p>
      </dgm:t>
    </dgm:pt>
    <dgm:pt modelId="{30AD9440-9A08-495F-A29A-9A48418CA6A6}">
      <dgm:prSet phldrT="[Text]" custT="1"/>
      <dgm:spPr/>
      <dgm:t>
        <a:bodyPr/>
        <a:lstStyle/>
        <a:p>
          <a:r>
            <a:rPr lang="en-US" sz="2400" dirty="0" smtClean="0"/>
            <a:t>Internal criticism</a:t>
          </a:r>
          <a:endParaRPr lang="lt-LT" sz="2400" dirty="0"/>
        </a:p>
      </dgm:t>
    </dgm:pt>
    <dgm:pt modelId="{3B0EE1D2-F7C8-4029-B220-9A34BDA8A700}" type="parTrans" cxnId="{06FC7864-25C5-4088-9C14-9835B7A46773}">
      <dgm:prSet/>
      <dgm:spPr/>
      <dgm:t>
        <a:bodyPr/>
        <a:lstStyle/>
        <a:p>
          <a:endParaRPr lang="lt-LT"/>
        </a:p>
      </dgm:t>
    </dgm:pt>
    <dgm:pt modelId="{55FD15A3-BE7A-41DC-BFED-B767AD5E6938}" type="sibTrans" cxnId="{06FC7864-25C5-4088-9C14-9835B7A46773}">
      <dgm:prSet/>
      <dgm:spPr/>
      <dgm:t>
        <a:bodyPr/>
        <a:lstStyle/>
        <a:p>
          <a:endParaRPr lang="lt-LT"/>
        </a:p>
      </dgm:t>
    </dgm:pt>
    <dgm:pt modelId="{7018C1B9-644F-4837-8412-24BB2ABB25F3}">
      <dgm:prSet phldrT="[Text]"/>
      <dgm:spPr/>
      <dgm:t>
        <a:bodyPr/>
        <a:lstStyle/>
        <a:p>
          <a:r>
            <a:rPr lang="en-US" dirty="0" smtClean="0"/>
            <a:t>Establish the reliability</a:t>
          </a:r>
          <a:endParaRPr lang="lt-LT" dirty="0"/>
        </a:p>
      </dgm:t>
    </dgm:pt>
    <dgm:pt modelId="{81DE1B0A-552D-4F67-B4DA-C30224531022}" type="parTrans" cxnId="{9F433909-23E3-434F-ABFB-3A4938DE9CEA}">
      <dgm:prSet/>
      <dgm:spPr/>
      <dgm:t>
        <a:bodyPr/>
        <a:lstStyle/>
        <a:p>
          <a:endParaRPr lang="lt-LT"/>
        </a:p>
      </dgm:t>
    </dgm:pt>
    <dgm:pt modelId="{5B2EA425-0515-4606-A48F-05ABC33E61ED}" type="sibTrans" cxnId="{9F433909-23E3-434F-ABFB-3A4938DE9CEA}">
      <dgm:prSet/>
      <dgm:spPr/>
      <dgm:t>
        <a:bodyPr/>
        <a:lstStyle/>
        <a:p>
          <a:endParaRPr lang="lt-LT"/>
        </a:p>
      </dgm:t>
    </dgm:pt>
    <dgm:pt modelId="{D55EAC3A-D599-412B-96D8-114AA8107A73}">
      <dgm:prSet phldrT="[Text]"/>
      <dgm:spPr/>
      <dgm:t>
        <a:bodyPr/>
        <a:lstStyle/>
        <a:p>
          <a:r>
            <a:rPr lang="en-US" dirty="0" smtClean="0"/>
            <a:t>Comparison with the second independent source of evidence related to the same event (diary or photographs from different individuals</a:t>
          </a:r>
          <a:r>
            <a:rPr lang="lt-LT" dirty="0" smtClean="0"/>
            <a:t>)</a:t>
          </a:r>
          <a:endParaRPr lang="lt-LT" dirty="0"/>
        </a:p>
      </dgm:t>
    </dgm:pt>
    <dgm:pt modelId="{59CA1F49-2F4B-4B59-8B86-A6EE2B7A8CFE}" type="parTrans" cxnId="{8D950B99-8B77-46CC-9820-1F0D6800557B}">
      <dgm:prSet/>
      <dgm:spPr/>
      <dgm:t>
        <a:bodyPr/>
        <a:lstStyle/>
        <a:p>
          <a:endParaRPr lang="lt-LT"/>
        </a:p>
      </dgm:t>
    </dgm:pt>
    <dgm:pt modelId="{2F9606DF-DE47-4B70-BE32-0609851D6643}" type="sibTrans" cxnId="{8D950B99-8B77-46CC-9820-1F0D6800557B}">
      <dgm:prSet/>
      <dgm:spPr/>
      <dgm:t>
        <a:bodyPr/>
        <a:lstStyle/>
        <a:p>
          <a:endParaRPr lang="lt-LT"/>
        </a:p>
      </dgm:t>
    </dgm:pt>
    <dgm:pt modelId="{9475B50B-0685-4E87-9614-C7D67D862FAD}">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 The origins of the source</a:t>
          </a:r>
          <a:endParaRPr lang="lt-LT" dirty="0" smtClean="0"/>
        </a:p>
        <a:p>
          <a:pPr marL="171450" indent="0" defTabSz="711200">
            <a:lnSpc>
              <a:spcPct val="90000"/>
            </a:lnSpc>
            <a:spcBef>
              <a:spcPct val="0"/>
            </a:spcBef>
            <a:spcAft>
              <a:spcPct val="15000"/>
            </a:spcAft>
            <a:buNone/>
          </a:pPr>
          <a:r>
            <a:rPr lang="en-US" dirty="0" smtClean="0"/>
            <a:t>(who produce the material, when, where and how)</a:t>
          </a:r>
          <a:endParaRPr lang="lt-LT" dirty="0"/>
        </a:p>
      </dgm:t>
    </dgm:pt>
    <dgm:pt modelId="{EB46124E-DC35-483C-A8F9-F8AD07713E50}" type="parTrans" cxnId="{F8ED69BF-4B38-43CD-A67E-6B8F18DB99C4}">
      <dgm:prSet/>
      <dgm:spPr/>
      <dgm:t>
        <a:bodyPr/>
        <a:lstStyle/>
        <a:p>
          <a:endParaRPr lang="lt-LT"/>
        </a:p>
      </dgm:t>
    </dgm:pt>
    <dgm:pt modelId="{C907778F-BBF5-43B4-B7EA-2D08EAC87DC0}" type="sibTrans" cxnId="{F8ED69BF-4B38-43CD-A67E-6B8F18DB99C4}">
      <dgm:prSet/>
      <dgm:spPr/>
      <dgm:t>
        <a:bodyPr/>
        <a:lstStyle/>
        <a:p>
          <a:endParaRPr lang="lt-LT"/>
        </a:p>
      </dgm:t>
    </dgm:pt>
    <dgm:pt modelId="{7E3D54C9-B305-4310-99F3-A9E6AD54208F}" type="pres">
      <dgm:prSet presAssocID="{D927982F-4531-4D1A-82F2-E944F72FF358}" presName="Name0" presStyleCnt="0">
        <dgm:presLayoutVars>
          <dgm:dir/>
          <dgm:animLvl val="lvl"/>
          <dgm:resizeHandles/>
        </dgm:presLayoutVars>
      </dgm:prSet>
      <dgm:spPr/>
      <dgm:t>
        <a:bodyPr/>
        <a:lstStyle/>
        <a:p>
          <a:endParaRPr lang="lt-LT"/>
        </a:p>
      </dgm:t>
    </dgm:pt>
    <dgm:pt modelId="{C304DDD7-7F99-44FE-9927-3CD4B375B2DD}" type="pres">
      <dgm:prSet presAssocID="{2F48B287-9377-4302-BBB1-6F246649224E}" presName="linNode" presStyleCnt="0"/>
      <dgm:spPr/>
    </dgm:pt>
    <dgm:pt modelId="{25A93736-310F-4DCA-AF96-96A8157EBC5B}" type="pres">
      <dgm:prSet presAssocID="{2F48B287-9377-4302-BBB1-6F246649224E}" presName="parentShp" presStyleLbl="node1" presStyleIdx="0" presStyleCnt="2" custLinFactNeighborX="-227" custLinFactNeighborY="1430">
        <dgm:presLayoutVars>
          <dgm:bulletEnabled val="1"/>
        </dgm:presLayoutVars>
      </dgm:prSet>
      <dgm:spPr/>
      <dgm:t>
        <a:bodyPr/>
        <a:lstStyle/>
        <a:p>
          <a:endParaRPr lang="lt-LT"/>
        </a:p>
      </dgm:t>
    </dgm:pt>
    <dgm:pt modelId="{EEE3FFD4-2898-42ED-A055-E2F834E1D931}" type="pres">
      <dgm:prSet presAssocID="{2F48B287-9377-4302-BBB1-6F246649224E}" presName="childShp" presStyleLbl="bgAccFollowNode1" presStyleIdx="0" presStyleCnt="2" custLinFactX="27387" custLinFactNeighborX="100000" custLinFactNeighborY="715">
        <dgm:presLayoutVars>
          <dgm:bulletEnabled val="1"/>
        </dgm:presLayoutVars>
      </dgm:prSet>
      <dgm:spPr/>
      <dgm:t>
        <a:bodyPr/>
        <a:lstStyle/>
        <a:p>
          <a:endParaRPr lang="lt-LT"/>
        </a:p>
      </dgm:t>
    </dgm:pt>
    <dgm:pt modelId="{3AAC00DB-9C9E-4035-934E-07B5C2EF4864}" type="pres">
      <dgm:prSet presAssocID="{C5ECD6FC-B753-42E6-B036-CA3F12328B36}" presName="spacing" presStyleCnt="0"/>
      <dgm:spPr/>
    </dgm:pt>
    <dgm:pt modelId="{A615535D-9D3E-4429-BB00-88971AF9ABE3}" type="pres">
      <dgm:prSet presAssocID="{30AD9440-9A08-495F-A29A-9A48418CA6A6}" presName="linNode" presStyleCnt="0"/>
      <dgm:spPr/>
    </dgm:pt>
    <dgm:pt modelId="{3D86259B-94E8-4840-BE0A-93E3C8DEB232}" type="pres">
      <dgm:prSet presAssocID="{30AD9440-9A08-495F-A29A-9A48418CA6A6}" presName="parentShp" presStyleLbl="node1" presStyleIdx="1" presStyleCnt="2">
        <dgm:presLayoutVars>
          <dgm:bulletEnabled val="1"/>
        </dgm:presLayoutVars>
      </dgm:prSet>
      <dgm:spPr/>
      <dgm:t>
        <a:bodyPr/>
        <a:lstStyle/>
        <a:p>
          <a:endParaRPr lang="lt-LT"/>
        </a:p>
      </dgm:t>
    </dgm:pt>
    <dgm:pt modelId="{75BB57EA-0267-4259-83DB-0F6916E8CEBA}" type="pres">
      <dgm:prSet presAssocID="{30AD9440-9A08-495F-A29A-9A48418CA6A6}" presName="childShp" presStyleLbl="bgAccFollowNode1" presStyleIdx="1" presStyleCnt="2">
        <dgm:presLayoutVars>
          <dgm:bulletEnabled val="1"/>
        </dgm:presLayoutVars>
      </dgm:prSet>
      <dgm:spPr/>
      <dgm:t>
        <a:bodyPr/>
        <a:lstStyle/>
        <a:p>
          <a:endParaRPr lang="lt-LT"/>
        </a:p>
      </dgm:t>
    </dgm:pt>
  </dgm:ptLst>
  <dgm:cxnLst>
    <dgm:cxn modelId="{14EF6C18-B1C2-4FC3-B1A8-3472A5AAD093}" srcId="{2F48B287-9377-4302-BBB1-6F246649224E}" destId="{E58A1721-939E-4D76-94ED-4B5427F66E81}" srcOrd="0" destOrd="0" parTransId="{7510180B-6F61-479F-B1FD-E5BD66E0463A}" sibTransId="{8E885215-0F83-460C-AB65-E832CACC85D5}"/>
    <dgm:cxn modelId="{06FC7864-25C5-4088-9C14-9835B7A46773}" srcId="{D927982F-4531-4D1A-82F2-E944F72FF358}" destId="{30AD9440-9A08-495F-A29A-9A48418CA6A6}" srcOrd="1" destOrd="0" parTransId="{3B0EE1D2-F7C8-4029-B220-9A34BDA8A700}" sibTransId="{55FD15A3-BE7A-41DC-BFED-B767AD5E6938}"/>
    <dgm:cxn modelId="{63F45F8E-7269-4C57-87F7-3E9E4479CFBF}" type="presOf" srcId="{D927982F-4531-4D1A-82F2-E944F72FF358}" destId="{7E3D54C9-B305-4310-99F3-A9E6AD54208F}" srcOrd="0" destOrd="0" presId="urn:microsoft.com/office/officeart/2005/8/layout/vList6"/>
    <dgm:cxn modelId="{9F433909-23E3-434F-ABFB-3A4938DE9CEA}" srcId="{30AD9440-9A08-495F-A29A-9A48418CA6A6}" destId="{7018C1B9-644F-4837-8412-24BB2ABB25F3}" srcOrd="0" destOrd="0" parTransId="{81DE1B0A-552D-4F67-B4DA-C30224531022}" sibTransId="{5B2EA425-0515-4606-A48F-05ABC33E61ED}"/>
    <dgm:cxn modelId="{F8ED69BF-4B38-43CD-A67E-6B8F18DB99C4}" srcId="{2F48B287-9377-4302-BBB1-6F246649224E}" destId="{9475B50B-0685-4E87-9614-C7D67D862FAD}" srcOrd="1" destOrd="0" parTransId="{EB46124E-DC35-483C-A8F9-F8AD07713E50}" sibTransId="{C907778F-BBF5-43B4-B7EA-2D08EAC87DC0}"/>
    <dgm:cxn modelId="{9A0D3ED0-E294-4103-89C5-F33DB4AC6CD6}" type="presOf" srcId="{2F48B287-9377-4302-BBB1-6F246649224E}" destId="{25A93736-310F-4DCA-AF96-96A8157EBC5B}" srcOrd="0" destOrd="0" presId="urn:microsoft.com/office/officeart/2005/8/layout/vList6"/>
    <dgm:cxn modelId="{2F2A9768-B467-455E-B0DD-264F74D652F0}" srcId="{D927982F-4531-4D1A-82F2-E944F72FF358}" destId="{2F48B287-9377-4302-BBB1-6F246649224E}" srcOrd="0" destOrd="0" parTransId="{07B9D7D5-5F38-4F82-BC43-0B1AA5BB7E8F}" sibTransId="{C5ECD6FC-B753-42E6-B036-CA3F12328B36}"/>
    <dgm:cxn modelId="{11B3771A-4F7F-41CB-9E00-4AC0C09559E0}" type="presOf" srcId="{D55EAC3A-D599-412B-96D8-114AA8107A73}" destId="{75BB57EA-0267-4259-83DB-0F6916E8CEBA}" srcOrd="0" destOrd="1" presId="urn:microsoft.com/office/officeart/2005/8/layout/vList6"/>
    <dgm:cxn modelId="{488AEE35-FD65-4AD9-B40A-D77C22C6517A}" type="presOf" srcId="{7018C1B9-644F-4837-8412-24BB2ABB25F3}" destId="{75BB57EA-0267-4259-83DB-0F6916E8CEBA}" srcOrd="0" destOrd="0" presId="urn:microsoft.com/office/officeart/2005/8/layout/vList6"/>
    <dgm:cxn modelId="{8D950B99-8B77-46CC-9820-1F0D6800557B}" srcId="{30AD9440-9A08-495F-A29A-9A48418CA6A6}" destId="{D55EAC3A-D599-412B-96D8-114AA8107A73}" srcOrd="1" destOrd="0" parTransId="{59CA1F49-2F4B-4B59-8B86-A6EE2B7A8CFE}" sibTransId="{2F9606DF-DE47-4B70-BE32-0609851D6643}"/>
    <dgm:cxn modelId="{B006C432-C52B-4CFE-9919-FB900CD9D355}" type="presOf" srcId="{30AD9440-9A08-495F-A29A-9A48418CA6A6}" destId="{3D86259B-94E8-4840-BE0A-93E3C8DEB232}" srcOrd="0" destOrd="0" presId="urn:microsoft.com/office/officeart/2005/8/layout/vList6"/>
    <dgm:cxn modelId="{D1157E9D-E90A-49C0-9FD9-C164F1C68167}" type="presOf" srcId="{E58A1721-939E-4D76-94ED-4B5427F66E81}" destId="{EEE3FFD4-2898-42ED-A055-E2F834E1D931}" srcOrd="0" destOrd="0" presId="urn:microsoft.com/office/officeart/2005/8/layout/vList6"/>
    <dgm:cxn modelId="{02C9AAC4-7F9C-4FBA-84C8-8007080326C1}" type="presOf" srcId="{9475B50B-0685-4E87-9614-C7D67D862FAD}" destId="{EEE3FFD4-2898-42ED-A055-E2F834E1D931}" srcOrd="0" destOrd="1" presId="urn:microsoft.com/office/officeart/2005/8/layout/vList6"/>
    <dgm:cxn modelId="{B45BDE6D-E20D-4309-AF9D-8CDF8481E43F}" type="presParOf" srcId="{7E3D54C9-B305-4310-99F3-A9E6AD54208F}" destId="{C304DDD7-7F99-44FE-9927-3CD4B375B2DD}" srcOrd="0" destOrd="0" presId="urn:microsoft.com/office/officeart/2005/8/layout/vList6"/>
    <dgm:cxn modelId="{FD56F455-C783-49FD-93FD-946F20C093E5}" type="presParOf" srcId="{C304DDD7-7F99-44FE-9927-3CD4B375B2DD}" destId="{25A93736-310F-4DCA-AF96-96A8157EBC5B}" srcOrd="0" destOrd="0" presId="urn:microsoft.com/office/officeart/2005/8/layout/vList6"/>
    <dgm:cxn modelId="{BC58F1D2-5465-411C-8B22-B209795CFC86}" type="presParOf" srcId="{C304DDD7-7F99-44FE-9927-3CD4B375B2DD}" destId="{EEE3FFD4-2898-42ED-A055-E2F834E1D931}" srcOrd="1" destOrd="0" presId="urn:microsoft.com/office/officeart/2005/8/layout/vList6"/>
    <dgm:cxn modelId="{1986C770-EF99-46D2-BC6F-CACA861ACFFD}" type="presParOf" srcId="{7E3D54C9-B305-4310-99F3-A9E6AD54208F}" destId="{3AAC00DB-9C9E-4035-934E-07B5C2EF4864}" srcOrd="1" destOrd="0" presId="urn:microsoft.com/office/officeart/2005/8/layout/vList6"/>
    <dgm:cxn modelId="{7D4092F6-1FB6-4BC2-B9A9-026F48396AEA}" type="presParOf" srcId="{7E3D54C9-B305-4310-99F3-A9E6AD54208F}" destId="{A615535D-9D3E-4429-BB00-88971AF9ABE3}" srcOrd="2" destOrd="0" presId="urn:microsoft.com/office/officeart/2005/8/layout/vList6"/>
    <dgm:cxn modelId="{F3A2EFB2-315E-4D95-9D10-11CC7698D4A0}" type="presParOf" srcId="{A615535D-9D3E-4429-BB00-88971AF9ABE3}" destId="{3D86259B-94E8-4840-BE0A-93E3C8DEB232}" srcOrd="0" destOrd="0" presId="urn:microsoft.com/office/officeart/2005/8/layout/vList6"/>
    <dgm:cxn modelId="{26C268BB-A50E-4A77-A440-D701BBEBBA6F}" type="presParOf" srcId="{A615535D-9D3E-4429-BB00-88971AF9ABE3}" destId="{75BB57EA-0267-4259-83DB-0F6916E8CEB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6D934-0BC5-4D72-AA68-0EEEBA31033A}">
      <dsp:nvSpPr>
        <dsp:cNvPr id="0" name=""/>
        <dsp:cNvSpPr/>
      </dsp:nvSpPr>
      <dsp:spPr>
        <a:xfrm>
          <a:off x="-5070735" y="-777132"/>
          <a:ext cx="6041079" cy="6041079"/>
        </a:xfrm>
        <a:prstGeom prst="blockArc">
          <a:avLst>
            <a:gd name="adj1" fmla="val 18900000"/>
            <a:gd name="adj2" fmla="val 2700000"/>
            <a:gd name="adj3" fmla="val 358"/>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2C74A2-FEE9-41F4-8C89-67B74E91C09D}">
      <dsp:nvSpPr>
        <dsp:cNvPr id="0" name=""/>
        <dsp:cNvSpPr/>
      </dsp:nvSpPr>
      <dsp:spPr>
        <a:xfrm>
          <a:off x="341643" y="146663"/>
          <a:ext cx="5533701" cy="40776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661" tIns="50800" rIns="50800" bIns="508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20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smtClean="0"/>
            <a:t>Identify an interest area</a:t>
          </a:r>
        </a:p>
        <a:p>
          <a:pPr defTabSz="2489200">
            <a:lnSpc>
              <a:spcPct val="90000"/>
            </a:lnSpc>
            <a:spcBef>
              <a:spcPct val="0"/>
            </a:spcBef>
            <a:spcAft>
              <a:spcPct val="35000"/>
            </a:spcAft>
          </a:pPr>
          <a:endParaRPr lang="lt-LT" sz="2400" kern="1200" dirty="0"/>
        </a:p>
      </dsp:txBody>
      <dsp:txXfrm>
        <a:off x="341643" y="146663"/>
        <a:ext cx="5533701" cy="407761"/>
      </dsp:txXfrm>
    </dsp:sp>
    <dsp:sp modelId="{FE4F603E-DBCC-4A9A-A657-B40D1E525AF3}">
      <dsp:nvSpPr>
        <dsp:cNvPr id="0" name=""/>
        <dsp:cNvSpPr/>
      </dsp:nvSpPr>
      <dsp:spPr>
        <a:xfrm>
          <a:off x="59898" y="153000"/>
          <a:ext cx="509702" cy="509702"/>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8783BB-D3ED-41D9-A5CF-391EE1DC1B48}">
      <dsp:nvSpPr>
        <dsp:cNvPr id="0" name=""/>
        <dsp:cNvSpPr/>
      </dsp:nvSpPr>
      <dsp:spPr>
        <a:xfrm>
          <a:off x="684014" y="815972"/>
          <a:ext cx="5164437" cy="40776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661"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8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smtClean="0"/>
            <a:t>Raise question(s)</a:t>
          </a:r>
        </a:p>
        <a:p>
          <a:pPr defTabSz="2489200">
            <a:lnSpc>
              <a:spcPct val="90000"/>
            </a:lnSpc>
            <a:spcBef>
              <a:spcPct val="0"/>
            </a:spcBef>
            <a:spcAft>
              <a:spcPct val="35000"/>
            </a:spcAft>
          </a:pPr>
          <a:endParaRPr lang="lt-LT" sz="2000" kern="1200" dirty="0"/>
        </a:p>
      </dsp:txBody>
      <dsp:txXfrm>
        <a:off x="684014" y="815972"/>
        <a:ext cx="5164437" cy="407761"/>
      </dsp:txXfrm>
    </dsp:sp>
    <dsp:sp modelId="{8000DB49-610E-4BD6-B7FE-3CC1D49CD614}">
      <dsp:nvSpPr>
        <dsp:cNvPr id="0" name=""/>
        <dsp:cNvSpPr/>
      </dsp:nvSpPr>
      <dsp:spPr>
        <a:xfrm>
          <a:off x="429163" y="765001"/>
          <a:ext cx="509702" cy="509702"/>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6AAD3F-8870-4888-A2D4-18BBD7B804DA}">
      <dsp:nvSpPr>
        <dsp:cNvPr id="0" name=""/>
        <dsp:cNvSpPr/>
      </dsp:nvSpPr>
      <dsp:spPr>
        <a:xfrm>
          <a:off x="886370" y="1427525"/>
          <a:ext cx="4962081" cy="40776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661" tIns="50800" rIns="50800" bIns="508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20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smtClean="0"/>
            <a:t>Formulate title</a:t>
          </a:r>
        </a:p>
        <a:p>
          <a:pPr>
            <a:spcBef>
              <a:spcPct val="0"/>
            </a:spcBef>
          </a:pPr>
          <a:endParaRPr lang="lt-LT" kern="1200" dirty="0"/>
        </a:p>
      </dsp:txBody>
      <dsp:txXfrm>
        <a:off x="886370" y="1427525"/>
        <a:ext cx="4962081" cy="407761"/>
      </dsp:txXfrm>
    </dsp:sp>
    <dsp:sp modelId="{3D663108-1109-4538-BDDD-1454C9B50A66}">
      <dsp:nvSpPr>
        <dsp:cNvPr id="0" name=""/>
        <dsp:cNvSpPr/>
      </dsp:nvSpPr>
      <dsp:spPr>
        <a:xfrm>
          <a:off x="631519" y="1376554"/>
          <a:ext cx="509702" cy="509702"/>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D51AF2-7307-4678-98F8-110152B1F4C5}">
      <dsp:nvSpPr>
        <dsp:cNvPr id="0" name=""/>
        <dsp:cNvSpPr/>
      </dsp:nvSpPr>
      <dsp:spPr>
        <a:xfrm>
          <a:off x="950980" y="2039526"/>
          <a:ext cx="4897471" cy="40776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661" tIns="50800" rIns="50800" bIns="508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20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smtClean="0"/>
            <a:t>Conduct literature review</a:t>
          </a:r>
        </a:p>
        <a:p>
          <a:pPr>
            <a:spcBef>
              <a:spcPct val="0"/>
            </a:spcBef>
          </a:pPr>
          <a:endParaRPr lang="lt-LT" kern="1200" dirty="0"/>
        </a:p>
      </dsp:txBody>
      <dsp:txXfrm>
        <a:off x="950980" y="2039526"/>
        <a:ext cx="4897471" cy="407761"/>
      </dsp:txXfrm>
    </dsp:sp>
    <dsp:sp modelId="{5520C01E-2CF1-40B8-AFA2-73B4779EB6C5}">
      <dsp:nvSpPr>
        <dsp:cNvPr id="0" name=""/>
        <dsp:cNvSpPr/>
      </dsp:nvSpPr>
      <dsp:spPr>
        <a:xfrm>
          <a:off x="696129" y="1988556"/>
          <a:ext cx="509702" cy="509702"/>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1211C2-6AFA-4A06-A507-46C17BCA73F9}">
      <dsp:nvSpPr>
        <dsp:cNvPr id="0" name=""/>
        <dsp:cNvSpPr/>
      </dsp:nvSpPr>
      <dsp:spPr>
        <a:xfrm>
          <a:off x="886370" y="2651528"/>
          <a:ext cx="4962081" cy="40776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661" tIns="50800" rIns="50800" bIns="508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20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smtClean="0"/>
            <a:t>Collect data</a:t>
          </a:r>
        </a:p>
        <a:p>
          <a:pPr defTabSz="666750">
            <a:lnSpc>
              <a:spcPct val="90000"/>
            </a:lnSpc>
            <a:spcBef>
              <a:spcPct val="0"/>
            </a:spcBef>
            <a:spcAft>
              <a:spcPct val="35000"/>
            </a:spcAft>
          </a:pPr>
          <a:endParaRPr lang="lt-LT" kern="1200" dirty="0"/>
        </a:p>
      </dsp:txBody>
      <dsp:txXfrm>
        <a:off x="886370" y="2651528"/>
        <a:ext cx="4962081" cy="407761"/>
      </dsp:txXfrm>
    </dsp:sp>
    <dsp:sp modelId="{62859D10-9F0D-4757-BC02-96B9DC08DE3D}">
      <dsp:nvSpPr>
        <dsp:cNvPr id="0" name=""/>
        <dsp:cNvSpPr/>
      </dsp:nvSpPr>
      <dsp:spPr>
        <a:xfrm>
          <a:off x="631519" y="2600557"/>
          <a:ext cx="509702" cy="509702"/>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AE147E-F823-48C4-A036-A8C73FDE8BB3}">
      <dsp:nvSpPr>
        <dsp:cNvPr id="0" name=""/>
        <dsp:cNvSpPr/>
      </dsp:nvSpPr>
      <dsp:spPr>
        <a:xfrm>
          <a:off x="684014" y="3263081"/>
          <a:ext cx="5164437" cy="40776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661" tIns="50800" rIns="50800" bIns="508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20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smtClean="0"/>
            <a:t>Interpret data</a:t>
          </a:r>
        </a:p>
        <a:p>
          <a:pPr defTabSz="577850">
            <a:lnSpc>
              <a:spcPct val="90000"/>
            </a:lnSpc>
            <a:spcBef>
              <a:spcPct val="0"/>
            </a:spcBef>
            <a:spcAft>
              <a:spcPct val="35000"/>
            </a:spcAft>
          </a:pPr>
          <a:endParaRPr lang="lt-LT" kern="1200" dirty="0"/>
        </a:p>
      </dsp:txBody>
      <dsp:txXfrm>
        <a:off x="684014" y="3263081"/>
        <a:ext cx="5164437" cy="407761"/>
      </dsp:txXfrm>
    </dsp:sp>
    <dsp:sp modelId="{B39670C3-D3B2-4206-AC9B-288D8A0D6147}">
      <dsp:nvSpPr>
        <dsp:cNvPr id="0" name=""/>
        <dsp:cNvSpPr/>
      </dsp:nvSpPr>
      <dsp:spPr>
        <a:xfrm>
          <a:off x="429163" y="3212110"/>
          <a:ext cx="509702" cy="509702"/>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A8483E-F61D-4ACA-B8DB-E6DF8874FA49}">
      <dsp:nvSpPr>
        <dsp:cNvPr id="0" name=""/>
        <dsp:cNvSpPr/>
      </dsp:nvSpPr>
      <dsp:spPr>
        <a:xfrm>
          <a:off x="314750" y="3875082"/>
          <a:ext cx="5533701" cy="40776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661" tIns="50800" rIns="50800" bIns="50800" numCol="1" spcCol="1270" anchor="ctr" anchorCtr="0">
          <a:noAutofit/>
        </a:bodyPr>
        <a:lstStyle/>
        <a:p>
          <a:pPr marL="0" marR="0" lvl="0" indent="0" algn="ctr" defTabSz="2489200" eaLnBrk="1" fontAlgn="auto" latinLnBrk="0" hangingPunct="1">
            <a:lnSpc>
              <a:spcPct val="90000"/>
            </a:lnSpc>
            <a:spcBef>
              <a:spcPct val="0"/>
            </a:spcBef>
            <a:spcAft>
              <a:spcPct val="35000"/>
            </a:spcAft>
            <a:buClrTx/>
            <a:buSzTx/>
            <a:buFontTx/>
            <a:buNone/>
            <a:tabLst/>
            <a:defRPr/>
          </a:pPr>
          <a:endParaRPr lang="en-US" sz="2000" kern="1200" dirty="0" smtClean="0"/>
        </a:p>
        <a:p>
          <a:pPr marL="0" marR="0" lvl="0" indent="0" algn="ctr" defTabSz="2489200" eaLnBrk="1" fontAlgn="auto" latinLnBrk="0" hangingPunct="1">
            <a:lnSpc>
              <a:spcPct val="90000"/>
            </a:lnSpc>
            <a:spcBef>
              <a:spcPct val="0"/>
            </a:spcBef>
            <a:spcAft>
              <a:spcPct val="35000"/>
            </a:spcAft>
            <a:buClrTx/>
            <a:buSzTx/>
            <a:buFontTx/>
            <a:buNone/>
            <a:tabLst/>
            <a:defRPr/>
          </a:pPr>
          <a:r>
            <a:rPr lang="en-US" sz="2000" kern="1200" dirty="0" smtClean="0"/>
            <a:t>Tell the story</a:t>
          </a:r>
        </a:p>
        <a:p>
          <a:pPr defTabSz="2489200">
            <a:lnSpc>
              <a:spcPct val="90000"/>
            </a:lnSpc>
            <a:spcBef>
              <a:spcPct val="0"/>
            </a:spcBef>
            <a:spcAft>
              <a:spcPct val="35000"/>
            </a:spcAft>
          </a:pPr>
          <a:endParaRPr lang="lt-LT" kern="1200" dirty="0"/>
        </a:p>
      </dsp:txBody>
      <dsp:txXfrm>
        <a:off x="314750" y="3875082"/>
        <a:ext cx="5533701" cy="407761"/>
      </dsp:txXfrm>
    </dsp:sp>
    <dsp:sp modelId="{6BA42B31-865F-47BA-B89B-89EA3A44341B}">
      <dsp:nvSpPr>
        <dsp:cNvPr id="0" name=""/>
        <dsp:cNvSpPr/>
      </dsp:nvSpPr>
      <dsp:spPr>
        <a:xfrm>
          <a:off x="59898" y="3824112"/>
          <a:ext cx="509702" cy="509702"/>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3FFD4-2898-42ED-A055-E2F834E1D931}">
      <dsp:nvSpPr>
        <dsp:cNvPr id="0" name=""/>
        <dsp:cNvSpPr/>
      </dsp:nvSpPr>
      <dsp:spPr>
        <a:xfrm>
          <a:off x="2744029" y="9668"/>
          <a:ext cx="4116043" cy="1305390"/>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1400" kern="1200" dirty="0" smtClean="0"/>
            <a:t> Establish validity</a:t>
          </a:r>
          <a:endParaRPr lang="lt-LT" sz="14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1400" kern="1200" dirty="0" smtClean="0"/>
            <a:t> The origins of the source</a:t>
          </a:r>
          <a:endParaRPr lang="lt-LT" sz="1400" kern="1200" dirty="0" smtClean="0"/>
        </a:p>
        <a:p>
          <a:pPr marL="171450" lvl="1" indent="0" algn="l" defTabSz="711200">
            <a:lnSpc>
              <a:spcPct val="90000"/>
            </a:lnSpc>
            <a:spcBef>
              <a:spcPct val="0"/>
            </a:spcBef>
            <a:spcAft>
              <a:spcPct val="15000"/>
            </a:spcAft>
            <a:buChar char="••"/>
          </a:pPr>
          <a:r>
            <a:rPr lang="en-US" sz="1400" kern="1200" dirty="0" smtClean="0"/>
            <a:t>(who produce the material, when, where and how)</a:t>
          </a:r>
          <a:endParaRPr lang="lt-LT" sz="1400" kern="1200" dirty="0"/>
        </a:p>
      </dsp:txBody>
      <dsp:txXfrm>
        <a:off x="2744029" y="172842"/>
        <a:ext cx="3626522" cy="979042"/>
      </dsp:txXfrm>
    </dsp:sp>
    <dsp:sp modelId="{25A93736-310F-4DCA-AF96-96A8157EBC5B}">
      <dsp:nvSpPr>
        <dsp:cNvPr id="0" name=""/>
        <dsp:cNvSpPr/>
      </dsp:nvSpPr>
      <dsp:spPr>
        <a:xfrm>
          <a:off x="0" y="19001"/>
          <a:ext cx="2744029" cy="13053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External criticism</a:t>
          </a:r>
          <a:endParaRPr lang="lt-LT" sz="2400" kern="1200" dirty="0"/>
        </a:p>
      </dsp:txBody>
      <dsp:txXfrm>
        <a:off x="63724" y="82725"/>
        <a:ext cx="2616581" cy="1177942"/>
      </dsp:txXfrm>
    </dsp:sp>
    <dsp:sp modelId="{75BB57EA-0267-4259-83DB-0F6916E8CEBA}">
      <dsp:nvSpPr>
        <dsp:cNvPr id="0" name=""/>
        <dsp:cNvSpPr/>
      </dsp:nvSpPr>
      <dsp:spPr>
        <a:xfrm>
          <a:off x="2744029" y="1436264"/>
          <a:ext cx="4116043" cy="1305390"/>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Establish the reliability</a:t>
          </a:r>
          <a:endParaRPr lang="lt-LT" sz="1400" kern="1200" dirty="0"/>
        </a:p>
        <a:p>
          <a:pPr marL="114300" lvl="1" indent="-114300" algn="l" defTabSz="622300">
            <a:lnSpc>
              <a:spcPct val="90000"/>
            </a:lnSpc>
            <a:spcBef>
              <a:spcPct val="0"/>
            </a:spcBef>
            <a:spcAft>
              <a:spcPct val="15000"/>
            </a:spcAft>
            <a:buChar char="••"/>
          </a:pPr>
          <a:r>
            <a:rPr lang="en-US" sz="1400" kern="1200" dirty="0" smtClean="0"/>
            <a:t>Comparison with the second independent source of evidence related to the same event (diary or photographs from different individuals</a:t>
          </a:r>
          <a:r>
            <a:rPr lang="lt-LT" sz="1400" kern="1200" dirty="0" smtClean="0"/>
            <a:t>)</a:t>
          </a:r>
          <a:endParaRPr lang="lt-LT" sz="1400" kern="1200" dirty="0"/>
        </a:p>
      </dsp:txBody>
      <dsp:txXfrm>
        <a:off x="2744029" y="1599438"/>
        <a:ext cx="3626522" cy="979042"/>
      </dsp:txXfrm>
    </dsp:sp>
    <dsp:sp modelId="{3D86259B-94E8-4840-BE0A-93E3C8DEB232}">
      <dsp:nvSpPr>
        <dsp:cNvPr id="0" name=""/>
        <dsp:cNvSpPr/>
      </dsp:nvSpPr>
      <dsp:spPr>
        <a:xfrm>
          <a:off x="0" y="1436264"/>
          <a:ext cx="2744029" cy="13053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Internal criticism</a:t>
          </a:r>
          <a:endParaRPr lang="lt-LT" sz="2400" kern="1200" dirty="0"/>
        </a:p>
      </dsp:txBody>
      <dsp:txXfrm>
        <a:off x="63724" y="1499988"/>
        <a:ext cx="2616581" cy="117794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4F3F8-EF2D-4769-944A-45D7FAECECAB}" type="datetimeFigureOut">
              <a:rPr lang="en-US" smtClean="0"/>
              <a:t>11/2/2021</a:t>
            </a:fld>
            <a:endParaRPr lang="en-US"/>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38AEE-8F18-4608-A254-CD1FAA3B9666}" type="slidenum">
              <a:rPr lang="en-US" smtClean="0"/>
              <a:t>‹#›</a:t>
            </a:fld>
            <a:endParaRPr lang="en-US"/>
          </a:p>
        </p:txBody>
      </p:sp>
    </p:spTree>
    <p:extLst>
      <p:ext uri="{BB962C8B-B14F-4D97-AF65-F5344CB8AC3E}">
        <p14:creationId xmlns:p14="http://schemas.microsoft.com/office/powerpoint/2010/main" val="1775093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BC5F9D9-430A-43DE-A69C-034511A1AFC2}" type="slidenum">
              <a:rPr lang="nl-NL" smtClean="0"/>
              <a:t>1</a:t>
            </a:fld>
            <a:endParaRPr lang="nl-NL"/>
          </a:p>
        </p:txBody>
      </p:sp>
    </p:spTree>
    <p:extLst>
      <p:ext uri="{BB962C8B-B14F-4D97-AF65-F5344CB8AC3E}">
        <p14:creationId xmlns:p14="http://schemas.microsoft.com/office/powerpoint/2010/main" val="517952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2309" y="8682566"/>
            <a:ext cx="2974092" cy="45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9" tIns="45395" rIns="90789" bIns="45395" anchor="b"/>
          <a:lstStyle>
            <a:lvl1pPr defTabSz="900113">
              <a:spcBef>
                <a:spcPct val="30000"/>
              </a:spcBef>
              <a:defRPr sz="1200">
                <a:solidFill>
                  <a:schemeClr val="tx1"/>
                </a:solidFill>
                <a:latin typeface="Arial" charset="0"/>
              </a:defRPr>
            </a:lvl1pPr>
            <a:lvl2pPr marL="742950" indent="-285750" defTabSz="900113">
              <a:spcBef>
                <a:spcPct val="30000"/>
              </a:spcBef>
              <a:defRPr sz="1200">
                <a:solidFill>
                  <a:schemeClr val="tx1"/>
                </a:solidFill>
                <a:latin typeface="Arial" charset="0"/>
              </a:defRPr>
            </a:lvl2pPr>
            <a:lvl3pPr marL="1143000" indent="-228600" defTabSz="900113">
              <a:spcBef>
                <a:spcPct val="30000"/>
              </a:spcBef>
              <a:defRPr sz="1200">
                <a:solidFill>
                  <a:schemeClr val="tx1"/>
                </a:solidFill>
                <a:latin typeface="Arial" charset="0"/>
              </a:defRPr>
            </a:lvl3pPr>
            <a:lvl4pPr marL="1600200" indent="-228600" defTabSz="900113">
              <a:spcBef>
                <a:spcPct val="30000"/>
              </a:spcBef>
              <a:defRPr sz="1200">
                <a:solidFill>
                  <a:schemeClr val="tx1"/>
                </a:solidFill>
                <a:latin typeface="Arial" charset="0"/>
              </a:defRPr>
            </a:lvl4pPr>
            <a:lvl5pPr marL="2057400" indent="-228600" defTabSz="900113">
              <a:spcBef>
                <a:spcPct val="30000"/>
              </a:spcBef>
              <a:defRPr sz="1200">
                <a:solidFill>
                  <a:schemeClr val="tx1"/>
                </a:solidFill>
                <a:latin typeface="Arial" charset="0"/>
              </a:defRPr>
            </a:lvl5pPr>
            <a:lvl6pPr marL="2514600" indent="-228600" defTabSz="900113" eaLnBrk="0" fontAlgn="base" hangingPunct="0">
              <a:spcBef>
                <a:spcPct val="30000"/>
              </a:spcBef>
              <a:spcAft>
                <a:spcPct val="0"/>
              </a:spcAft>
              <a:defRPr sz="1200">
                <a:solidFill>
                  <a:schemeClr val="tx1"/>
                </a:solidFill>
                <a:latin typeface="Arial" charset="0"/>
              </a:defRPr>
            </a:lvl6pPr>
            <a:lvl7pPr marL="2971800" indent="-228600" defTabSz="900113" eaLnBrk="0" fontAlgn="base" hangingPunct="0">
              <a:spcBef>
                <a:spcPct val="30000"/>
              </a:spcBef>
              <a:spcAft>
                <a:spcPct val="0"/>
              </a:spcAft>
              <a:defRPr sz="1200">
                <a:solidFill>
                  <a:schemeClr val="tx1"/>
                </a:solidFill>
                <a:latin typeface="Arial" charset="0"/>
              </a:defRPr>
            </a:lvl7pPr>
            <a:lvl8pPr marL="3429000" indent="-228600" defTabSz="900113" eaLnBrk="0" fontAlgn="base" hangingPunct="0">
              <a:spcBef>
                <a:spcPct val="30000"/>
              </a:spcBef>
              <a:spcAft>
                <a:spcPct val="0"/>
              </a:spcAft>
              <a:defRPr sz="1200">
                <a:solidFill>
                  <a:schemeClr val="tx1"/>
                </a:solidFill>
                <a:latin typeface="Arial" charset="0"/>
              </a:defRPr>
            </a:lvl8pPr>
            <a:lvl9pPr marL="3886200" indent="-228600" defTabSz="9001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E2BA117-5958-4E4C-8CDD-FBB17ACE68CB}" type="slidenum">
              <a:rPr lang="nl-NL" altLang="nl-NL" sz="1300">
                <a:latin typeface="Times" pitchFamily="18" charset="0"/>
              </a:rPr>
              <a:pPr algn="r" eaLnBrk="1" hangingPunct="1">
                <a:spcBef>
                  <a:spcPct val="0"/>
                </a:spcBef>
              </a:pPr>
              <a:t>10</a:t>
            </a:fld>
            <a:endParaRPr lang="nl-NL" altLang="nl-NL" sz="1300">
              <a:latin typeface="Times" pitchFamily="18" charset="0"/>
            </a:endParaRPr>
          </a:p>
        </p:txBody>
      </p:sp>
      <p:sp>
        <p:nvSpPr>
          <p:cNvPr id="68611" name="Rectangle 2"/>
          <p:cNvSpPr>
            <a:spLocks noGrp="1" noRot="1" noChangeAspect="1" noChangeArrowheads="1" noTextEdit="1"/>
          </p:cNvSpPr>
          <p:nvPr>
            <p:ph type="sldImg"/>
          </p:nvPr>
        </p:nvSpPr>
        <p:spPr>
          <a:xfrm>
            <a:off x="382588" y="684213"/>
            <a:ext cx="6096000" cy="3429000"/>
          </a:xfrm>
          <a:ln/>
        </p:spPr>
      </p:sp>
      <p:sp>
        <p:nvSpPr>
          <p:cNvPr id="68612" name="Rectangle 3"/>
          <p:cNvSpPr>
            <a:spLocks noGrp="1" noChangeArrowheads="1"/>
          </p:cNvSpPr>
          <p:nvPr>
            <p:ph type="body" idx="1"/>
          </p:nvPr>
        </p:nvSpPr>
        <p:spPr>
          <a:xfrm>
            <a:off x="914613" y="4342743"/>
            <a:ext cx="5028774" cy="41164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9" tIns="45395" rIns="90789" bIns="45395"/>
          <a:lstStyle/>
          <a:p>
            <a:pPr eaLnBrk="1" hangingPunct="1"/>
            <a:endParaRPr lang="en-GB" altLang="nl-NL" smtClean="0">
              <a:latin typeface="Arial" charset="0"/>
            </a:endParaRPr>
          </a:p>
        </p:txBody>
      </p:sp>
    </p:spTree>
    <p:extLst>
      <p:ext uri="{BB962C8B-B14F-4D97-AF65-F5344CB8AC3E}">
        <p14:creationId xmlns:p14="http://schemas.microsoft.com/office/powerpoint/2010/main" val="4128272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lt-LT"/>
              <a:t>Spustelėję redag. ruoš. pavad. stilių</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0825AEA7-A9B1-4BD4-B1DF-4146E4F72561}" type="datetime1">
              <a:rPr lang="en-US" smtClean="0"/>
              <a:t>11/2/2021</a:t>
            </a:fld>
            <a:endParaRPr lang="en-US"/>
          </a:p>
        </p:txBody>
      </p:sp>
      <p:sp>
        <p:nvSpPr>
          <p:cNvPr id="5" name="Footer Placeholder 4"/>
          <p:cNvSpPr>
            <a:spLocks noGrp="1"/>
          </p:cNvSpPr>
          <p:nvPr>
            <p:ph type="ftr" sz="quarter" idx="11"/>
          </p:nvPr>
        </p:nvSpPr>
        <p:spPr/>
        <p:txBody>
          <a:bodyPr/>
          <a:lstStyle/>
          <a:p>
            <a:r>
              <a:rPr lang="en-US"/>
              <a:t>Accel Ed Kick-off meeting , 11-13 January 2021                         WP 2.1 Jūratė Macijauskienė - Lithuania University of Health Science (LSMU)</a:t>
            </a:r>
          </a:p>
        </p:txBody>
      </p:sp>
      <p:sp>
        <p:nvSpPr>
          <p:cNvPr id="6" name="Slide Number Placeholder 5"/>
          <p:cNvSpPr>
            <a:spLocks noGrp="1"/>
          </p:cNvSpPr>
          <p:nvPr>
            <p:ph type="sldNum" sz="quarter" idx="12"/>
          </p:nvPr>
        </p:nvSpPr>
        <p:spPr/>
        <p:txBody>
          <a:bodyPr/>
          <a:lstStyle/>
          <a:p>
            <a:fld id="{5D73EB33-29DA-483B-93E0-CED121B0163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200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1356453-25AA-4FCD-9E77-956562A4A030}" type="datetime1">
              <a:rPr lang="en-US" smtClean="0"/>
              <a:t>11/2/2021</a:t>
            </a:fld>
            <a:endParaRPr lang="en-US"/>
          </a:p>
        </p:txBody>
      </p:sp>
      <p:sp>
        <p:nvSpPr>
          <p:cNvPr id="5" name="Footer Placeholder 4"/>
          <p:cNvSpPr>
            <a:spLocks noGrp="1"/>
          </p:cNvSpPr>
          <p:nvPr>
            <p:ph type="ftr" sz="quarter" idx="11"/>
          </p:nvPr>
        </p:nvSpPr>
        <p:spPr/>
        <p:txBody>
          <a:bodyPr/>
          <a:lstStyle/>
          <a:p>
            <a:r>
              <a:rPr lang="en-US"/>
              <a:t>Accel Ed Kick-off meeting , 11-13 January 2021                         WP 2.1 Jūratė Macijauskienė - Lithuania University of Health Science (LSMU)</a:t>
            </a:r>
          </a:p>
        </p:txBody>
      </p:sp>
      <p:sp>
        <p:nvSpPr>
          <p:cNvPr id="6" name="Slide Number Placeholder 5"/>
          <p:cNvSpPr>
            <a:spLocks noGrp="1"/>
          </p:cNvSpPr>
          <p:nvPr>
            <p:ph type="sldNum" sz="quarter" idx="12"/>
          </p:nvPr>
        </p:nvSpPr>
        <p:spPr/>
        <p:txBody>
          <a:bodyPr/>
          <a:lstStyle/>
          <a:p>
            <a:fld id="{5D73EB33-29DA-483B-93E0-CED121B0163C}" type="slidenum">
              <a:rPr lang="en-US" smtClean="0"/>
              <a:t>‹#›</a:t>
            </a:fld>
            <a:endParaRPr lang="en-US"/>
          </a:p>
        </p:txBody>
      </p:sp>
    </p:spTree>
    <p:extLst>
      <p:ext uri="{BB962C8B-B14F-4D97-AF65-F5344CB8AC3E}">
        <p14:creationId xmlns:p14="http://schemas.microsoft.com/office/powerpoint/2010/main" val="3143492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us pavadinimas ir teksta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lt-LT"/>
              <a:t>Spustelėję redag. ruoš. pavad. stilių</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E0A0E76E-6920-4D5E-8D86-F657FBC67F37}" type="datetime1">
              <a:rPr lang="en-US" smtClean="0"/>
              <a:t>11/2/2021</a:t>
            </a:fld>
            <a:endParaRPr lang="en-US"/>
          </a:p>
        </p:txBody>
      </p:sp>
      <p:sp>
        <p:nvSpPr>
          <p:cNvPr id="5" name="Footer Placeholder 4"/>
          <p:cNvSpPr>
            <a:spLocks noGrp="1"/>
          </p:cNvSpPr>
          <p:nvPr>
            <p:ph type="ftr" sz="quarter" idx="11"/>
          </p:nvPr>
        </p:nvSpPr>
        <p:spPr/>
        <p:txBody>
          <a:bodyPr/>
          <a:lstStyle/>
          <a:p>
            <a:r>
              <a:rPr lang="en-US"/>
              <a:t>Accel Ed Kick-off meeting , 11-13 January 2021                         WP 2.1 Jūratė Macijauskienė - Lithuania University of Health Science (LSMU)</a:t>
            </a:r>
          </a:p>
        </p:txBody>
      </p:sp>
      <p:sp>
        <p:nvSpPr>
          <p:cNvPr id="6" name="Slide Number Placeholder 5"/>
          <p:cNvSpPr>
            <a:spLocks noGrp="1"/>
          </p:cNvSpPr>
          <p:nvPr>
            <p:ph type="sldNum" sz="quarter" idx="12"/>
          </p:nvPr>
        </p:nvSpPr>
        <p:spPr/>
        <p:txBody>
          <a:bodyPr/>
          <a:lstStyle/>
          <a:p>
            <a:fld id="{5D73EB33-29DA-483B-93E0-CED121B0163C}" type="slidenum">
              <a:rPr lang="en-US" smtClean="0"/>
              <a:t>‹#›</a:t>
            </a:fld>
            <a:endParaRPr lang="en-US"/>
          </a:p>
        </p:txBody>
      </p:sp>
    </p:spTree>
    <p:extLst>
      <p:ext uri="{BB962C8B-B14F-4D97-AF65-F5344CB8AC3E}">
        <p14:creationId xmlns:p14="http://schemas.microsoft.com/office/powerpoint/2010/main" val="3780374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6" name="Titel 1"/>
          <p:cNvSpPr>
            <a:spLocks noGrp="1"/>
          </p:cNvSpPr>
          <p:nvPr>
            <p:ph type="ctrTitle"/>
          </p:nvPr>
        </p:nvSpPr>
        <p:spPr>
          <a:xfrm>
            <a:off x="1219200" y="2451217"/>
            <a:ext cx="9870331" cy="782344"/>
          </a:xfrm>
          <a:prstGeom prst="rect">
            <a:avLst/>
          </a:prstGeom>
        </p:spPr>
        <p:txBody>
          <a:bodyPr/>
          <a:lstStyle>
            <a:lvl1pPr>
              <a:defRPr sz="3500" b="1" i="0" cap="none">
                <a:solidFill>
                  <a:schemeClr val="bg1"/>
                </a:solidFill>
                <a:latin typeface="Segoe UI"/>
              </a:defRPr>
            </a:lvl1pPr>
          </a:lstStyle>
          <a:p>
            <a:r>
              <a:rPr lang="nl-NL" smtClean="0"/>
              <a:t>Klik om de stijl te bewerken</a:t>
            </a:r>
            <a:endParaRPr lang="nl-NL" dirty="0"/>
          </a:p>
        </p:txBody>
      </p:sp>
      <p:sp>
        <p:nvSpPr>
          <p:cNvPr id="7" name="Subtitel 2"/>
          <p:cNvSpPr>
            <a:spLocks noGrp="1"/>
          </p:cNvSpPr>
          <p:nvPr>
            <p:ph type="subTitle" idx="1"/>
          </p:nvPr>
        </p:nvSpPr>
        <p:spPr>
          <a:xfrm>
            <a:off x="1219199" y="3233561"/>
            <a:ext cx="9870332" cy="1752600"/>
          </a:xfrm>
          <a:prstGeom prst="rect">
            <a:avLst/>
          </a:prstGeom>
        </p:spPr>
        <p:txBody>
          <a:bodyPr/>
          <a:lstStyle>
            <a:lvl1pPr marL="0" indent="0" algn="l">
              <a:buNone/>
              <a:defRPr sz="2000" b="0" i="0" baseline="0">
                <a:solidFill>
                  <a:schemeClr val="bg1"/>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4" name="Tijdelijke aanduiding voor voettekst 4"/>
          <p:cNvSpPr>
            <a:spLocks noGrp="1"/>
          </p:cNvSpPr>
          <p:nvPr>
            <p:ph type="ftr" sz="quarter" idx="10"/>
          </p:nvPr>
        </p:nvSpPr>
        <p:spPr>
          <a:xfrm>
            <a:off x="1219200" y="6356351"/>
            <a:ext cx="3860800" cy="365125"/>
          </a:xfrm>
          <a:prstGeom prst="rect">
            <a:avLst/>
          </a:prstGeom>
        </p:spPr>
        <p:txBody>
          <a:bodyPr/>
          <a:lstStyle>
            <a:lvl1pPr fontAlgn="auto">
              <a:spcBef>
                <a:spcPts val="0"/>
              </a:spcBef>
              <a:spcAft>
                <a:spcPts val="0"/>
              </a:spcAft>
              <a:defRPr sz="1400">
                <a:latin typeface="Segoe UI"/>
                <a:ea typeface="+mn-ea"/>
                <a:cs typeface="Segoe UI"/>
              </a:defRPr>
            </a:lvl1pPr>
          </a:lstStyle>
          <a:p>
            <a:pPr>
              <a:defRPr/>
            </a:pPr>
            <a:endParaRPr lang="nl-NL"/>
          </a:p>
        </p:txBody>
      </p:sp>
    </p:spTree>
    <p:extLst>
      <p:ext uri="{BB962C8B-B14F-4D97-AF65-F5344CB8AC3E}">
        <p14:creationId xmlns:p14="http://schemas.microsoft.com/office/powerpoint/2010/main" val="2080808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lt-LT"/>
              <a:t>Spustelėję redag. ruoš. pavad. stilių</a:t>
            </a:r>
            <a:endParaRPr lang="en-US" dirty="0"/>
          </a:p>
        </p:txBody>
      </p:sp>
      <p:sp>
        <p:nvSpPr>
          <p:cNvPr id="3" name="Content Placeholder 2"/>
          <p:cNvSpPr>
            <a:spLocks noGrp="1"/>
          </p:cNvSpPr>
          <p:nvPr>
            <p:ph idx="1"/>
          </p:nvPr>
        </p:nvSpPr>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50C737A2-BE85-4C8E-A011-34B659FF678B}" type="datetime1">
              <a:rPr lang="en-US" smtClean="0"/>
              <a:t>11/2/2021</a:t>
            </a:fld>
            <a:endParaRPr lang="en-US"/>
          </a:p>
        </p:txBody>
      </p:sp>
      <p:sp>
        <p:nvSpPr>
          <p:cNvPr id="5" name="Footer Placeholder 4"/>
          <p:cNvSpPr>
            <a:spLocks noGrp="1"/>
          </p:cNvSpPr>
          <p:nvPr>
            <p:ph type="ftr" sz="quarter" idx="11"/>
          </p:nvPr>
        </p:nvSpPr>
        <p:spPr/>
        <p:txBody>
          <a:bodyPr/>
          <a:lstStyle/>
          <a:p>
            <a:r>
              <a:rPr lang="en-US"/>
              <a:t>Accel Ed Kick-off meeting , 11-13 January 2021                         WP 2.1 Jūratė Macijauskienė - Lithuania University of Health Science (LSMU)</a:t>
            </a:r>
          </a:p>
        </p:txBody>
      </p:sp>
      <p:sp>
        <p:nvSpPr>
          <p:cNvPr id="6" name="Slide Number Placeholder 5"/>
          <p:cNvSpPr>
            <a:spLocks noGrp="1"/>
          </p:cNvSpPr>
          <p:nvPr>
            <p:ph type="sldNum" sz="quarter" idx="12"/>
          </p:nvPr>
        </p:nvSpPr>
        <p:spPr/>
        <p:txBody>
          <a:bodyPr/>
          <a:lstStyle/>
          <a:p>
            <a:fld id="{5D73EB33-29DA-483B-93E0-CED121B0163C}" type="slidenum">
              <a:rPr lang="en-US" smtClean="0"/>
              <a:t>‹#›</a:t>
            </a:fld>
            <a:endParaRPr lang="en-US"/>
          </a:p>
        </p:txBody>
      </p:sp>
    </p:spTree>
    <p:extLst>
      <p:ext uri="{BB962C8B-B14F-4D97-AF65-F5344CB8AC3E}">
        <p14:creationId xmlns:p14="http://schemas.microsoft.com/office/powerpoint/2010/main" val="728908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lt-LT"/>
              <a:t>Spustelėję redag. ruoš. pavad. stilių</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Redaguoti šablono teksto stilius</a:t>
            </a:r>
          </a:p>
        </p:txBody>
      </p:sp>
      <p:sp>
        <p:nvSpPr>
          <p:cNvPr id="4" name="Date Placeholder 3"/>
          <p:cNvSpPr>
            <a:spLocks noGrp="1"/>
          </p:cNvSpPr>
          <p:nvPr>
            <p:ph type="dt" sz="half" idx="10"/>
          </p:nvPr>
        </p:nvSpPr>
        <p:spPr/>
        <p:txBody>
          <a:bodyPr/>
          <a:lstStyle/>
          <a:p>
            <a:fld id="{9C4B85DE-4AE6-41D7-B14B-F683D704E910}" type="datetime1">
              <a:rPr lang="en-US" smtClean="0"/>
              <a:t>11/2/2021</a:t>
            </a:fld>
            <a:endParaRPr lang="en-US"/>
          </a:p>
        </p:txBody>
      </p:sp>
      <p:sp>
        <p:nvSpPr>
          <p:cNvPr id="5" name="Footer Placeholder 4"/>
          <p:cNvSpPr>
            <a:spLocks noGrp="1"/>
          </p:cNvSpPr>
          <p:nvPr>
            <p:ph type="ftr" sz="quarter" idx="11"/>
          </p:nvPr>
        </p:nvSpPr>
        <p:spPr/>
        <p:txBody>
          <a:bodyPr/>
          <a:lstStyle/>
          <a:p>
            <a:r>
              <a:rPr lang="en-US"/>
              <a:t>Accel Ed Kick-off meeting , 11-13 January 2021                         WP 2.1 Jūratė Macijauskienė - Lithuania University of Health Science (LSMU)</a:t>
            </a:r>
          </a:p>
        </p:txBody>
      </p:sp>
      <p:sp>
        <p:nvSpPr>
          <p:cNvPr id="6" name="Slide Number Placeholder 5"/>
          <p:cNvSpPr>
            <a:spLocks noGrp="1"/>
          </p:cNvSpPr>
          <p:nvPr>
            <p:ph type="sldNum" sz="quarter" idx="12"/>
          </p:nvPr>
        </p:nvSpPr>
        <p:spPr/>
        <p:txBody>
          <a:bodyPr/>
          <a:lstStyle/>
          <a:p>
            <a:fld id="{5D73EB33-29DA-483B-93E0-CED121B0163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8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lt-LT"/>
              <a:t>Spustelėję redag. ruoš. pavad. stilių</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8FF3DB11-F446-4326-AC3B-68D2417CA6EE}" type="datetime1">
              <a:rPr lang="en-US" smtClean="0"/>
              <a:t>11/2/2021</a:t>
            </a:fld>
            <a:endParaRPr lang="en-US"/>
          </a:p>
        </p:txBody>
      </p:sp>
      <p:sp>
        <p:nvSpPr>
          <p:cNvPr id="6" name="Footer Placeholder 5"/>
          <p:cNvSpPr>
            <a:spLocks noGrp="1"/>
          </p:cNvSpPr>
          <p:nvPr>
            <p:ph type="ftr" sz="quarter" idx="11"/>
          </p:nvPr>
        </p:nvSpPr>
        <p:spPr/>
        <p:txBody>
          <a:bodyPr/>
          <a:lstStyle/>
          <a:p>
            <a:r>
              <a:rPr lang="en-US"/>
              <a:t>Accel Ed Kick-off meeting , 11-13 January 2021                         WP 2.1 Jūratė Macijauskienė - Lithuania University of Health Science (LSMU)</a:t>
            </a:r>
          </a:p>
        </p:txBody>
      </p:sp>
      <p:sp>
        <p:nvSpPr>
          <p:cNvPr id="7" name="Slide Number Placeholder 6"/>
          <p:cNvSpPr>
            <a:spLocks noGrp="1"/>
          </p:cNvSpPr>
          <p:nvPr>
            <p:ph type="sldNum" sz="quarter" idx="12"/>
          </p:nvPr>
        </p:nvSpPr>
        <p:spPr/>
        <p:txBody>
          <a:bodyPr/>
          <a:lstStyle/>
          <a:p>
            <a:fld id="{5D73EB33-29DA-483B-93E0-CED121B0163C}" type="slidenum">
              <a:rPr lang="en-US" smtClean="0"/>
              <a:t>‹#›</a:t>
            </a:fld>
            <a:endParaRPr lang="en-US"/>
          </a:p>
        </p:txBody>
      </p:sp>
    </p:spTree>
    <p:extLst>
      <p:ext uri="{BB962C8B-B14F-4D97-AF65-F5344CB8AC3E}">
        <p14:creationId xmlns:p14="http://schemas.microsoft.com/office/powerpoint/2010/main" val="1350586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lt-LT"/>
              <a:t>Spustelėję redag. ruoš. pavad. stilių</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4" name="Content Placeholder 3"/>
          <p:cNvSpPr>
            <a:spLocks noGrp="1"/>
          </p:cNvSpPr>
          <p:nvPr>
            <p:ph sz="half" idx="2"/>
          </p:nvPr>
        </p:nvSpPr>
        <p:spPr>
          <a:xfrm>
            <a:off x="1097280" y="2582334"/>
            <a:ext cx="4937760" cy="3378200"/>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6" name="Content Placeholder 5"/>
          <p:cNvSpPr>
            <a:spLocks noGrp="1"/>
          </p:cNvSpPr>
          <p:nvPr>
            <p:ph sz="quarter" idx="4"/>
          </p:nvPr>
        </p:nvSpPr>
        <p:spPr>
          <a:xfrm>
            <a:off x="6217920" y="2582334"/>
            <a:ext cx="4937760" cy="3378200"/>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99DDA796-6F8B-49B7-B464-47147E2C29BC}" type="datetime1">
              <a:rPr lang="en-US" smtClean="0"/>
              <a:t>11/2/2021</a:t>
            </a:fld>
            <a:endParaRPr lang="en-US"/>
          </a:p>
        </p:txBody>
      </p:sp>
      <p:sp>
        <p:nvSpPr>
          <p:cNvPr id="8" name="Footer Placeholder 7"/>
          <p:cNvSpPr>
            <a:spLocks noGrp="1"/>
          </p:cNvSpPr>
          <p:nvPr>
            <p:ph type="ftr" sz="quarter" idx="11"/>
          </p:nvPr>
        </p:nvSpPr>
        <p:spPr/>
        <p:txBody>
          <a:bodyPr/>
          <a:lstStyle/>
          <a:p>
            <a:r>
              <a:rPr lang="en-US"/>
              <a:t>Accel Ed Kick-off meeting , 11-13 January 2021                         WP 2.1 Jūratė Macijauskienė - Lithuania University of Health Science (LSMU)</a:t>
            </a:r>
          </a:p>
        </p:txBody>
      </p:sp>
      <p:sp>
        <p:nvSpPr>
          <p:cNvPr id="9" name="Slide Number Placeholder 8"/>
          <p:cNvSpPr>
            <a:spLocks noGrp="1"/>
          </p:cNvSpPr>
          <p:nvPr>
            <p:ph type="sldNum" sz="quarter" idx="12"/>
          </p:nvPr>
        </p:nvSpPr>
        <p:spPr/>
        <p:txBody>
          <a:bodyPr/>
          <a:lstStyle/>
          <a:p>
            <a:fld id="{5D73EB33-29DA-483B-93E0-CED121B0163C}" type="slidenum">
              <a:rPr lang="en-US" smtClean="0"/>
              <a:t>‹#›</a:t>
            </a:fld>
            <a:endParaRPr lang="en-US"/>
          </a:p>
        </p:txBody>
      </p:sp>
    </p:spTree>
    <p:extLst>
      <p:ext uri="{BB962C8B-B14F-4D97-AF65-F5344CB8AC3E}">
        <p14:creationId xmlns:p14="http://schemas.microsoft.com/office/powerpoint/2010/main" val="201032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Date Placeholder 2"/>
          <p:cNvSpPr>
            <a:spLocks noGrp="1"/>
          </p:cNvSpPr>
          <p:nvPr>
            <p:ph type="dt" sz="half" idx="10"/>
          </p:nvPr>
        </p:nvSpPr>
        <p:spPr/>
        <p:txBody>
          <a:bodyPr/>
          <a:lstStyle/>
          <a:p>
            <a:fld id="{995F5BF3-A061-4753-A8C9-DD9A96846D96}" type="datetime1">
              <a:rPr lang="en-US" smtClean="0"/>
              <a:t>11/2/2021</a:t>
            </a:fld>
            <a:endParaRPr lang="en-US"/>
          </a:p>
        </p:txBody>
      </p:sp>
      <p:sp>
        <p:nvSpPr>
          <p:cNvPr id="4" name="Footer Placeholder 3"/>
          <p:cNvSpPr>
            <a:spLocks noGrp="1"/>
          </p:cNvSpPr>
          <p:nvPr>
            <p:ph type="ftr" sz="quarter" idx="11"/>
          </p:nvPr>
        </p:nvSpPr>
        <p:spPr/>
        <p:txBody>
          <a:bodyPr/>
          <a:lstStyle/>
          <a:p>
            <a:r>
              <a:rPr lang="en-US"/>
              <a:t>Accel Ed Kick-off meeting , 11-13 January 2021                         WP 2.1 Jūratė Macijauskienė - Lithuania University of Health Science (LSMU)</a:t>
            </a:r>
          </a:p>
        </p:txBody>
      </p:sp>
      <p:sp>
        <p:nvSpPr>
          <p:cNvPr id="5" name="Slide Number Placeholder 4"/>
          <p:cNvSpPr>
            <a:spLocks noGrp="1"/>
          </p:cNvSpPr>
          <p:nvPr>
            <p:ph type="sldNum" sz="quarter" idx="12"/>
          </p:nvPr>
        </p:nvSpPr>
        <p:spPr/>
        <p:txBody>
          <a:bodyPr/>
          <a:lstStyle/>
          <a:p>
            <a:fld id="{5D73EB33-29DA-483B-93E0-CED121B0163C}" type="slidenum">
              <a:rPr lang="en-US" smtClean="0"/>
              <a:t>‹#›</a:t>
            </a:fld>
            <a:endParaRPr lang="en-US"/>
          </a:p>
        </p:txBody>
      </p:sp>
    </p:spTree>
    <p:extLst>
      <p:ext uri="{BB962C8B-B14F-4D97-AF65-F5344CB8AC3E}">
        <p14:creationId xmlns:p14="http://schemas.microsoft.com/office/powerpoint/2010/main" val="962160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šči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AD64B71-1BEC-4FD2-8502-7296176FE055}" type="datetime1">
              <a:rPr lang="en-US" smtClean="0"/>
              <a:t>11/2/2021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Accel Ed Kick-off meeting , 11-13 January 2021                         WP 2.1 Jūratė Macijauskienė - Lithuania University of Health Science (LSMU)</a:t>
            </a:r>
          </a:p>
        </p:txBody>
      </p:sp>
      <p:sp>
        <p:nvSpPr>
          <p:cNvPr id="9" name="Slide Number Placeholder 8"/>
          <p:cNvSpPr>
            <a:spLocks noGrp="1"/>
          </p:cNvSpPr>
          <p:nvPr>
            <p:ph type="sldNum" sz="quarter" idx="12"/>
          </p:nvPr>
        </p:nvSpPr>
        <p:spPr/>
        <p:txBody>
          <a:bodyPr/>
          <a:lstStyle/>
          <a:p>
            <a:fld id="{5D73EB33-29DA-483B-93E0-CED121B0163C}" type="slidenum">
              <a:rPr lang="en-US" smtClean="0"/>
              <a:t>‹#›</a:t>
            </a:fld>
            <a:endParaRPr lang="en-US"/>
          </a:p>
        </p:txBody>
      </p:sp>
    </p:spTree>
    <p:extLst>
      <p:ext uri="{BB962C8B-B14F-4D97-AF65-F5344CB8AC3E}">
        <p14:creationId xmlns:p14="http://schemas.microsoft.com/office/powerpoint/2010/main" val="2567619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lt-LT"/>
              <a:t>Spustelėję redag. ruoš. pavad. stilių</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Redaguoti šablono teksto stilius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0CD8A9A-823B-46DD-A232-2143256CD9E6}" type="datetime1">
              <a:rPr lang="en-US" smtClean="0"/>
              <a:t>11/2/2021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Accel Ed Kick-off meeting , 11-13 January 2021                         WP 2.1 Jūratė Macijauskienė - Lithuania University of Health Science (LSMU)</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D73EB33-29DA-483B-93E0-CED121B0163C}" type="slidenum">
              <a:rPr lang="en-US" smtClean="0"/>
              <a:t>‹#›</a:t>
            </a:fld>
            <a:endParaRPr lang="en-US"/>
          </a:p>
        </p:txBody>
      </p:sp>
    </p:spTree>
    <p:extLst>
      <p:ext uri="{BB962C8B-B14F-4D97-AF65-F5344CB8AC3E}">
        <p14:creationId xmlns:p14="http://schemas.microsoft.com/office/powerpoint/2010/main" val="212936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lt-LT"/>
              <a:t>Spustelėję redag. ruoš. pavad. stilių</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 norėdami įtraukti pav.</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Redaguoti šablono teksto stilius</a:t>
            </a:r>
          </a:p>
        </p:txBody>
      </p:sp>
      <p:sp>
        <p:nvSpPr>
          <p:cNvPr id="5" name="Date Placeholder 4"/>
          <p:cNvSpPr>
            <a:spLocks noGrp="1"/>
          </p:cNvSpPr>
          <p:nvPr>
            <p:ph type="dt" sz="half" idx="10"/>
          </p:nvPr>
        </p:nvSpPr>
        <p:spPr/>
        <p:txBody>
          <a:bodyPr/>
          <a:lstStyle/>
          <a:p>
            <a:fld id="{8D999599-EF1E-499D-A6D3-9DFC0A225E77}" type="datetime1">
              <a:rPr lang="en-US" smtClean="0"/>
              <a:t>11/2/2021</a:t>
            </a:fld>
            <a:endParaRPr lang="en-US"/>
          </a:p>
        </p:txBody>
      </p:sp>
      <p:sp>
        <p:nvSpPr>
          <p:cNvPr id="6" name="Footer Placeholder 5"/>
          <p:cNvSpPr>
            <a:spLocks noGrp="1"/>
          </p:cNvSpPr>
          <p:nvPr>
            <p:ph type="ftr" sz="quarter" idx="11"/>
          </p:nvPr>
        </p:nvSpPr>
        <p:spPr/>
        <p:txBody>
          <a:bodyPr/>
          <a:lstStyle/>
          <a:p>
            <a:r>
              <a:rPr lang="en-US"/>
              <a:t>Accel Ed Kick-off meeting , 11-13 January 2021                         WP 2.1 Jūratė Macijauskienė - Lithuania University of Health Science (LSMU)</a:t>
            </a:r>
          </a:p>
        </p:txBody>
      </p:sp>
      <p:sp>
        <p:nvSpPr>
          <p:cNvPr id="7" name="Slide Number Placeholder 6"/>
          <p:cNvSpPr>
            <a:spLocks noGrp="1"/>
          </p:cNvSpPr>
          <p:nvPr>
            <p:ph type="sldNum" sz="quarter" idx="12"/>
          </p:nvPr>
        </p:nvSpPr>
        <p:spPr/>
        <p:txBody>
          <a:bodyPr/>
          <a:lstStyle/>
          <a:p>
            <a:fld id="{5D73EB33-29DA-483B-93E0-CED121B0163C}" type="slidenum">
              <a:rPr lang="en-US" smtClean="0"/>
              <a:t>‹#›</a:t>
            </a:fld>
            <a:endParaRPr lang="en-US"/>
          </a:p>
        </p:txBody>
      </p:sp>
    </p:spTree>
    <p:extLst>
      <p:ext uri="{BB962C8B-B14F-4D97-AF65-F5344CB8AC3E}">
        <p14:creationId xmlns:p14="http://schemas.microsoft.com/office/powerpoint/2010/main" val="2406570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lt-LT"/>
              <a:t>Spustelėję redag. ruoš. pavad. stilių</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5F6A53C-2B03-455E-A290-ACA77FE934DA}" type="datetime1">
              <a:rPr lang="en-US" smtClean="0"/>
              <a:t>11/2/2021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Accel Ed Kick-off meeting , 11-13 January 2021                         WP 2.1 Jūratė Macijauskienė - Lithuania University of Health Science (LSMU)</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D73EB33-29DA-483B-93E0-CED121B0163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06925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proquest.com/docview/305343657"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hyperlink" Target="https://doi.org/10.1097/NNR.0000000000000251" TargetMode="External"/><Relationship Id="rId3" Type="http://schemas.openxmlformats.org/officeDocument/2006/relationships/hyperlink" Target="https://doi.org/10.1111/jocn.13570" TargetMode="External"/><Relationship Id="rId7" Type="http://schemas.openxmlformats.org/officeDocument/2006/relationships/hyperlink" Target="https://doi.org/10.1097/01.jnr.0000387606.55403.5f" TargetMode="External"/><Relationship Id="rId2" Type="http://schemas.openxmlformats.org/officeDocument/2006/relationships/hyperlink" Target="https://pubmed.ncbi.nlm.nih.gov/9369656/" TargetMode="External"/><Relationship Id="rId1" Type="http://schemas.openxmlformats.org/officeDocument/2006/relationships/slideLayout" Target="../slideLayouts/slideLayout2.xml"/><Relationship Id="rId6" Type="http://schemas.openxmlformats.org/officeDocument/2006/relationships/hyperlink" Target="https://doi.org/10.1111/inr.12678" TargetMode="External"/><Relationship Id="rId5" Type="http://schemas.openxmlformats.org/officeDocument/2006/relationships/hyperlink" Target="https://doi.org/10.1111/jan.14693" TargetMode="External"/><Relationship Id="rId4" Type="http://schemas.openxmlformats.org/officeDocument/2006/relationships/hyperlink" Target="https://doi.org/10.1590/0034-7167-2018-0538" TargetMode="External"/><Relationship Id="rId9" Type="http://schemas.openxmlformats.org/officeDocument/2006/relationships/hyperlink" Target="https://doi.org/10.7748/nr2005.01.12.3.61.c5949"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177/08903344211018164" TargetMode="External"/><Relationship Id="rId2" Type="http://schemas.openxmlformats.org/officeDocument/2006/relationships/hyperlink" Target="https://doi.org/10.1097/01.NNR.0000313491.94906.8e" TargetMode="External"/><Relationship Id="rId1" Type="http://schemas.openxmlformats.org/officeDocument/2006/relationships/slideLayout" Target="../slideLayouts/slideLayout2.xml"/><Relationship Id="rId4" Type="http://schemas.openxmlformats.org/officeDocument/2006/relationships/hyperlink" Target="http://casopis-zsfju.zsf.jcu.cz/journal-of-nursing-social-studies-public-health-and-rehabilitatio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ubtitel 4"/>
          <p:cNvSpPr>
            <a:spLocks noGrp="1"/>
          </p:cNvSpPr>
          <p:nvPr>
            <p:ph type="subTitle" idx="1"/>
          </p:nvPr>
        </p:nvSpPr>
        <p:spPr bwMode="auto">
          <a:xfrm>
            <a:off x="1280271" y="4068695"/>
            <a:ext cx="9648786" cy="14059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endParaRPr lang="en-GB" sz="1200" dirty="0">
              <a:solidFill>
                <a:srgbClr val="003399"/>
              </a:solidFill>
              <a:latin typeface="Segoe UI" pitchFamily="34" charset="0"/>
              <a:ea typeface="ＭＳ Ｐゴシック" charset="-128"/>
              <a:cs typeface="Segoe UI" pitchFamily="34" charset="0"/>
            </a:endParaRPr>
          </a:p>
          <a:p>
            <a:pPr algn="ctr"/>
            <a:r>
              <a:rPr lang="en-GB" b="1" dirty="0" smtClean="0">
                <a:solidFill>
                  <a:srgbClr val="003399"/>
                </a:solidFill>
                <a:latin typeface="+mn-lt"/>
                <a:ea typeface="ＭＳ Ｐゴシック" charset="-128"/>
                <a:cs typeface="Segoe UI" pitchFamily="34" charset="0"/>
              </a:rPr>
              <a:t>Olga </a:t>
            </a:r>
            <a:r>
              <a:rPr lang="en-GB" b="1" dirty="0" err="1">
                <a:solidFill>
                  <a:srgbClr val="003399"/>
                </a:solidFill>
                <a:latin typeface="+mn-lt"/>
                <a:ea typeface="ＭＳ Ｐゴシック" charset="-128"/>
                <a:cs typeface="Segoe UI" pitchFamily="34" charset="0"/>
              </a:rPr>
              <a:t>R</a:t>
            </a:r>
            <a:r>
              <a:rPr lang="en-GB" b="1" dirty="0" err="1" smtClean="0">
                <a:solidFill>
                  <a:srgbClr val="003399"/>
                </a:solidFill>
                <a:latin typeface="+mn-lt"/>
                <a:ea typeface="ＭＳ Ｐゴシック" charset="-128"/>
                <a:cs typeface="Segoe UI" pitchFamily="34" charset="0"/>
              </a:rPr>
              <a:t>iklikiene</a:t>
            </a:r>
            <a:r>
              <a:rPr lang="en-GB" b="1" dirty="0" smtClean="0">
                <a:solidFill>
                  <a:srgbClr val="003399"/>
                </a:solidFill>
                <a:latin typeface="+mn-lt"/>
                <a:ea typeface="ＭＳ Ｐゴシック" charset="-128"/>
                <a:cs typeface="Segoe UI" pitchFamily="34" charset="0"/>
              </a:rPr>
              <a:t> RN, PhD</a:t>
            </a:r>
            <a:endParaRPr lang="en-GB" b="1" dirty="0">
              <a:solidFill>
                <a:srgbClr val="003399"/>
              </a:solidFill>
              <a:latin typeface="+mn-lt"/>
              <a:ea typeface="ＭＳ Ｐゴシック" charset="-128"/>
              <a:cs typeface="Segoe UI" pitchFamily="34" charset="0"/>
            </a:endParaRPr>
          </a:p>
          <a:p>
            <a:pPr eaLnBrk="1" hangingPunct="1"/>
            <a:endParaRPr lang="en-GB" dirty="0" smtClean="0">
              <a:latin typeface="+mn-lt"/>
              <a:ea typeface="ＭＳ Ｐゴシック" charset="-128"/>
              <a:cs typeface="Segoe UI" pitchFamily="34" charset="0"/>
            </a:endParaRPr>
          </a:p>
        </p:txBody>
      </p:sp>
      <p:sp>
        <p:nvSpPr>
          <p:cNvPr id="2" name="Rechthoek 1"/>
          <p:cNvSpPr/>
          <p:nvPr/>
        </p:nvSpPr>
        <p:spPr>
          <a:xfrm>
            <a:off x="455034" y="2139800"/>
            <a:ext cx="11348277" cy="1384995"/>
          </a:xfrm>
          <a:prstGeom prst="rect">
            <a:avLst/>
          </a:prstGeom>
        </p:spPr>
        <p:txBody>
          <a:bodyPr wrap="square">
            <a:spAutoFit/>
          </a:bodyPr>
          <a:lstStyle/>
          <a:p>
            <a:pPr algn="ctr"/>
            <a:r>
              <a:rPr lang="en-GB" sz="2800" b="1" dirty="0"/>
              <a:t>Different approaches of qualitative research and their </a:t>
            </a:r>
            <a:r>
              <a:rPr lang="en-GB" sz="2800" b="1" dirty="0" smtClean="0"/>
              <a:t>application IV</a:t>
            </a:r>
          </a:p>
          <a:p>
            <a:pPr algn="ctr"/>
            <a:endParaRPr lang="lt-LT" sz="2800" dirty="0"/>
          </a:p>
          <a:p>
            <a:pPr algn="ctr"/>
            <a:r>
              <a:rPr lang="en-US" sz="2800" b="1" dirty="0" smtClean="0">
                <a:solidFill>
                  <a:srgbClr val="003399"/>
                </a:solidFill>
              </a:rPr>
              <a:t>Historical research</a:t>
            </a:r>
            <a:endParaRPr lang="en-US" sz="2800" b="1" dirty="0">
              <a:solidFill>
                <a:srgbClr val="003399"/>
              </a:solidFill>
            </a:endParaRPr>
          </a:p>
        </p:txBody>
      </p:sp>
      <p:pic>
        <p:nvPicPr>
          <p:cNvPr id="3" name="Picture 2"/>
          <p:cNvPicPr>
            <a:picLocks noChangeAspect="1"/>
          </p:cNvPicPr>
          <p:nvPr/>
        </p:nvPicPr>
        <p:blipFill>
          <a:blip r:embed="rId3"/>
          <a:stretch>
            <a:fillRect/>
          </a:stretch>
        </p:blipFill>
        <p:spPr>
          <a:xfrm>
            <a:off x="0" y="125348"/>
            <a:ext cx="2560542" cy="725487"/>
          </a:xfrm>
          <a:prstGeom prst="rect">
            <a:avLst/>
          </a:prstGeom>
        </p:spPr>
      </p:pic>
      <p:pic>
        <p:nvPicPr>
          <p:cNvPr id="4" name="Picture 3"/>
          <p:cNvPicPr>
            <a:picLocks noChangeAspect="1"/>
          </p:cNvPicPr>
          <p:nvPr/>
        </p:nvPicPr>
        <p:blipFill>
          <a:blip r:embed="rId4"/>
          <a:stretch>
            <a:fillRect/>
          </a:stretch>
        </p:blipFill>
        <p:spPr>
          <a:xfrm>
            <a:off x="10316087" y="15610"/>
            <a:ext cx="1725318" cy="944962"/>
          </a:xfrm>
          <a:prstGeom prst="rect">
            <a:avLst/>
          </a:prstGeom>
        </p:spPr>
      </p:pic>
    </p:spTree>
    <p:extLst>
      <p:ext uri="{BB962C8B-B14F-4D97-AF65-F5344CB8AC3E}">
        <p14:creationId xmlns:p14="http://schemas.microsoft.com/office/powerpoint/2010/main" val="2381296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115848" y="842681"/>
            <a:ext cx="120761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defRPr/>
            </a:pPr>
            <a:r>
              <a:rPr lang="en-US" altLang="nl-NL" sz="2000" dirty="0" smtClean="0">
                <a:solidFill>
                  <a:srgbClr val="003399"/>
                </a:solidFill>
                <a:latin typeface="Segoe UI" panose="020B0502040204020203" pitchFamily="34" charset="0"/>
                <a:ea typeface="Segoe UI" panose="020B0502040204020203" pitchFamily="34" charset="0"/>
                <a:cs typeface="Segoe UI" panose="020B0502040204020203" pitchFamily="34" charset="0"/>
              </a:rPr>
              <a:t>Document</a:t>
            </a:r>
            <a:r>
              <a:rPr lang="lt-LT" altLang="nl-NL" sz="2000" dirty="0" err="1" smtClean="0">
                <a:solidFill>
                  <a:srgbClr val="003399"/>
                </a:solidFill>
                <a:latin typeface="Segoe UI" panose="020B0502040204020203" pitchFamily="34" charset="0"/>
                <a:ea typeface="Segoe UI" panose="020B0502040204020203" pitchFamily="34" charset="0"/>
                <a:cs typeface="Segoe UI" panose="020B0502040204020203" pitchFamily="34" charset="0"/>
              </a:rPr>
              <a:t>ary</a:t>
            </a:r>
            <a:r>
              <a:rPr lang="en-US" altLang="nl-NL" sz="2000" dirty="0" smtClean="0">
                <a:solidFill>
                  <a:srgbClr val="003399"/>
                </a:solidFill>
                <a:latin typeface="Segoe UI" panose="020B0502040204020203" pitchFamily="34" charset="0"/>
                <a:ea typeface="Segoe UI" panose="020B0502040204020203" pitchFamily="34" charset="0"/>
                <a:cs typeface="Segoe UI" panose="020B0502040204020203" pitchFamily="34" charset="0"/>
              </a:rPr>
              <a:t>, books, newspapers, </a:t>
            </a:r>
            <a:r>
              <a:rPr lang="lt-LT" altLang="nl-NL" sz="2000" dirty="0" err="1" smtClean="0">
                <a:solidFill>
                  <a:srgbClr val="003399"/>
                </a:solidFill>
              </a:rPr>
              <a:t>a</a:t>
            </a:r>
            <a:r>
              <a:rPr lang="lt-LT" sz="2000" dirty="0" err="1" smtClean="0">
                <a:solidFill>
                  <a:srgbClr val="003399"/>
                </a:solidFill>
              </a:rPr>
              <a:t>utobiographies</a:t>
            </a:r>
            <a:r>
              <a:rPr lang="lt-LT" sz="2000" dirty="0" smtClean="0">
                <a:solidFill>
                  <a:srgbClr val="003399"/>
                </a:solidFill>
              </a:rPr>
              <a:t>,</a:t>
            </a:r>
            <a:r>
              <a:rPr lang="en-US" altLang="nl-NL" sz="2000" dirty="0" smtClean="0">
                <a:solidFill>
                  <a:srgbClr val="003399"/>
                </a:solidFill>
                <a:latin typeface="Segoe UI" panose="020B0502040204020203" pitchFamily="34" charset="0"/>
                <a:ea typeface="Segoe UI" panose="020B0502040204020203" pitchFamily="34" charset="0"/>
                <a:cs typeface="Segoe UI" panose="020B0502040204020203" pitchFamily="34" charset="0"/>
              </a:rPr>
              <a:t> photographs, tape recordings, video, letters, diaries….</a:t>
            </a:r>
            <a:endParaRPr lang="lt-LT" altLang="nl-NL" sz="2000" dirty="0" smtClean="0">
              <a:solidFill>
                <a:srgbClr val="003399"/>
              </a:solidFill>
              <a:latin typeface="Segoe UI" panose="020B0502040204020203" pitchFamily="34" charset="0"/>
              <a:ea typeface="Segoe UI" panose="020B0502040204020203" pitchFamily="34" charset="0"/>
              <a:cs typeface="Segoe UI" panose="020B0502040204020203" pitchFamily="34" charset="0"/>
            </a:endParaRPr>
          </a:p>
          <a:p>
            <a:pPr eaLnBrk="1" hangingPunct="1">
              <a:lnSpc>
                <a:spcPct val="150000"/>
              </a:lnSpc>
              <a:spcBef>
                <a:spcPct val="0"/>
              </a:spcBef>
              <a:buFontTx/>
              <a:buNone/>
              <a:defRPr/>
            </a:pPr>
            <a:endParaRPr lang="nl-NL" altLang="nl-NL" sz="2000" dirty="0">
              <a:solidFill>
                <a:srgbClr val="003399"/>
              </a:solidFill>
              <a:latin typeface="Segoe UI" panose="020B0502040204020203" pitchFamily="34" charset="0"/>
              <a:ea typeface="Segoe UI" panose="020B0502040204020203" pitchFamily="34" charset="0"/>
              <a:cs typeface="Segoe UI" panose="020B0502040204020203" pitchFamily="34" charset="0"/>
            </a:endParaRPr>
          </a:p>
        </p:txBody>
      </p:sp>
      <p:sp>
        <p:nvSpPr>
          <p:cNvPr id="21507" name="Rectangle 4"/>
          <p:cNvSpPr>
            <a:spLocks noGrp="1" noChangeArrowheads="1"/>
          </p:cNvSpPr>
          <p:nvPr>
            <p:ph type="title" idx="4294967295"/>
          </p:nvPr>
        </p:nvSpPr>
        <p:spPr>
          <a:xfrm>
            <a:off x="201453" y="-61329"/>
            <a:ext cx="9773830" cy="1012825"/>
          </a:xfrm>
          <a:prstGeom prst="rect">
            <a:avLst/>
          </a:prstGeom>
        </p:spPr>
        <p:txBody>
          <a:bodyPr>
            <a:noAutofit/>
          </a:bodyPr>
          <a:lstStyle/>
          <a:p>
            <a:pPr eaLnBrk="1" hangingPunct="1"/>
            <a:r>
              <a:rPr lang="en-GB" altLang="nl-NL" sz="3600" b="1" dirty="0"/>
              <a:t/>
            </a:r>
            <a:br>
              <a:rPr lang="en-GB" altLang="nl-NL" sz="3600" b="1" dirty="0"/>
            </a:br>
            <a:r>
              <a:rPr lang="en-GB" altLang="nl-NL" sz="3600" b="1" dirty="0" smtClean="0">
                <a:solidFill>
                  <a:srgbClr val="003399"/>
                </a:solidFill>
              </a:rPr>
              <a:t>Sources of information: search</a:t>
            </a:r>
            <a:endParaRPr lang="nl-NL" altLang="nl-NL" sz="7200" b="1" i="1" dirty="0">
              <a:solidFill>
                <a:srgbClr val="003399"/>
              </a:solidFill>
            </a:endParaRPr>
          </a:p>
        </p:txBody>
      </p:sp>
      <p:sp>
        <p:nvSpPr>
          <p:cNvPr id="5" name="Down Arrow 4"/>
          <p:cNvSpPr/>
          <p:nvPr/>
        </p:nvSpPr>
        <p:spPr>
          <a:xfrm>
            <a:off x="2765046" y="2004818"/>
            <a:ext cx="951722" cy="2900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Rectangle 5"/>
          <p:cNvSpPr/>
          <p:nvPr/>
        </p:nvSpPr>
        <p:spPr>
          <a:xfrm>
            <a:off x="1393446" y="1495822"/>
            <a:ext cx="3694922" cy="433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PRIMARY</a:t>
            </a:r>
            <a:endParaRPr lang="lt-LT" dirty="0"/>
          </a:p>
        </p:txBody>
      </p:sp>
      <p:sp>
        <p:nvSpPr>
          <p:cNvPr id="7" name="Down Arrow 6"/>
          <p:cNvSpPr/>
          <p:nvPr/>
        </p:nvSpPr>
        <p:spPr>
          <a:xfrm>
            <a:off x="8246092" y="1997042"/>
            <a:ext cx="942392" cy="297859"/>
          </a:xfrm>
          <a:prstGeom prst="down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0" name="Rectangle 9"/>
          <p:cNvSpPr/>
          <p:nvPr/>
        </p:nvSpPr>
        <p:spPr>
          <a:xfrm>
            <a:off x="6869827" y="1494525"/>
            <a:ext cx="3694922" cy="43316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SECONDARY</a:t>
            </a:r>
            <a:endParaRPr lang="lt-LT" dirty="0"/>
          </a:p>
        </p:txBody>
      </p:sp>
      <p:sp>
        <p:nvSpPr>
          <p:cNvPr id="2" name="TextBox 1"/>
          <p:cNvSpPr txBox="1"/>
          <p:nvPr/>
        </p:nvSpPr>
        <p:spPr>
          <a:xfrm>
            <a:off x="641036" y="2510457"/>
            <a:ext cx="5346441" cy="2677656"/>
          </a:xfrm>
          <a:prstGeom prst="rect">
            <a:avLst/>
          </a:prstGeom>
          <a:noFill/>
          <a:ln>
            <a:solidFill>
              <a:schemeClr val="accent1"/>
            </a:solidFill>
          </a:ln>
        </p:spPr>
        <p:txBody>
          <a:bodyPr wrap="square" rtlCol="0">
            <a:spAutoFit/>
          </a:bodyPr>
          <a:lstStyle/>
          <a:p>
            <a:pPr marL="285750" lvl="0" indent="-285750">
              <a:buFont typeface="Arial" panose="020B0604020202020204" pitchFamily="34" charset="0"/>
              <a:buChar char="•"/>
            </a:pPr>
            <a:r>
              <a:rPr lang="en-US" dirty="0"/>
              <a:t>Genuine and </a:t>
            </a:r>
            <a:r>
              <a:rPr lang="en-US" dirty="0" smtClean="0"/>
              <a:t>authentic</a:t>
            </a:r>
          </a:p>
          <a:p>
            <a:r>
              <a:rPr lang="en-US" sz="1400" i="1" dirty="0"/>
              <a:t>Genuine: document is what it says it is. Authentic: makes sense compared to other documents, events, context</a:t>
            </a:r>
          </a:p>
          <a:p>
            <a:pPr marL="285750" indent="-285750">
              <a:buFont typeface="Arial" panose="020B0604020202020204" pitchFamily="34" charset="0"/>
              <a:buChar char="•"/>
            </a:pPr>
            <a:r>
              <a:rPr lang="en-US" dirty="0" smtClean="0"/>
              <a:t>Provide the best data and first hand account </a:t>
            </a:r>
            <a:r>
              <a:rPr lang="en-US" sz="1400" dirty="0" smtClean="0"/>
              <a:t>(Fitzpatrick, 1993)</a:t>
            </a:r>
          </a:p>
          <a:p>
            <a:pPr marL="285750" lvl="0" indent="-285750">
              <a:buFont typeface="Arial" panose="020B0604020202020204" pitchFamily="34" charset="0"/>
              <a:buChar char="•"/>
            </a:pPr>
            <a:r>
              <a:rPr lang="en-US" dirty="0"/>
              <a:t>Account of the event by an </a:t>
            </a:r>
            <a:r>
              <a:rPr lang="en-US" dirty="0" smtClean="0"/>
              <a:t>eyewitness</a:t>
            </a:r>
            <a:endParaRPr lang="en-US" sz="1400" dirty="0"/>
          </a:p>
          <a:p>
            <a:pPr marL="285750" lvl="0" indent="-285750">
              <a:buFont typeface="Arial" panose="020B0604020202020204" pitchFamily="34" charset="0"/>
              <a:buChar char="•"/>
            </a:pPr>
            <a:r>
              <a:rPr lang="en-US" dirty="0" smtClean="0"/>
              <a:t>Originators </a:t>
            </a:r>
            <a:r>
              <a:rPr lang="en-US" dirty="0"/>
              <a:t>has influenced what </a:t>
            </a:r>
            <a:r>
              <a:rPr lang="en-US" dirty="0" smtClean="0"/>
              <a:t>is </a:t>
            </a:r>
            <a:r>
              <a:rPr lang="en-US" dirty="0"/>
              <a:t>written</a:t>
            </a:r>
            <a:endParaRPr lang="lt-LT" dirty="0"/>
          </a:p>
          <a:p>
            <a:pPr marL="285750" indent="-285750">
              <a:buFont typeface="Arial" panose="020B0604020202020204" pitchFamily="34" charset="0"/>
              <a:buChar char="•"/>
            </a:pPr>
            <a:r>
              <a:rPr lang="en-US" dirty="0" smtClean="0"/>
              <a:t>Less shaped by interpretation of others</a:t>
            </a:r>
          </a:p>
          <a:p>
            <a:pPr marL="285750" indent="-285750">
              <a:buFont typeface="Arial" panose="020B0604020202020204" pitchFamily="34" charset="0"/>
              <a:buChar char="•"/>
            </a:pPr>
            <a:r>
              <a:rPr lang="en-US" dirty="0" smtClean="0"/>
              <a:t>In archives, private collections, oral histories</a:t>
            </a:r>
          </a:p>
          <a:p>
            <a:pPr marL="285750" indent="-285750">
              <a:buFont typeface="Arial" panose="020B0604020202020204" pitchFamily="34" charset="0"/>
              <a:buChar char="•"/>
            </a:pPr>
            <a:r>
              <a:rPr lang="en-US" dirty="0" smtClean="0"/>
              <a:t>Digitalized and web-based  materials</a:t>
            </a:r>
          </a:p>
        </p:txBody>
      </p:sp>
      <p:sp>
        <p:nvSpPr>
          <p:cNvPr id="8" name="TextBox 7"/>
          <p:cNvSpPr txBox="1"/>
          <p:nvPr/>
        </p:nvSpPr>
        <p:spPr>
          <a:xfrm>
            <a:off x="6420475" y="2524192"/>
            <a:ext cx="4828261" cy="2339102"/>
          </a:xfrm>
          <a:prstGeom prst="rect">
            <a:avLst/>
          </a:prstGeom>
          <a:noFill/>
          <a:ln>
            <a:solidFill>
              <a:schemeClr val="accent1">
                <a:shade val="50000"/>
              </a:schemeClr>
            </a:solidFill>
          </a:ln>
        </p:spPr>
        <p:txBody>
          <a:bodyPr wrap="square" rtlCol="0">
            <a:spAutoFit/>
          </a:bodyPr>
          <a:lstStyle/>
          <a:p>
            <a:pPr marL="285750" lvl="0" indent="-285750">
              <a:spcBef>
                <a:spcPts val="600"/>
              </a:spcBef>
              <a:buFont typeface="Arial" panose="020B0604020202020204" pitchFamily="34" charset="0"/>
              <a:buChar char="•"/>
            </a:pPr>
            <a:r>
              <a:rPr lang="en-US" dirty="0"/>
              <a:t>Descriptions of an event from </a:t>
            </a:r>
            <a:r>
              <a:rPr lang="en-US" dirty="0" smtClean="0"/>
              <a:t>non-eyewitnesses who did not experience the event</a:t>
            </a:r>
          </a:p>
          <a:p>
            <a:pPr marL="285750" lvl="0" indent="-285750">
              <a:spcBef>
                <a:spcPts val="600"/>
              </a:spcBef>
              <a:buFont typeface="Arial" panose="020B0604020202020204" pitchFamily="34" charset="0"/>
              <a:buChar char="•"/>
            </a:pPr>
            <a:r>
              <a:rPr lang="en-US" dirty="0" err="1"/>
              <a:t>B</a:t>
            </a:r>
            <a:r>
              <a:rPr lang="lt-LT" dirty="0" err="1" smtClean="0"/>
              <a:t>ibliographical</a:t>
            </a:r>
            <a:r>
              <a:rPr lang="lt-LT" dirty="0" smtClean="0"/>
              <a:t> </a:t>
            </a:r>
            <a:r>
              <a:rPr lang="lt-LT" dirty="0" err="1"/>
              <a:t>and</a:t>
            </a:r>
            <a:r>
              <a:rPr lang="lt-LT" dirty="0"/>
              <a:t> </a:t>
            </a:r>
            <a:r>
              <a:rPr lang="lt-LT" dirty="0" err="1"/>
              <a:t>historical</a:t>
            </a:r>
            <a:r>
              <a:rPr lang="lt-LT" dirty="0"/>
              <a:t> </a:t>
            </a:r>
            <a:r>
              <a:rPr lang="lt-LT" dirty="0" err="1" smtClean="0"/>
              <a:t>texts</a:t>
            </a:r>
            <a:r>
              <a:rPr lang="en-US" dirty="0" smtClean="0"/>
              <a:t> </a:t>
            </a:r>
            <a:r>
              <a:rPr lang="en-US" sz="1400" dirty="0" smtClean="0"/>
              <a:t>(Brown, 2015)</a:t>
            </a:r>
            <a:endParaRPr lang="en-US" dirty="0" smtClean="0"/>
          </a:p>
          <a:p>
            <a:pPr marL="285750" lvl="0" indent="-285750">
              <a:spcBef>
                <a:spcPts val="600"/>
              </a:spcBef>
              <a:buFont typeface="Arial" panose="020B0604020202020204" pitchFamily="34" charset="0"/>
              <a:buChar char="•"/>
            </a:pPr>
            <a:r>
              <a:rPr lang="en-US" dirty="0" smtClean="0"/>
              <a:t>May </a:t>
            </a:r>
            <a:r>
              <a:rPr lang="en-US" dirty="0"/>
              <a:t>provide broader context</a:t>
            </a:r>
          </a:p>
          <a:p>
            <a:pPr marL="285750" lvl="0" indent="-285750">
              <a:spcBef>
                <a:spcPts val="600"/>
              </a:spcBef>
              <a:buFont typeface="Arial" panose="020B0604020202020204" pitchFamily="34" charset="0"/>
              <a:buChar char="•"/>
            </a:pPr>
            <a:r>
              <a:rPr lang="en-US" dirty="0"/>
              <a:t>Agreement of secondary </a:t>
            </a:r>
            <a:r>
              <a:rPr lang="en-US" dirty="0" smtClean="0"/>
              <a:t>sources</a:t>
            </a:r>
          </a:p>
          <a:p>
            <a:pPr marL="285750" lvl="0" indent="-285750">
              <a:spcBef>
                <a:spcPts val="600"/>
              </a:spcBef>
              <a:buFont typeface="Arial" panose="020B0604020202020204" pitchFamily="34" charset="0"/>
              <a:buChar char="•"/>
            </a:pPr>
            <a:r>
              <a:rPr lang="en-US" dirty="0" smtClean="0"/>
              <a:t>In library and archives</a:t>
            </a:r>
            <a:endParaRPr lang="en-US" dirty="0"/>
          </a:p>
        </p:txBody>
      </p:sp>
      <p:sp>
        <p:nvSpPr>
          <p:cNvPr id="12" name="Vertical Scroll 11"/>
          <p:cNvSpPr/>
          <p:nvPr/>
        </p:nvSpPr>
        <p:spPr>
          <a:xfrm>
            <a:off x="9638522" y="4310743"/>
            <a:ext cx="2481751" cy="1971171"/>
          </a:xfrm>
          <a:prstGeom prst="verticalScroll">
            <a:avLst/>
          </a:prstGeom>
          <a:solidFill>
            <a:schemeClr val="tx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Historical data – research data used by historical researchers that can be text-based, visual, verbal or numerical </a:t>
            </a:r>
          </a:p>
        </p:txBody>
      </p:sp>
      <p:pic>
        <p:nvPicPr>
          <p:cNvPr id="14" name="Picture 13"/>
          <p:cNvPicPr>
            <a:picLocks noChangeAspect="1"/>
          </p:cNvPicPr>
          <p:nvPr/>
        </p:nvPicPr>
        <p:blipFill>
          <a:blip r:embed="rId3"/>
          <a:stretch>
            <a:fillRect/>
          </a:stretch>
        </p:blipFill>
        <p:spPr>
          <a:xfrm>
            <a:off x="3978720" y="4856008"/>
            <a:ext cx="3140436" cy="1950889"/>
          </a:xfrm>
          <a:prstGeom prst="rect">
            <a:avLst/>
          </a:prstGeom>
        </p:spPr>
      </p:pic>
    </p:spTree>
    <p:extLst>
      <p:ext uri="{BB962C8B-B14F-4D97-AF65-F5344CB8AC3E}">
        <p14:creationId xmlns:p14="http://schemas.microsoft.com/office/powerpoint/2010/main" val="153720188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571813"/>
          </a:xfrm>
        </p:spPr>
        <p:txBody>
          <a:bodyPr>
            <a:normAutofit/>
          </a:bodyPr>
          <a:lstStyle/>
          <a:p>
            <a:r>
              <a:rPr lang="lt-LT" sz="3600" b="1" dirty="0" err="1" smtClean="0">
                <a:solidFill>
                  <a:srgbClr val="003399"/>
                </a:solidFill>
              </a:rPr>
              <a:t>Primary</a:t>
            </a:r>
            <a:r>
              <a:rPr lang="lt-LT" sz="3600" b="1" dirty="0" smtClean="0">
                <a:solidFill>
                  <a:srgbClr val="003399"/>
                </a:solidFill>
              </a:rPr>
              <a:t> </a:t>
            </a:r>
            <a:r>
              <a:rPr lang="lt-LT" sz="3600" b="1" dirty="0" err="1" smtClean="0">
                <a:solidFill>
                  <a:srgbClr val="003399"/>
                </a:solidFill>
              </a:rPr>
              <a:t>and</a:t>
            </a:r>
            <a:r>
              <a:rPr lang="lt-LT" sz="3600" b="1" dirty="0" smtClean="0">
                <a:solidFill>
                  <a:srgbClr val="003399"/>
                </a:solidFill>
              </a:rPr>
              <a:t> </a:t>
            </a:r>
            <a:r>
              <a:rPr lang="lt-LT" sz="3600" b="1" dirty="0" err="1" smtClean="0">
                <a:solidFill>
                  <a:srgbClr val="003399"/>
                </a:solidFill>
              </a:rPr>
              <a:t>secondary</a:t>
            </a:r>
            <a:r>
              <a:rPr lang="lt-LT" sz="3600" b="1" dirty="0" smtClean="0">
                <a:solidFill>
                  <a:srgbClr val="003399"/>
                </a:solidFill>
              </a:rPr>
              <a:t> </a:t>
            </a:r>
            <a:r>
              <a:rPr lang="lt-LT" sz="3600" b="1" dirty="0" err="1" smtClean="0">
                <a:solidFill>
                  <a:srgbClr val="003399"/>
                </a:solidFill>
              </a:rPr>
              <a:t>sources</a:t>
            </a:r>
            <a:r>
              <a:rPr lang="lt-LT" sz="3600" b="1" dirty="0" smtClean="0">
                <a:solidFill>
                  <a:srgbClr val="003399"/>
                </a:solidFill>
              </a:rPr>
              <a:t>: </a:t>
            </a:r>
            <a:r>
              <a:rPr lang="lt-LT" sz="3600" b="1" dirty="0" err="1" smtClean="0">
                <a:solidFill>
                  <a:srgbClr val="003399"/>
                </a:solidFill>
              </a:rPr>
              <a:t>examples</a:t>
            </a:r>
            <a:endParaRPr lang="lt-LT" sz="3600" b="1" dirty="0">
              <a:solidFill>
                <a:srgbClr val="003399"/>
              </a:solidFill>
            </a:endParaRPr>
          </a:p>
        </p:txBody>
      </p:sp>
      <p:sp>
        <p:nvSpPr>
          <p:cNvPr id="5" name="Slide Number Placeholder 4"/>
          <p:cNvSpPr>
            <a:spLocks noGrp="1"/>
          </p:cNvSpPr>
          <p:nvPr>
            <p:ph type="sldNum" sz="quarter" idx="12"/>
          </p:nvPr>
        </p:nvSpPr>
        <p:spPr/>
        <p:txBody>
          <a:bodyPr/>
          <a:lstStyle/>
          <a:p>
            <a:fld id="{5D73EB33-29DA-483B-93E0-CED121B0163C}" type="slidenum">
              <a:rPr lang="en-US" smtClean="0"/>
              <a:t>11</a:t>
            </a:fld>
            <a:endParaRPr lang="en-US"/>
          </a:p>
        </p:txBody>
      </p:sp>
      <p:pic>
        <p:nvPicPr>
          <p:cNvPr id="6" name="Picture 5"/>
          <p:cNvPicPr>
            <a:picLocks noChangeAspect="1"/>
          </p:cNvPicPr>
          <p:nvPr/>
        </p:nvPicPr>
        <p:blipFill>
          <a:blip r:embed="rId2"/>
          <a:stretch>
            <a:fillRect/>
          </a:stretch>
        </p:blipFill>
        <p:spPr>
          <a:xfrm>
            <a:off x="508928" y="1352657"/>
            <a:ext cx="4070421" cy="1592194"/>
          </a:xfrm>
          <a:prstGeom prst="rect">
            <a:avLst/>
          </a:prstGeom>
          <a:solidFill>
            <a:schemeClr val="bg1"/>
          </a:solidFill>
        </p:spPr>
      </p:pic>
      <p:sp>
        <p:nvSpPr>
          <p:cNvPr id="9" name="Flowchart: Internal Storage 8"/>
          <p:cNvSpPr/>
          <p:nvPr/>
        </p:nvSpPr>
        <p:spPr>
          <a:xfrm>
            <a:off x="6232848" y="1223832"/>
            <a:ext cx="5495731" cy="5083661"/>
          </a:xfrm>
          <a:prstGeom prst="flowChartInternalStorag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solidFill>
                  <a:srgbClr val="C00000"/>
                </a:solidFill>
              </a:rPr>
              <a:t>Autobiographies</a:t>
            </a:r>
            <a:r>
              <a:rPr lang="en-US" sz="1600" dirty="0">
                <a:solidFill>
                  <a:schemeClr val="tx1"/>
                </a:solidFill>
              </a:rPr>
              <a:t> were selected based on a systematic review of historical sources containing nurses’ personal accounts and historical studies on nursing during the American Civil War</a:t>
            </a:r>
            <a:r>
              <a:rPr lang="en-US" sz="1600" dirty="0" smtClean="0">
                <a:solidFill>
                  <a:schemeClr val="tx1"/>
                </a:solidFill>
              </a:rPr>
              <a:t>.</a:t>
            </a:r>
            <a:r>
              <a:rPr lang="lt-LT" sz="1600" dirty="0" smtClean="0">
                <a:solidFill>
                  <a:schemeClr val="tx1"/>
                </a:solidFill>
              </a:rPr>
              <a:t> </a:t>
            </a:r>
          </a:p>
          <a:p>
            <a:pPr algn="just"/>
            <a:r>
              <a:rPr lang="en-US" sz="1600" dirty="0" smtClean="0">
                <a:solidFill>
                  <a:schemeClr val="tx1"/>
                </a:solidFill>
              </a:rPr>
              <a:t>All </a:t>
            </a:r>
            <a:r>
              <a:rPr lang="en-US" sz="1600" dirty="0">
                <a:solidFill>
                  <a:schemeClr val="tx1"/>
                </a:solidFill>
              </a:rPr>
              <a:t>the autobiographies written by women nurses in the context of the American Civil War were included. </a:t>
            </a:r>
            <a:endParaRPr lang="lt-LT" sz="1600" dirty="0" smtClean="0">
              <a:solidFill>
                <a:schemeClr val="tx1"/>
              </a:solidFill>
            </a:endParaRPr>
          </a:p>
          <a:p>
            <a:pPr algn="just"/>
            <a:endParaRPr lang="lt-LT" sz="900" dirty="0" smtClean="0">
              <a:solidFill>
                <a:schemeClr val="tx1"/>
              </a:solidFill>
            </a:endParaRPr>
          </a:p>
          <a:p>
            <a:pPr algn="just"/>
            <a:r>
              <a:rPr lang="en-US" sz="1600" dirty="0" smtClean="0">
                <a:solidFill>
                  <a:schemeClr val="tx1"/>
                </a:solidFill>
              </a:rPr>
              <a:t>Nurses</a:t>
            </a:r>
            <a:r>
              <a:rPr lang="en-US" sz="1600" dirty="0">
                <a:solidFill>
                  <a:schemeClr val="tx1"/>
                </a:solidFill>
              </a:rPr>
              <a:t>’ </a:t>
            </a:r>
            <a:r>
              <a:rPr lang="en-US" sz="1600" dirty="0">
                <a:solidFill>
                  <a:srgbClr val="C00000"/>
                </a:solidFill>
              </a:rPr>
              <a:t>letters and diaries were excluded </a:t>
            </a:r>
            <a:r>
              <a:rPr lang="en-US" sz="1600" dirty="0">
                <a:solidFill>
                  <a:schemeClr val="tx1"/>
                </a:solidFill>
              </a:rPr>
              <a:t>in light of the study aims. Indeed, unlike in the case of autobiographies, in letters and diaries, the exercise of </a:t>
            </a:r>
            <a:r>
              <a:rPr lang="en-US" sz="1600" dirty="0">
                <a:solidFill>
                  <a:srgbClr val="C00000"/>
                </a:solidFill>
              </a:rPr>
              <a:t>vital reconstruction is suppressed</a:t>
            </a:r>
            <a:r>
              <a:rPr lang="en-US" sz="1600" dirty="0">
                <a:solidFill>
                  <a:schemeClr val="tx1"/>
                </a:solidFill>
              </a:rPr>
              <a:t>; therefore, </a:t>
            </a:r>
            <a:r>
              <a:rPr lang="en-US" sz="1600" dirty="0">
                <a:solidFill>
                  <a:srgbClr val="C00000"/>
                </a:solidFill>
              </a:rPr>
              <a:t>the historical perspective is lost </a:t>
            </a:r>
            <a:r>
              <a:rPr lang="en-US" sz="1600" dirty="0">
                <a:solidFill>
                  <a:schemeClr val="tx1"/>
                </a:solidFill>
              </a:rPr>
              <a:t>since the act of writing is immediate to the historical fact. </a:t>
            </a:r>
            <a:endParaRPr lang="lt-LT" sz="1600" dirty="0" smtClean="0">
              <a:solidFill>
                <a:schemeClr val="tx1"/>
              </a:solidFill>
            </a:endParaRPr>
          </a:p>
          <a:p>
            <a:pPr algn="just"/>
            <a:endParaRPr lang="lt-LT" sz="1600" dirty="0">
              <a:solidFill>
                <a:schemeClr val="tx1"/>
              </a:solidFill>
            </a:endParaRPr>
          </a:p>
          <a:p>
            <a:pPr algn="just"/>
            <a:r>
              <a:rPr lang="en-US" sz="1600" dirty="0" smtClean="0">
                <a:solidFill>
                  <a:schemeClr val="tx1"/>
                </a:solidFill>
              </a:rPr>
              <a:t>Furthermore</a:t>
            </a:r>
            <a:r>
              <a:rPr lang="en-US" sz="1600" dirty="0">
                <a:solidFill>
                  <a:schemeClr val="tx1"/>
                </a:solidFill>
              </a:rPr>
              <a:t>, in letters and diaries, </a:t>
            </a:r>
            <a:r>
              <a:rPr lang="en-US" sz="1600" dirty="0">
                <a:solidFill>
                  <a:srgbClr val="C00000"/>
                </a:solidFill>
              </a:rPr>
              <a:t>the relationship between the reader and the author</a:t>
            </a:r>
            <a:r>
              <a:rPr lang="en-US" sz="1600" dirty="0">
                <a:solidFill>
                  <a:schemeClr val="tx1"/>
                </a:solidFill>
              </a:rPr>
              <a:t> is not established, as there is no desire for visibility or </a:t>
            </a:r>
            <a:r>
              <a:rPr lang="en-US" sz="1600" dirty="0" smtClean="0">
                <a:solidFill>
                  <a:schemeClr val="tx1"/>
                </a:solidFill>
              </a:rPr>
              <a:t>dissemination</a:t>
            </a:r>
            <a:r>
              <a:rPr lang="lt-LT" sz="1600" dirty="0" smtClean="0">
                <a:solidFill>
                  <a:schemeClr val="tx1"/>
                </a:solidFill>
              </a:rPr>
              <a:t> (</a:t>
            </a:r>
            <a:r>
              <a:rPr lang="lt-LT" sz="1600" dirty="0" err="1" smtClean="0">
                <a:solidFill>
                  <a:schemeClr val="tx1"/>
                </a:solidFill>
              </a:rPr>
              <a:t>Choperena</a:t>
            </a:r>
            <a:r>
              <a:rPr lang="lt-LT" sz="1600" dirty="0" smtClean="0">
                <a:solidFill>
                  <a:schemeClr val="tx1"/>
                </a:solidFill>
              </a:rPr>
              <a:t>, 2020)</a:t>
            </a:r>
            <a:endParaRPr lang="lt-LT" sz="1600" dirty="0">
              <a:solidFill>
                <a:schemeClr val="tx1"/>
              </a:solidFill>
            </a:endParaRPr>
          </a:p>
        </p:txBody>
      </p:sp>
      <p:sp>
        <p:nvSpPr>
          <p:cNvPr id="10" name="Rounded Rectangle 9"/>
          <p:cNvSpPr/>
          <p:nvPr/>
        </p:nvSpPr>
        <p:spPr>
          <a:xfrm>
            <a:off x="1367868" y="3513737"/>
            <a:ext cx="4323806" cy="195400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 </a:t>
            </a:r>
            <a:r>
              <a:rPr lang="lt-LT" sz="1600" dirty="0" smtClean="0">
                <a:solidFill>
                  <a:schemeClr val="tx1"/>
                </a:solidFill>
              </a:rPr>
              <a:t>A</a:t>
            </a:r>
            <a:r>
              <a:rPr lang="en-US" sz="1600" dirty="0" smtClean="0">
                <a:solidFill>
                  <a:schemeClr val="tx1"/>
                </a:solidFill>
              </a:rPr>
              <a:t> </a:t>
            </a:r>
            <a:r>
              <a:rPr lang="en-US" sz="1600" dirty="0">
                <a:solidFill>
                  <a:schemeClr val="tx1"/>
                </a:solidFill>
              </a:rPr>
              <a:t>study </a:t>
            </a:r>
            <a:r>
              <a:rPr lang="en-US" sz="1600" dirty="0" smtClean="0">
                <a:solidFill>
                  <a:schemeClr val="tx1"/>
                </a:solidFill>
              </a:rPr>
              <a:t>provide</a:t>
            </a:r>
            <a:r>
              <a:rPr lang="lt-LT" sz="1600" dirty="0" smtClean="0">
                <a:solidFill>
                  <a:schemeClr val="tx1"/>
                </a:solidFill>
              </a:rPr>
              <a:t>d</a:t>
            </a:r>
            <a:r>
              <a:rPr lang="en-US" sz="1600" dirty="0" smtClean="0">
                <a:solidFill>
                  <a:schemeClr val="tx1"/>
                </a:solidFill>
              </a:rPr>
              <a:t> </a:t>
            </a:r>
            <a:r>
              <a:rPr lang="en-US" sz="1600" dirty="0">
                <a:solidFill>
                  <a:schemeClr val="tx1"/>
                </a:solidFill>
              </a:rPr>
              <a:t>an understanding of the nature of military nursing development from 1948 to </a:t>
            </a:r>
            <a:r>
              <a:rPr lang="en-US" sz="1600" dirty="0" smtClean="0">
                <a:solidFill>
                  <a:schemeClr val="tx1"/>
                </a:solidFill>
              </a:rPr>
              <a:t>1970</a:t>
            </a:r>
            <a:r>
              <a:rPr lang="lt-LT" sz="1600" dirty="0" smtClean="0">
                <a:solidFill>
                  <a:schemeClr val="tx1"/>
                </a:solidFill>
              </a:rPr>
              <a:t> </a:t>
            </a:r>
            <a:r>
              <a:rPr lang="en-US" sz="1600" dirty="0" smtClean="0">
                <a:solidFill>
                  <a:schemeClr val="tx1"/>
                </a:solidFill>
              </a:rPr>
              <a:t>researchers </a:t>
            </a:r>
            <a:r>
              <a:rPr lang="en-US" sz="1600" dirty="0">
                <a:solidFill>
                  <a:schemeClr val="tx1"/>
                </a:solidFill>
              </a:rPr>
              <a:t>adopted an oral history approach. This consisted of a literature review, the collection of photographs, a review of formal documents and four face-to-face in-depth </a:t>
            </a:r>
            <a:r>
              <a:rPr lang="en-US" sz="1600" dirty="0" smtClean="0">
                <a:solidFill>
                  <a:schemeClr val="tx1"/>
                </a:solidFill>
              </a:rPr>
              <a:t>interviews</a:t>
            </a:r>
            <a:r>
              <a:rPr lang="lt-LT" sz="1600" dirty="0" smtClean="0">
                <a:solidFill>
                  <a:schemeClr val="tx1"/>
                </a:solidFill>
              </a:rPr>
              <a:t> (</a:t>
            </a:r>
            <a:r>
              <a:rPr lang="lt-LT" sz="1600" dirty="0" err="1" smtClean="0">
                <a:solidFill>
                  <a:schemeClr val="tx1"/>
                </a:solidFill>
              </a:rPr>
              <a:t>Mu</a:t>
            </a:r>
            <a:r>
              <a:rPr lang="lt-LT" sz="1600" dirty="0" smtClean="0">
                <a:solidFill>
                  <a:schemeClr val="tx1"/>
                </a:solidFill>
              </a:rPr>
              <a:t> </a:t>
            </a:r>
            <a:r>
              <a:rPr lang="lt-LT" sz="1600" dirty="0" err="1" smtClean="0">
                <a:solidFill>
                  <a:schemeClr val="tx1"/>
                </a:solidFill>
              </a:rPr>
              <a:t>and</a:t>
            </a:r>
            <a:r>
              <a:rPr lang="lt-LT" sz="1600" dirty="0" smtClean="0">
                <a:solidFill>
                  <a:schemeClr val="tx1"/>
                </a:solidFill>
              </a:rPr>
              <a:t> </a:t>
            </a:r>
            <a:r>
              <a:rPr lang="lt-LT" sz="1600" dirty="0" err="1" smtClean="0">
                <a:solidFill>
                  <a:schemeClr val="tx1"/>
                </a:solidFill>
              </a:rPr>
              <a:t>Lin</a:t>
            </a:r>
            <a:r>
              <a:rPr lang="lt-LT" sz="1600" dirty="0" smtClean="0">
                <a:solidFill>
                  <a:schemeClr val="tx1"/>
                </a:solidFill>
              </a:rPr>
              <a:t>, 2007)</a:t>
            </a:r>
            <a:endParaRPr lang="lt-LT" sz="1600" dirty="0">
              <a:solidFill>
                <a:schemeClr val="tx1"/>
              </a:solidFill>
            </a:endParaRPr>
          </a:p>
        </p:txBody>
      </p:sp>
    </p:spTree>
    <p:extLst>
      <p:ext uri="{BB962C8B-B14F-4D97-AF65-F5344CB8AC3E}">
        <p14:creationId xmlns:p14="http://schemas.microsoft.com/office/powerpoint/2010/main" val="370510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nl-NL" sz="3600" b="1" dirty="0">
                <a:solidFill>
                  <a:srgbClr val="003399"/>
                </a:solidFill>
              </a:rPr>
              <a:t>Sources of </a:t>
            </a:r>
            <a:r>
              <a:rPr lang="en-GB" altLang="nl-NL" sz="3600" b="1" dirty="0" smtClean="0">
                <a:solidFill>
                  <a:srgbClr val="003399"/>
                </a:solidFill>
              </a:rPr>
              <a:t>information: criticism</a:t>
            </a:r>
            <a:endParaRPr lang="lt-LT" sz="3600" dirty="0"/>
          </a:p>
        </p:txBody>
      </p:sp>
      <p:sp>
        <p:nvSpPr>
          <p:cNvPr id="3" name="Content Placeholder 2"/>
          <p:cNvSpPr>
            <a:spLocks noGrp="1"/>
          </p:cNvSpPr>
          <p:nvPr>
            <p:ph idx="1"/>
          </p:nvPr>
        </p:nvSpPr>
        <p:spPr/>
        <p:txBody>
          <a:bodyPr/>
          <a:lstStyle/>
          <a:p>
            <a:r>
              <a:rPr lang="en-US" dirty="0" smtClean="0"/>
              <a:t>Quality of the sources could be questionable (that time collected not for the research purpose)</a:t>
            </a:r>
          </a:p>
          <a:p>
            <a:r>
              <a:rPr lang="en-US" dirty="0" smtClean="0"/>
              <a:t>Researcher must be confident of reliability and validity of the sources (originality, accuracy, authenticity)</a:t>
            </a:r>
          </a:p>
          <a:p>
            <a:endParaRPr lang="lt-LT" dirty="0"/>
          </a:p>
        </p:txBody>
      </p:sp>
      <p:sp>
        <p:nvSpPr>
          <p:cNvPr id="5" name="Slide Number Placeholder 4"/>
          <p:cNvSpPr>
            <a:spLocks noGrp="1"/>
          </p:cNvSpPr>
          <p:nvPr>
            <p:ph type="sldNum" sz="quarter" idx="12"/>
          </p:nvPr>
        </p:nvSpPr>
        <p:spPr/>
        <p:txBody>
          <a:bodyPr/>
          <a:lstStyle/>
          <a:p>
            <a:fld id="{5D73EB33-29DA-483B-93E0-CED121B0163C}" type="slidenum">
              <a:rPr lang="en-US" smtClean="0"/>
              <a:t>12</a:t>
            </a:fld>
            <a:endParaRPr lang="en-US"/>
          </a:p>
        </p:txBody>
      </p:sp>
      <p:graphicFrame>
        <p:nvGraphicFramePr>
          <p:cNvPr id="6" name="Diagram 5"/>
          <p:cNvGraphicFramePr/>
          <p:nvPr>
            <p:extLst>
              <p:ext uri="{D42A27DB-BD31-4B8C-83A1-F6EECF244321}">
                <p14:modId xmlns:p14="http://schemas.microsoft.com/office/powerpoint/2010/main" val="3073559000"/>
              </p:ext>
            </p:extLst>
          </p:nvPr>
        </p:nvGraphicFramePr>
        <p:xfrm>
          <a:off x="2032000" y="3396343"/>
          <a:ext cx="6860073" cy="2741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4050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3399"/>
                </a:solidFill>
              </a:rPr>
              <a:t>Interpretation and story telling</a:t>
            </a:r>
            <a:endParaRPr lang="lt-LT" sz="3600" b="1" dirty="0">
              <a:solidFill>
                <a:srgbClr val="003399"/>
              </a:solidFill>
            </a:endParaRPr>
          </a:p>
        </p:txBody>
      </p:sp>
      <p:sp>
        <p:nvSpPr>
          <p:cNvPr id="3" name="Content Placeholder 2"/>
          <p:cNvSpPr>
            <a:spLocks noGrp="1"/>
          </p:cNvSpPr>
          <p:nvPr>
            <p:ph sz="half" idx="1"/>
          </p:nvPr>
        </p:nvSpPr>
        <p:spPr>
          <a:xfrm>
            <a:off x="998864" y="2042718"/>
            <a:ext cx="4937760" cy="2744927"/>
          </a:xfrm>
          <a:ln>
            <a:solidFill>
              <a:schemeClr val="accent1">
                <a:shade val="50000"/>
              </a:schemeClr>
            </a:solidFill>
          </a:ln>
        </p:spPr>
        <p:txBody>
          <a:bodyPr/>
          <a:lstStyle/>
          <a:p>
            <a:pPr marL="0" indent="0" algn="ctr">
              <a:buNone/>
            </a:pPr>
            <a:r>
              <a:rPr lang="en-US" dirty="0" smtClean="0">
                <a:solidFill>
                  <a:srgbClr val="C00000"/>
                </a:solidFill>
              </a:rPr>
              <a:t>Interpret your findings</a:t>
            </a:r>
          </a:p>
          <a:p>
            <a:pPr>
              <a:buFont typeface="Courier New" panose="02070309020205020404" pitchFamily="49" charset="0"/>
              <a:buChar char="o"/>
            </a:pPr>
            <a:r>
              <a:rPr lang="en-US" dirty="0" smtClean="0"/>
              <a:t> Trends</a:t>
            </a:r>
            <a:endParaRPr lang="en-US" dirty="0"/>
          </a:p>
          <a:p>
            <a:pPr>
              <a:buFont typeface="Courier New" panose="02070309020205020404" pitchFamily="49" charset="0"/>
              <a:buChar char="o"/>
            </a:pPr>
            <a:r>
              <a:rPr lang="en-US" dirty="0" smtClean="0"/>
              <a:t> Comparisons</a:t>
            </a:r>
            <a:r>
              <a:rPr lang="lt-LT" dirty="0" smtClean="0"/>
              <a:t> (Wood, 2016)</a:t>
            </a:r>
            <a:endParaRPr lang="en-US" dirty="0"/>
          </a:p>
          <a:p>
            <a:pPr>
              <a:buFont typeface="Courier New" panose="02070309020205020404" pitchFamily="49" charset="0"/>
              <a:buChar char="o"/>
            </a:pPr>
            <a:r>
              <a:rPr lang="en-US" dirty="0" smtClean="0"/>
              <a:t> Relationships</a:t>
            </a:r>
            <a:endParaRPr lang="en-US" dirty="0"/>
          </a:p>
          <a:p>
            <a:pPr>
              <a:buFont typeface="Courier New" panose="02070309020205020404" pitchFamily="49" charset="0"/>
              <a:buChar char="o"/>
            </a:pPr>
            <a:r>
              <a:rPr lang="en-US" dirty="0" smtClean="0"/>
              <a:t> Context</a:t>
            </a:r>
            <a:endParaRPr lang="en-US" dirty="0"/>
          </a:p>
          <a:p>
            <a:pPr>
              <a:buFont typeface="Courier New" panose="02070309020205020404" pitchFamily="49" charset="0"/>
              <a:buChar char="o"/>
            </a:pPr>
            <a:r>
              <a:rPr lang="en-US" dirty="0" smtClean="0"/>
              <a:t> Theoretical </a:t>
            </a:r>
            <a:r>
              <a:rPr lang="en-US" dirty="0"/>
              <a:t>framework</a:t>
            </a:r>
          </a:p>
          <a:p>
            <a:pPr>
              <a:buFont typeface="Courier New" panose="02070309020205020404" pitchFamily="49" charset="0"/>
              <a:buChar char="o"/>
            </a:pPr>
            <a:endParaRPr lang="en-US" dirty="0"/>
          </a:p>
        </p:txBody>
      </p:sp>
      <p:sp>
        <p:nvSpPr>
          <p:cNvPr id="6" name="Content Placeholder 5"/>
          <p:cNvSpPr>
            <a:spLocks noGrp="1"/>
          </p:cNvSpPr>
          <p:nvPr>
            <p:ph sz="half" idx="2"/>
          </p:nvPr>
        </p:nvSpPr>
        <p:spPr>
          <a:xfrm>
            <a:off x="6217920" y="2042718"/>
            <a:ext cx="4937760" cy="2744926"/>
          </a:xfrm>
          <a:ln>
            <a:solidFill>
              <a:schemeClr val="accent1">
                <a:shade val="50000"/>
              </a:schemeClr>
            </a:solidFill>
          </a:ln>
        </p:spPr>
        <p:txBody>
          <a:bodyPr/>
          <a:lstStyle/>
          <a:p>
            <a:pPr marL="0" indent="0" algn="ctr">
              <a:buNone/>
            </a:pPr>
            <a:r>
              <a:rPr lang="en-US" dirty="0" smtClean="0">
                <a:solidFill>
                  <a:srgbClr val="C00000"/>
                </a:solidFill>
              </a:rPr>
              <a:t>Tell one story</a:t>
            </a:r>
          </a:p>
          <a:p>
            <a:pPr>
              <a:buFont typeface="Courier New" panose="02070309020205020404" pitchFamily="49" charset="0"/>
              <a:buChar char="o"/>
            </a:pPr>
            <a:r>
              <a:rPr lang="en-US" dirty="0" smtClean="0"/>
              <a:t> One </a:t>
            </a:r>
            <a:r>
              <a:rPr lang="en-US" dirty="0"/>
              <a:t>version of what happened</a:t>
            </a:r>
          </a:p>
          <a:p>
            <a:pPr>
              <a:buFont typeface="Courier New" panose="02070309020205020404" pitchFamily="49" charset="0"/>
              <a:buChar char="o"/>
            </a:pPr>
            <a:r>
              <a:rPr lang="en-US" dirty="0"/>
              <a:t> </a:t>
            </a:r>
            <a:r>
              <a:rPr lang="en-US" dirty="0" smtClean="0"/>
              <a:t>Theories </a:t>
            </a:r>
            <a:r>
              <a:rPr lang="en-US" dirty="0"/>
              <a:t>regarding trends</a:t>
            </a:r>
          </a:p>
          <a:p>
            <a:pPr>
              <a:buFont typeface="Courier New" panose="02070309020205020404" pitchFamily="49" charset="0"/>
              <a:buChar char="o"/>
            </a:pPr>
            <a:r>
              <a:rPr lang="en-US" dirty="0"/>
              <a:t> How events influenced each other</a:t>
            </a:r>
          </a:p>
          <a:p>
            <a:pPr>
              <a:buFont typeface="Courier New" panose="02070309020205020404" pitchFamily="49" charset="0"/>
              <a:buChar char="o"/>
            </a:pPr>
            <a:r>
              <a:rPr lang="en-US" dirty="0"/>
              <a:t> Does it explain the present?</a:t>
            </a:r>
          </a:p>
          <a:p>
            <a:pPr>
              <a:buFont typeface="Courier New" panose="02070309020205020404" pitchFamily="49" charset="0"/>
              <a:buChar char="o"/>
            </a:pPr>
            <a:r>
              <a:rPr lang="en-US" dirty="0"/>
              <a:t> What can you predict for the future?</a:t>
            </a:r>
          </a:p>
          <a:p>
            <a:endParaRPr lang="lt-LT" dirty="0"/>
          </a:p>
        </p:txBody>
      </p:sp>
      <p:sp>
        <p:nvSpPr>
          <p:cNvPr id="5" name="Slide Number Placeholder 4"/>
          <p:cNvSpPr>
            <a:spLocks noGrp="1"/>
          </p:cNvSpPr>
          <p:nvPr>
            <p:ph type="sldNum" sz="quarter" idx="12"/>
          </p:nvPr>
        </p:nvSpPr>
        <p:spPr/>
        <p:txBody>
          <a:bodyPr/>
          <a:lstStyle/>
          <a:p>
            <a:fld id="{5D73EB33-29DA-483B-93E0-CED121B0163C}" type="slidenum">
              <a:rPr lang="en-US" smtClean="0"/>
              <a:t>13</a:t>
            </a:fld>
            <a:endParaRPr lang="en-US"/>
          </a:p>
        </p:txBody>
      </p:sp>
      <p:pic>
        <p:nvPicPr>
          <p:cNvPr id="7" name="Picture 6"/>
          <p:cNvPicPr>
            <a:picLocks noChangeAspect="1"/>
          </p:cNvPicPr>
          <p:nvPr/>
        </p:nvPicPr>
        <p:blipFill>
          <a:blip r:embed="rId2"/>
          <a:stretch>
            <a:fillRect/>
          </a:stretch>
        </p:blipFill>
        <p:spPr>
          <a:xfrm>
            <a:off x="998864" y="5096457"/>
            <a:ext cx="10156816" cy="1268078"/>
          </a:xfrm>
          <a:prstGeom prst="rect">
            <a:avLst/>
          </a:prstGeom>
        </p:spPr>
      </p:pic>
    </p:spTree>
    <p:extLst>
      <p:ext uri="{BB962C8B-B14F-4D97-AF65-F5344CB8AC3E}">
        <p14:creationId xmlns:p14="http://schemas.microsoft.com/office/powerpoint/2010/main" val="276298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3399"/>
                </a:solidFill>
              </a:rPr>
              <a:t>Task in a group</a:t>
            </a:r>
            <a:endParaRPr lang="lt-LT" sz="3600" b="1" dirty="0">
              <a:solidFill>
                <a:srgbClr val="003399"/>
              </a:solidFill>
            </a:endParaRPr>
          </a:p>
        </p:txBody>
      </p:sp>
      <p:sp>
        <p:nvSpPr>
          <p:cNvPr id="3" name="Content Placeholder 2"/>
          <p:cNvSpPr>
            <a:spLocks noGrp="1"/>
          </p:cNvSpPr>
          <p:nvPr>
            <p:ph idx="1"/>
          </p:nvPr>
        </p:nvSpPr>
        <p:spPr/>
        <p:txBody>
          <a:bodyPr>
            <a:normAutofit lnSpcReduction="10000"/>
          </a:bodyPr>
          <a:lstStyle/>
          <a:p>
            <a:r>
              <a:rPr lang="en-US" b="1" dirty="0">
                <a:solidFill>
                  <a:srgbClr val="C00000"/>
                </a:solidFill>
                <a:latin typeface="+mj-lt"/>
              </a:rPr>
              <a:t>The interrupted development of Lithuanian nursing</a:t>
            </a:r>
          </a:p>
          <a:p>
            <a:r>
              <a:rPr lang="en-US" dirty="0" err="1">
                <a:latin typeface="+mj-lt"/>
              </a:rPr>
              <a:t>Karosas</a:t>
            </a:r>
            <a:r>
              <a:rPr lang="en-US" dirty="0">
                <a:latin typeface="+mj-lt"/>
              </a:rPr>
              <a:t>, </a:t>
            </a:r>
            <a:r>
              <a:rPr lang="en-US" dirty="0" err="1">
                <a:latin typeface="+mj-lt"/>
              </a:rPr>
              <a:t>Laima</a:t>
            </a:r>
            <a:r>
              <a:rPr lang="en-US" dirty="0">
                <a:latin typeface="+mj-lt"/>
              </a:rPr>
              <a:t> Maria. University of Connecticut. ProQuest Dissertations Publishing, 2003. 3101694.</a:t>
            </a:r>
          </a:p>
          <a:p>
            <a:r>
              <a:rPr lang="lt-LT" dirty="0" smtClean="0">
                <a:latin typeface="+mj-lt"/>
                <a:hlinkClick r:id="rId2"/>
              </a:rPr>
              <a:t>https</a:t>
            </a:r>
            <a:r>
              <a:rPr lang="lt-LT" dirty="0">
                <a:latin typeface="+mj-lt"/>
                <a:hlinkClick r:id="rId2"/>
              </a:rPr>
              <a:t>://</a:t>
            </a:r>
            <a:r>
              <a:rPr lang="lt-LT" dirty="0" smtClean="0">
                <a:latin typeface="+mj-lt"/>
                <a:hlinkClick r:id="rId2"/>
              </a:rPr>
              <a:t>www.proquest.com/docview/305343657</a:t>
            </a:r>
            <a:endParaRPr lang="en-US" dirty="0" smtClean="0">
              <a:latin typeface="+mj-lt"/>
            </a:endParaRPr>
          </a:p>
          <a:p>
            <a:endParaRPr lang="en-US" dirty="0">
              <a:latin typeface="+mj-lt"/>
            </a:endParaRPr>
          </a:p>
          <a:p>
            <a:r>
              <a:rPr lang="en-US" dirty="0" smtClean="0">
                <a:latin typeface="+mj-lt"/>
              </a:rPr>
              <a:t>Read P.1-9 of the historical research, conducted by </a:t>
            </a:r>
            <a:r>
              <a:rPr lang="en-US" dirty="0" err="1" smtClean="0">
                <a:latin typeface="+mj-lt"/>
              </a:rPr>
              <a:t>Laima</a:t>
            </a:r>
            <a:r>
              <a:rPr lang="en-US" dirty="0" smtClean="0">
                <a:latin typeface="+mj-lt"/>
              </a:rPr>
              <a:t> Maria </a:t>
            </a:r>
            <a:r>
              <a:rPr lang="en-US" dirty="0" err="1" smtClean="0">
                <a:latin typeface="+mj-lt"/>
              </a:rPr>
              <a:t>Karosas</a:t>
            </a:r>
            <a:r>
              <a:rPr lang="en-US" dirty="0" smtClean="0">
                <a:latin typeface="+mj-lt"/>
              </a:rPr>
              <a:t>.</a:t>
            </a:r>
          </a:p>
          <a:p>
            <a:r>
              <a:rPr lang="en-US" dirty="0" err="1" smtClean="0">
                <a:latin typeface="+mj-lt"/>
              </a:rPr>
              <a:t>Analyse</a:t>
            </a:r>
            <a:r>
              <a:rPr lang="en-US" dirty="0" smtClean="0">
                <a:latin typeface="+mj-lt"/>
              </a:rPr>
              <a:t> and discuss in a group :</a:t>
            </a:r>
          </a:p>
          <a:p>
            <a:pPr lvl="1">
              <a:buFont typeface="Arial" panose="020B0604020202020204" pitchFamily="34" charset="0"/>
              <a:buChar char="•"/>
            </a:pPr>
            <a:r>
              <a:rPr lang="en-US" dirty="0" smtClean="0">
                <a:latin typeface="+mj-lt"/>
              </a:rPr>
              <a:t>The material sources and their access</a:t>
            </a:r>
          </a:p>
          <a:p>
            <a:pPr lvl="1">
              <a:buFont typeface="Arial" panose="020B0604020202020204" pitchFamily="34" charset="0"/>
              <a:buChar char="•"/>
            </a:pPr>
            <a:r>
              <a:rPr lang="en-US" dirty="0">
                <a:latin typeface="+mj-lt"/>
              </a:rPr>
              <a:t>The </a:t>
            </a:r>
            <a:r>
              <a:rPr lang="en-US" dirty="0" smtClean="0">
                <a:latin typeface="+mj-lt"/>
              </a:rPr>
              <a:t>parameters </a:t>
            </a:r>
            <a:r>
              <a:rPr lang="en-US" dirty="0">
                <a:latin typeface="+mj-lt"/>
              </a:rPr>
              <a:t>of </a:t>
            </a:r>
            <a:r>
              <a:rPr lang="en-US" dirty="0" smtClean="0">
                <a:latin typeface="+mj-lt"/>
              </a:rPr>
              <a:t>historical investigation and their determination</a:t>
            </a:r>
          </a:p>
          <a:p>
            <a:pPr lvl="1">
              <a:buFont typeface="Arial" panose="020B0604020202020204" pitchFamily="34" charset="0"/>
              <a:buChar char="•"/>
            </a:pPr>
            <a:r>
              <a:rPr lang="en-US" dirty="0" smtClean="0">
                <a:latin typeface="+mj-lt"/>
              </a:rPr>
              <a:t>The establishment of historical facts and data analysis</a:t>
            </a:r>
          </a:p>
          <a:p>
            <a:pPr lvl="1">
              <a:buFont typeface="Arial" panose="020B0604020202020204" pitchFamily="34" charset="0"/>
              <a:buChar char="•"/>
            </a:pPr>
            <a:r>
              <a:rPr lang="en-US" dirty="0" smtClean="0">
                <a:latin typeface="+mj-lt"/>
              </a:rPr>
              <a:t>Application of Social theory framework in historical research</a:t>
            </a:r>
            <a:endParaRPr lang="lt-LT" dirty="0">
              <a:latin typeface="+mj-lt"/>
            </a:endParaRPr>
          </a:p>
        </p:txBody>
      </p:sp>
      <p:sp>
        <p:nvSpPr>
          <p:cNvPr id="5" name="Slide Number Placeholder 4"/>
          <p:cNvSpPr>
            <a:spLocks noGrp="1"/>
          </p:cNvSpPr>
          <p:nvPr>
            <p:ph type="sldNum" sz="quarter" idx="12"/>
          </p:nvPr>
        </p:nvSpPr>
        <p:spPr/>
        <p:txBody>
          <a:bodyPr/>
          <a:lstStyle/>
          <a:p>
            <a:fld id="{5D73EB33-29DA-483B-93E0-CED121B0163C}" type="slidenum">
              <a:rPr lang="en-US" smtClean="0"/>
              <a:t>14</a:t>
            </a:fld>
            <a:endParaRPr lang="en-US"/>
          </a:p>
        </p:txBody>
      </p:sp>
      <p:pic>
        <p:nvPicPr>
          <p:cNvPr id="6" name="Picture 5"/>
          <p:cNvPicPr>
            <a:picLocks noChangeAspect="1"/>
          </p:cNvPicPr>
          <p:nvPr/>
        </p:nvPicPr>
        <p:blipFill>
          <a:blip r:embed="rId3"/>
          <a:stretch>
            <a:fillRect/>
          </a:stretch>
        </p:blipFill>
        <p:spPr>
          <a:xfrm>
            <a:off x="8766158" y="2575249"/>
            <a:ext cx="3190583" cy="3583098"/>
          </a:xfrm>
          <a:prstGeom prst="rect">
            <a:avLst/>
          </a:prstGeom>
          <a:ln>
            <a:solidFill>
              <a:schemeClr val="accent1"/>
            </a:solidFill>
          </a:ln>
        </p:spPr>
      </p:pic>
    </p:spTree>
    <p:extLst>
      <p:ext uri="{BB962C8B-B14F-4D97-AF65-F5344CB8AC3E}">
        <p14:creationId xmlns:p14="http://schemas.microsoft.com/office/powerpoint/2010/main" val="2490634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8387" y="908802"/>
            <a:ext cx="4679270" cy="847219"/>
          </a:xfrm>
          <a:solidFill>
            <a:schemeClr val="accent2">
              <a:lumMod val="20000"/>
              <a:lumOff val="80000"/>
            </a:schemeClr>
          </a:solidFill>
          <a:ln>
            <a:solidFill>
              <a:schemeClr val="accent1">
                <a:shade val="50000"/>
              </a:schemeClr>
            </a:solidFill>
          </a:ln>
        </p:spPr>
        <p:txBody>
          <a:bodyPr>
            <a:normAutofit lnSpcReduction="10000"/>
          </a:bodyPr>
          <a:lstStyle/>
          <a:p>
            <a:pPr marL="201168" lvl="1" indent="0">
              <a:buNone/>
            </a:pPr>
            <a:r>
              <a:rPr lang="es-UY" altLang="en-US" sz="1600" b="1" dirty="0" err="1">
                <a:solidFill>
                  <a:srgbClr val="003399"/>
                </a:solidFill>
              </a:rPr>
              <a:t>The</a:t>
            </a:r>
            <a:r>
              <a:rPr lang="es-UY" altLang="en-US" sz="1600" b="1" dirty="0">
                <a:solidFill>
                  <a:srgbClr val="003399"/>
                </a:solidFill>
              </a:rPr>
              <a:t> </a:t>
            </a:r>
            <a:r>
              <a:rPr lang="es-UY" altLang="en-US" sz="1600" b="1" dirty="0" err="1">
                <a:solidFill>
                  <a:srgbClr val="003399"/>
                </a:solidFill>
              </a:rPr>
              <a:t>Interrupted</a:t>
            </a:r>
            <a:r>
              <a:rPr lang="es-UY" altLang="en-US" sz="1600" b="1" dirty="0">
                <a:solidFill>
                  <a:srgbClr val="003399"/>
                </a:solidFill>
              </a:rPr>
              <a:t> </a:t>
            </a:r>
            <a:r>
              <a:rPr lang="es-UY" altLang="en-US" sz="1600" b="1" dirty="0" err="1">
                <a:solidFill>
                  <a:srgbClr val="003399"/>
                </a:solidFill>
              </a:rPr>
              <a:t>Development</a:t>
            </a:r>
            <a:r>
              <a:rPr lang="es-UY" altLang="en-US" sz="1600" b="1" dirty="0">
                <a:solidFill>
                  <a:srgbClr val="003399"/>
                </a:solidFill>
              </a:rPr>
              <a:t> of </a:t>
            </a:r>
            <a:r>
              <a:rPr lang="es-UY" altLang="en-US" sz="1600" b="1" dirty="0" err="1">
                <a:solidFill>
                  <a:srgbClr val="003399"/>
                </a:solidFill>
              </a:rPr>
              <a:t>Lithuanian</a:t>
            </a:r>
            <a:r>
              <a:rPr lang="es-UY" altLang="en-US" sz="1600" b="1" dirty="0">
                <a:solidFill>
                  <a:srgbClr val="003399"/>
                </a:solidFill>
              </a:rPr>
              <a:t> </a:t>
            </a:r>
            <a:r>
              <a:rPr lang="es-UY" altLang="en-US" sz="1600" b="1" dirty="0" smtClean="0">
                <a:solidFill>
                  <a:srgbClr val="003399"/>
                </a:solidFill>
              </a:rPr>
              <a:t>Nursing</a:t>
            </a:r>
          </a:p>
          <a:p>
            <a:pPr marL="201168" lvl="1" indent="0">
              <a:buNone/>
            </a:pPr>
            <a:r>
              <a:rPr lang="en-US" altLang="en-US" sz="1600" dirty="0" err="1">
                <a:solidFill>
                  <a:srgbClr val="003399"/>
                </a:solidFill>
              </a:rPr>
              <a:t>Laima</a:t>
            </a:r>
            <a:r>
              <a:rPr lang="en-US" altLang="en-US" sz="1600" dirty="0">
                <a:solidFill>
                  <a:srgbClr val="003399"/>
                </a:solidFill>
              </a:rPr>
              <a:t> </a:t>
            </a:r>
            <a:r>
              <a:rPr lang="en-US" altLang="en-US" sz="1600" dirty="0" err="1">
                <a:solidFill>
                  <a:srgbClr val="003399"/>
                </a:solidFill>
              </a:rPr>
              <a:t>Karosas</a:t>
            </a:r>
            <a:r>
              <a:rPr lang="en-US" altLang="en-US" sz="1600" dirty="0">
                <a:solidFill>
                  <a:srgbClr val="003399"/>
                </a:solidFill>
              </a:rPr>
              <a:t> PhD, APRN, FAANP</a:t>
            </a:r>
            <a:br>
              <a:rPr lang="en-US" altLang="en-US" sz="1600" dirty="0">
                <a:solidFill>
                  <a:srgbClr val="003399"/>
                </a:solidFill>
              </a:rPr>
            </a:br>
            <a:r>
              <a:rPr lang="en-US" altLang="en-US" sz="1600" dirty="0">
                <a:solidFill>
                  <a:srgbClr val="003399"/>
                </a:solidFill>
              </a:rPr>
              <a:t>Quinnipiac </a:t>
            </a:r>
            <a:r>
              <a:rPr lang="en-US" altLang="en-US" sz="1600" dirty="0" err="1">
                <a:solidFill>
                  <a:srgbClr val="003399"/>
                </a:solidFill>
              </a:rPr>
              <a:t>Universtiy</a:t>
            </a:r>
            <a:endParaRPr lang="es-ES" altLang="en-US" sz="1600" dirty="0">
              <a:solidFill>
                <a:srgbClr val="003399"/>
              </a:solidFill>
            </a:endParaRPr>
          </a:p>
          <a:p>
            <a:pPr marL="201168" lvl="1" indent="0">
              <a:buNone/>
            </a:pPr>
            <a:endParaRPr lang="en-US" altLang="en-US" dirty="0" smtClean="0">
              <a:solidFill>
                <a:srgbClr val="003399"/>
              </a:solidFill>
            </a:endParaRPr>
          </a:p>
          <a:p>
            <a:endParaRPr lang="lt-LT" dirty="0"/>
          </a:p>
        </p:txBody>
      </p:sp>
      <p:sp>
        <p:nvSpPr>
          <p:cNvPr id="5" name="Slide Number Placeholder 4"/>
          <p:cNvSpPr>
            <a:spLocks noGrp="1"/>
          </p:cNvSpPr>
          <p:nvPr>
            <p:ph type="sldNum" sz="quarter" idx="12"/>
          </p:nvPr>
        </p:nvSpPr>
        <p:spPr/>
        <p:txBody>
          <a:bodyPr/>
          <a:lstStyle/>
          <a:p>
            <a:fld id="{5D73EB33-29DA-483B-93E0-CED121B0163C}" type="slidenum">
              <a:rPr lang="en-US" smtClean="0"/>
              <a:t>15</a:t>
            </a:fld>
            <a:endParaRPr lang="en-US"/>
          </a:p>
        </p:txBody>
      </p:sp>
      <p:sp>
        <p:nvSpPr>
          <p:cNvPr id="6" name="TextBox 5"/>
          <p:cNvSpPr txBox="1"/>
          <p:nvPr/>
        </p:nvSpPr>
        <p:spPr>
          <a:xfrm>
            <a:off x="7153471" y="3600359"/>
            <a:ext cx="4696408" cy="2585323"/>
          </a:xfrm>
          <a:prstGeom prst="rect">
            <a:avLst/>
          </a:prstGeom>
          <a:noFill/>
          <a:ln>
            <a:solidFill>
              <a:schemeClr val="accent1">
                <a:shade val="50000"/>
              </a:schemeClr>
            </a:solidFill>
          </a:ln>
        </p:spPr>
        <p:txBody>
          <a:bodyPr wrap="square" rtlCol="0">
            <a:spAutoFit/>
          </a:bodyPr>
          <a:lstStyle/>
          <a:p>
            <a:r>
              <a:rPr lang="en-US" altLang="en-US" dirty="0" smtClean="0">
                <a:solidFill>
                  <a:srgbClr val="C00000"/>
                </a:solidFill>
              </a:rPr>
              <a:t>2. Significance and purpose:</a:t>
            </a:r>
          </a:p>
          <a:p>
            <a:r>
              <a:rPr lang="en-US" altLang="en-US" dirty="0" smtClean="0"/>
              <a:t>No </a:t>
            </a:r>
            <a:r>
              <a:rPr lang="en-US" altLang="en-US" dirty="0"/>
              <a:t>cumulative, written history</a:t>
            </a:r>
          </a:p>
          <a:p>
            <a:r>
              <a:rPr lang="en-US" altLang="en-US" dirty="0"/>
              <a:t>Document changes in Lithuanian nursing</a:t>
            </a:r>
          </a:p>
          <a:p>
            <a:pPr lvl="1"/>
            <a:r>
              <a:rPr lang="en-US" altLang="en-US" dirty="0"/>
              <a:t>1935 to 1939:  pre-World War II</a:t>
            </a:r>
          </a:p>
          <a:p>
            <a:pPr lvl="1"/>
            <a:r>
              <a:rPr lang="en-US" altLang="en-US" dirty="0"/>
              <a:t>1940 to 1944:  wartime</a:t>
            </a:r>
          </a:p>
          <a:p>
            <a:pPr lvl="1"/>
            <a:r>
              <a:rPr lang="en-US" altLang="en-US" dirty="0"/>
              <a:t>1945 and beyond:  adjustment to a new regime</a:t>
            </a:r>
          </a:p>
          <a:p>
            <a:r>
              <a:rPr lang="en-US" altLang="en-US" dirty="0"/>
              <a:t>Nurses as a subset of women </a:t>
            </a:r>
          </a:p>
          <a:p>
            <a:r>
              <a:rPr lang="en-US" altLang="en-US" dirty="0"/>
              <a:t>Compare to trends in Poland and United </a:t>
            </a:r>
            <a:r>
              <a:rPr lang="en-US" altLang="en-US" dirty="0" smtClean="0"/>
              <a:t>States</a:t>
            </a:r>
            <a:endParaRPr lang="en-US" altLang="en-US" dirty="0"/>
          </a:p>
        </p:txBody>
      </p:sp>
      <p:sp>
        <p:nvSpPr>
          <p:cNvPr id="7" name="TextBox 6"/>
          <p:cNvSpPr txBox="1"/>
          <p:nvPr/>
        </p:nvSpPr>
        <p:spPr>
          <a:xfrm>
            <a:off x="1068387" y="1938365"/>
            <a:ext cx="5752291" cy="4247317"/>
          </a:xfrm>
          <a:prstGeom prst="rect">
            <a:avLst/>
          </a:prstGeom>
          <a:noFill/>
          <a:ln>
            <a:solidFill>
              <a:schemeClr val="accent1">
                <a:shade val="50000"/>
              </a:schemeClr>
            </a:solidFill>
          </a:ln>
        </p:spPr>
        <p:txBody>
          <a:bodyPr wrap="square" rtlCol="0">
            <a:spAutoFit/>
          </a:bodyPr>
          <a:lstStyle/>
          <a:p>
            <a:pPr marL="201168" lvl="1" indent="0">
              <a:buNone/>
            </a:pPr>
            <a:r>
              <a:rPr lang="en-US" altLang="en-US" dirty="0" smtClean="0">
                <a:solidFill>
                  <a:srgbClr val="C00000"/>
                </a:solidFill>
              </a:rPr>
              <a:t>1. Research </a:t>
            </a:r>
            <a:r>
              <a:rPr lang="en-US" altLang="en-US" dirty="0">
                <a:solidFill>
                  <a:srgbClr val="C00000"/>
                </a:solidFill>
              </a:rPr>
              <a:t>questions:</a:t>
            </a:r>
          </a:p>
          <a:p>
            <a:r>
              <a:rPr lang="en-US" altLang="en-US" dirty="0"/>
              <a:t>What changes in Lithuanian nursing between 1935 and 1945 contributed to the social awareness and self-identity of Lithuanian nurses?</a:t>
            </a:r>
          </a:p>
          <a:p>
            <a:pPr marL="742950" lvl="1" indent="-285750">
              <a:buFont typeface="Arial" panose="020B0604020202020204" pitchFamily="34" charset="0"/>
              <a:buChar char="•"/>
            </a:pPr>
            <a:r>
              <a:rPr lang="en-US" altLang="en-US" dirty="0"/>
              <a:t>What was the social world of Lithuanian nursing?</a:t>
            </a:r>
          </a:p>
          <a:p>
            <a:pPr marL="742950" lvl="1" indent="-285750">
              <a:buFont typeface="Arial" panose="020B0604020202020204" pitchFamily="34" charset="0"/>
              <a:buChar char="•"/>
            </a:pPr>
            <a:r>
              <a:rPr lang="en-US" altLang="en-US" dirty="0"/>
              <a:t>How did intersections of Lithuanian women, physicians, German and Soviet occupying forces and trends in the United States influence Lithuanian nursing?</a:t>
            </a:r>
          </a:p>
          <a:p>
            <a:pPr marL="742950" lvl="1" indent="-285750">
              <a:buFont typeface="Arial" panose="020B0604020202020204" pitchFamily="34" charset="0"/>
              <a:buChar char="•"/>
            </a:pPr>
            <a:r>
              <a:rPr lang="en-US" altLang="en-US" dirty="0" smtClean="0"/>
              <a:t>How </a:t>
            </a:r>
            <a:r>
              <a:rPr lang="en-US" altLang="en-US" dirty="0"/>
              <a:t>did Lithuanian nurses view their own discipline and solve challenges to the </a:t>
            </a:r>
            <a:r>
              <a:rPr lang="en-US" altLang="en-US" dirty="0" smtClean="0"/>
              <a:t>discipline?</a:t>
            </a:r>
          </a:p>
          <a:p>
            <a:pPr marL="742950" lvl="1" indent="-285750">
              <a:buFont typeface="Arial" panose="020B0604020202020204" pitchFamily="34" charset="0"/>
              <a:buChar char="•"/>
            </a:pPr>
            <a:r>
              <a:rPr lang="en-US" altLang="en-US" dirty="0" smtClean="0"/>
              <a:t>How </a:t>
            </a:r>
            <a:r>
              <a:rPr lang="en-US" altLang="en-US" dirty="0"/>
              <a:t>was Lithuanian nursing from 1935 to 1945 influenced by the era of independence (1918 to 1940) and what social movements were sustained under Soviet occupation after 1945</a:t>
            </a:r>
            <a:r>
              <a:rPr lang="en-US" altLang="en-US" dirty="0" smtClean="0"/>
              <a:t>?</a:t>
            </a:r>
            <a:endParaRPr lang="en-US" altLang="en-US" dirty="0"/>
          </a:p>
        </p:txBody>
      </p:sp>
      <p:sp>
        <p:nvSpPr>
          <p:cNvPr id="9" name="TextBox 8"/>
          <p:cNvSpPr txBox="1"/>
          <p:nvPr/>
        </p:nvSpPr>
        <p:spPr>
          <a:xfrm>
            <a:off x="7828384" y="5113176"/>
            <a:ext cx="184731" cy="369332"/>
          </a:xfrm>
          <a:prstGeom prst="rect">
            <a:avLst/>
          </a:prstGeom>
          <a:noFill/>
        </p:spPr>
        <p:txBody>
          <a:bodyPr wrap="none" rtlCol="0">
            <a:spAutoFit/>
          </a:bodyPr>
          <a:lstStyle/>
          <a:p>
            <a:endParaRPr lang="lt-LT" dirty="0"/>
          </a:p>
        </p:txBody>
      </p:sp>
      <p:pic>
        <p:nvPicPr>
          <p:cNvPr id="2" name="Picture 1"/>
          <p:cNvPicPr>
            <a:picLocks noChangeAspect="1"/>
          </p:cNvPicPr>
          <p:nvPr/>
        </p:nvPicPr>
        <p:blipFill>
          <a:blip r:embed="rId2"/>
          <a:stretch>
            <a:fillRect/>
          </a:stretch>
        </p:blipFill>
        <p:spPr>
          <a:xfrm>
            <a:off x="7632441" y="568990"/>
            <a:ext cx="3885953" cy="2738749"/>
          </a:xfrm>
          <a:prstGeom prst="rect">
            <a:avLst/>
          </a:prstGeom>
        </p:spPr>
      </p:pic>
    </p:spTree>
    <p:extLst>
      <p:ext uri="{BB962C8B-B14F-4D97-AF65-F5344CB8AC3E}">
        <p14:creationId xmlns:p14="http://schemas.microsoft.com/office/powerpoint/2010/main" val="3434233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D73EB33-29DA-483B-93E0-CED121B0163C}" type="slidenum">
              <a:rPr lang="en-US" smtClean="0"/>
              <a:t>16</a:t>
            </a:fld>
            <a:endParaRPr lang="en-US"/>
          </a:p>
        </p:txBody>
      </p:sp>
      <p:pic>
        <p:nvPicPr>
          <p:cNvPr id="9" name="Picture 8"/>
          <p:cNvPicPr>
            <a:picLocks noChangeAspect="1"/>
          </p:cNvPicPr>
          <p:nvPr/>
        </p:nvPicPr>
        <p:blipFill>
          <a:blip r:embed="rId2"/>
          <a:stretch>
            <a:fillRect/>
          </a:stretch>
        </p:blipFill>
        <p:spPr>
          <a:xfrm>
            <a:off x="481300" y="1375566"/>
            <a:ext cx="4566300" cy="2688569"/>
          </a:xfrm>
          <a:prstGeom prst="rect">
            <a:avLst/>
          </a:prstGeom>
        </p:spPr>
      </p:pic>
      <p:pic>
        <p:nvPicPr>
          <p:cNvPr id="10" name="Picture 9"/>
          <p:cNvPicPr>
            <a:picLocks noChangeAspect="1"/>
          </p:cNvPicPr>
          <p:nvPr/>
        </p:nvPicPr>
        <p:blipFill>
          <a:blip r:embed="rId3"/>
          <a:stretch>
            <a:fillRect/>
          </a:stretch>
        </p:blipFill>
        <p:spPr>
          <a:xfrm>
            <a:off x="248558" y="4392758"/>
            <a:ext cx="5704374" cy="2139881"/>
          </a:xfrm>
          <a:prstGeom prst="rect">
            <a:avLst/>
          </a:prstGeom>
        </p:spPr>
      </p:pic>
      <p:sp>
        <p:nvSpPr>
          <p:cNvPr id="11" name="TextBox 10"/>
          <p:cNvSpPr txBox="1"/>
          <p:nvPr/>
        </p:nvSpPr>
        <p:spPr>
          <a:xfrm>
            <a:off x="6550089" y="1125691"/>
            <a:ext cx="4133461" cy="2031325"/>
          </a:xfrm>
          <a:prstGeom prst="rect">
            <a:avLst/>
          </a:prstGeom>
          <a:noFill/>
          <a:ln>
            <a:solidFill>
              <a:schemeClr val="accent1">
                <a:shade val="50000"/>
              </a:schemeClr>
            </a:solidFill>
          </a:ln>
        </p:spPr>
        <p:txBody>
          <a:bodyPr wrap="square" rtlCol="0">
            <a:spAutoFit/>
          </a:bodyPr>
          <a:lstStyle/>
          <a:p>
            <a:r>
              <a:rPr lang="en-US" altLang="en-US" dirty="0" smtClean="0">
                <a:solidFill>
                  <a:srgbClr val="C00000"/>
                </a:solidFill>
              </a:rPr>
              <a:t>3.2 Materials</a:t>
            </a:r>
          </a:p>
          <a:p>
            <a:pPr marL="285750" indent="-285750">
              <a:buFont typeface="Arial" panose="020B0604020202020204" pitchFamily="34" charset="0"/>
              <a:buChar char="•"/>
            </a:pPr>
            <a:r>
              <a:rPr lang="en-US" altLang="en-US" dirty="0" smtClean="0"/>
              <a:t>Many </a:t>
            </a:r>
            <a:r>
              <a:rPr lang="en-US" altLang="en-US" dirty="0"/>
              <a:t>records not saved or lost</a:t>
            </a:r>
          </a:p>
          <a:p>
            <a:pPr marL="285750" indent="-285750">
              <a:buFont typeface="Arial" panose="020B0604020202020204" pitchFamily="34" charset="0"/>
              <a:buChar char="•"/>
            </a:pPr>
            <a:r>
              <a:rPr lang="en-US" altLang="en-US" dirty="0" err="1"/>
              <a:t>Antakalnis</a:t>
            </a:r>
            <a:r>
              <a:rPr lang="en-US" altLang="en-US" dirty="0"/>
              <a:t> Central Archive</a:t>
            </a:r>
          </a:p>
          <a:p>
            <a:pPr marL="285750" indent="-285750">
              <a:buFont typeface="Arial" panose="020B0604020202020204" pitchFamily="34" charset="0"/>
              <a:buChar char="•"/>
            </a:pPr>
            <a:r>
              <a:rPr lang="en-US" altLang="en-US" dirty="0"/>
              <a:t>Ma</a:t>
            </a:r>
            <a:r>
              <a:rPr lang="lt-LT" altLang="en-US" dirty="0" err="1"/>
              <a:t>žvydas</a:t>
            </a:r>
            <a:r>
              <a:rPr lang="lt-LT" altLang="en-US" dirty="0"/>
              <a:t> </a:t>
            </a:r>
            <a:r>
              <a:rPr lang="en-US" altLang="en-US" dirty="0"/>
              <a:t>National Library</a:t>
            </a:r>
          </a:p>
          <a:p>
            <a:pPr marL="285750" indent="-285750">
              <a:buFont typeface="Arial" panose="020B0604020202020204" pitchFamily="34" charset="0"/>
              <a:buChar char="•"/>
            </a:pPr>
            <a:r>
              <a:rPr lang="en-US" altLang="en-US" dirty="0"/>
              <a:t>Public access from 1991</a:t>
            </a:r>
          </a:p>
          <a:p>
            <a:pPr marL="285750" indent="-285750">
              <a:buFont typeface="Arial" panose="020B0604020202020204" pitchFamily="34" charset="0"/>
              <a:buChar char="•"/>
            </a:pPr>
            <a:r>
              <a:rPr lang="en-US" altLang="en-US" dirty="0"/>
              <a:t>Consultant </a:t>
            </a:r>
            <a:r>
              <a:rPr lang="en-US" altLang="en-US" dirty="0" err="1"/>
              <a:t>Jolita</a:t>
            </a:r>
            <a:r>
              <a:rPr lang="en-US" altLang="en-US" dirty="0"/>
              <a:t> </a:t>
            </a:r>
            <a:r>
              <a:rPr lang="lt-LT" altLang="en-US" dirty="0" err="1"/>
              <a:t>Steponaitienė</a:t>
            </a:r>
            <a:endParaRPr lang="en-US" altLang="en-US" dirty="0"/>
          </a:p>
          <a:p>
            <a:pPr marL="285750" indent="-285750">
              <a:buFont typeface="Arial" panose="020B0604020202020204" pitchFamily="34" charset="0"/>
              <a:buChar char="•"/>
            </a:pPr>
            <a:r>
              <a:rPr lang="en-US" altLang="en-US" dirty="0"/>
              <a:t>Rockefeller Archive Center (NY</a:t>
            </a:r>
            <a:r>
              <a:rPr lang="en-US" altLang="en-US" dirty="0" smtClean="0"/>
              <a:t>)</a:t>
            </a:r>
            <a:endParaRPr lang="en-US" altLang="en-US" dirty="0"/>
          </a:p>
        </p:txBody>
      </p:sp>
      <p:sp>
        <p:nvSpPr>
          <p:cNvPr id="12" name="TextBox 11"/>
          <p:cNvSpPr txBox="1"/>
          <p:nvPr/>
        </p:nvSpPr>
        <p:spPr>
          <a:xfrm>
            <a:off x="6343830" y="3504157"/>
            <a:ext cx="5627346" cy="2862322"/>
          </a:xfrm>
          <a:prstGeom prst="rect">
            <a:avLst/>
          </a:prstGeom>
          <a:noFill/>
          <a:ln>
            <a:solidFill>
              <a:schemeClr val="accent1">
                <a:shade val="50000"/>
              </a:schemeClr>
            </a:solidFill>
          </a:ln>
        </p:spPr>
        <p:txBody>
          <a:bodyPr wrap="square" rtlCol="0">
            <a:spAutoFit/>
          </a:bodyPr>
          <a:lstStyle/>
          <a:p>
            <a:r>
              <a:rPr lang="en-US" dirty="0" smtClean="0">
                <a:solidFill>
                  <a:srgbClr val="C00000"/>
                </a:solidFill>
              </a:rPr>
              <a:t>3.3 Theoretical framework:</a:t>
            </a:r>
          </a:p>
          <a:p>
            <a:r>
              <a:rPr lang="en-US" altLang="en-US" dirty="0"/>
              <a:t>Strauss’ social world:  share a common activity</a:t>
            </a:r>
          </a:p>
          <a:p>
            <a:r>
              <a:rPr lang="en-US" altLang="en-US" dirty="0"/>
              <a:t>Characteristics</a:t>
            </a:r>
          </a:p>
          <a:p>
            <a:pPr marL="742950" lvl="1" indent="-285750">
              <a:buFont typeface="Arial" panose="020B0604020202020204" pitchFamily="34" charset="0"/>
              <a:buChar char="•"/>
            </a:pPr>
            <a:r>
              <a:rPr lang="en-US" altLang="en-US" dirty="0"/>
              <a:t>Authenticity:  maintain and control membership</a:t>
            </a:r>
          </a:p>
          <a:p>
            <a:pPr marL="742950" lvl="1" indent="-285750">
              <a:buFont typeface="Arial" panose="020B0604020202020204" pitchFamily="34" charset="0"/>
              <a:buChar char="•"/>
            </a:pPr>
            <a:r>
              <a:rPr lang="en-US" altLang="en-US" dirty="0"/>
              <a:t>Socialization:  entering and leaving the social world</a:t>
            </a:r>
          </a:p>
          <a:p>
            <a:pPr marL="742950" lvl="1" indent="-285750">
              <a:buFont typeface="Arial" panose="020B0604020202020204" pitchFamily="34" charset="0"/>
              <a:buChar char="•"/>
            </a:pPr>
            <a:r>
              <a:rPr lang="en-US" altLang="en-US" dirty="0"/>
              <a:t>Arenas:  places where issues are discussed</a:t>
            </a:r>
          </a:p>
          <a:p>
            <a:pPr marL="742950" lvl="1" indent="-285750">
              <a:buFont typeface="Arial" panose="020B0604020202020204" pitchFamily="34" charset="0"/>
              <a:buChar char="•"/>
            </a:pPr>
            <a:r>
              <a:rPr lang="en-US" altLang="en-US" dirty="0"/>
              <a:t>Social movements:  change in segments</a:t>
            </a:r>
          </a:p>
          <a:p>
            <a:pPr marL="742950" lvl="1" indent="-285750">
              <a:buFont typeface="Arial" panose="020B0604020202020204" pitchFamily="34" charset="0"/>
              <a:buChar char="•"/>
            </a:pPr>
            <a:r>
              <a:rPr lang="en-US" altLang="en-US" dirty="0"/>
              <a:t>Processes:  methods used to manage problems or unite the group for </a:t>
            </a:r>
            <a:r>
              <a:rPr lang="en-US" altLang="en-US" dirty="0" smtClean="0"/>
              <a:t>action</a:t>
            </a:r>
            <a:endParaRPr lang="en-US" altLang="en-US" dirty="0"/>
          </a:p>
        </p:txBody>
      </p:sp>
      <p:pic>
        <p:nvPicPr>
          <p:cNvPr id="2" name="Picture 1"/>
          <p:cNvPicPr>
            <a:picLocks noChangeAspect="1"/>
          </p:cNvPicPr>
          <p:nvPr/>
        </p:nvPicPr>
        <p:blipFill>
          <a:blip r:embed="rId4"/>
          <a:stretch>
            <a:fillRect/>
          </a:stretch>
        </p:blipFill>
        <p:spPr>
          <a:xfrm>
            <a:off x="481300" y="303205"/>
            <a:ext cx="4706520" cy="914479"/>
          </a:xfrm>
          <a:prstGeom prst="rect">
            <a:avLst/>
          </a:prstGeom>
        </p:spPr>
      </p:pic>
    </p:spTree>
    <p:extLst>
      <p:ext uri="{BB962C8B-B14F-4D97-AF65-F5344CB8AC3E}">
        <p14:creationId xmlns:p14="http://schemas.microsoft.com/office/powerpoint/2010/main" val="3165665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8070" y="522515"/>
            <a:ext cx="10058400" cy="524380"/>
          </a:xfrm>
        </p:spPr>
        <p:txBody>
          <a:bodyPr>
            <a:normAutofit/>
          </a:bodyPr>
          <a:lstStyle/>
          <a:p>
            <a:r>
              <a:rPr lang="en-US" sz="3200" b="1" dirty="0" smtClean="0">
                <a:solidFill>
                  <a:srgbClr val="003399"/>
                </a:solidFill>
              </a:rPr>
              <a:t>References and </a:t>
            </a:r>
            <a:r>
              <a:rPr lang="lt-LT" sz="3200" b="1" dirty="0" err="1" smtClean="0">
                <a:solidFill>
                  <a:srgbClr val="003399"/>
                </a:solidFill>
              </a:rPr>
              <a:t>recommended</a:t>
            </a:r>
            <a:r>
              <a:rPr lang="en-US" sz="3200" b="1" dirty="0" smtClean="0">
                <a:solidFill>
                  <a:srgbClr val="003399"/>
                </a:solidFill>
              </a:rPr>
              <a:t> readings</a:t>
            </a:r>
            <a:endParaRPr lang="lt-LT" sz="3200" b="1" dirty="0">
              <a:solidFill>
                <a:srgbClr val="003399"/>
              </a:solidFill>
            </a:endParaRPr>
          </a:p>
        </p:txBody>
      </p:sp>
      <p:sp>
        <p:nvSpPr>
          <p:cNvPr id="3" name="Content Placeholder 2"/>
          <p:cNvSpPr>
            <a:spLocks noGrp="1"/>
          </p:cNvSpPr>
          <p:nvPr>
            <p:ph idx="1"/>
          </p:nvPr>
        </p:nvSpPr>
        <p:spPr>
          <a:xfrm>
            <a:off x="998375" y="1201922"/>
            <a:ext cx="10683551" cy="5622988"/>
          </a:xfrm>
        </p:spPr>
        <p:txBody>
          <a:bodyPr>
            <a:normAutofit fontScale="92500" lnSpcReduction="10000"/>
          </a:bodyPr>
          <a:lstStyle/>
          <a:p>
            <a:pPr algn="just">
              <a:buFont typeface="Arial" panose="020B0604020202020204" pitchFamily="34" charset="0"/>
              <a:buChar char="•"/>
            </a:pPr>
            <a:r>
              <a:rPr lang="en-US" sz="1500" dirty="0" smtClean="0"/>
              <a:t>Brown </a:t>
            </a:r>
            <a:r>
              <a:rPr lang="en-US" sz="1500" dirty="0"/>
              <a:t>W. J. (2015). Nursing in the 8th Evacuation Hospital, 1942-1945. </a:t>
            </a:r>
            <a:r>
              <a:rPr lang="en-US" sz="1500" i="1" dirty="0"/>
              <a:t>U.S. Army Medical Department journal</a:t>
            </a:r>
            <a:r>
              <a:rPr lang="en-US" sz="1500" dirty="0"/>
              <a:t>, 92–98.</a:t>
            </a:r>
            <a:endParaRPr lang="en-US" sz="1500" dirty="0" smtClean="0"/>
          </a:p>
          <a:p>
            <a:pPr algn="just">
              <a:buFont typeface="Arial" panose="020B0604020202020204" pitchFamily="34" charset="0"/>
              <a:buChar char="•"/>
            </a:pPr>
            <a:r>
              <a:rPr lang="en-US" sz="1500" dirty="0"/>
              <a:t>McDonald T. (2020). Quo Vadis? A question of historical awareness. </a:t>
            </a:r>
            <a:r>
              <a:rPr lang="en-US" sz="1500" i="1" dirty="0"/>
              <a:t>International nursing review</a:t>
            </a:r>
            <a:r>
              <a:rPr lang="en-US" sz="1500" dirty="0"/>
              <a:t>, </a:t>
            </a:r>
            <a:r>
              <a:rPr lang="en-US" sz="1500" i="1" dirty="0"/>
              <a:t>67</a:t>
            </a:r>
            <a:r>
              <a:rPr lang="en-US" sz="1500" dirty="0"/>
              <a:t>(2), 288–293. https://doi.org/10.1111/inr.12575</a:t>
            </a:r>
            <a:endParaRPr lang="lt-LT" sz="1500" dirty="0" smtClean="0"/>
          </a:p>
          <a:p>
            <a:pPr algn="just">
              <a:buFont typeface="Arial" panose="020B0604020202020204" pitchFamily="34" charset="0"/>
              <a:buChar char="•"/>
            </a:pPr>
            <a:r>
              <a:rPr lang="en-US" sz="1500" dirty="0">
                <a:solidFill>
                  <a:schemeClr val="tx1"/>
                </a:solidFill>
              </a:rPr>
              <a:t>Hewitt L. C. (1997). Historical research in nursing: standards for research and evaluation. </a:t>
            </a:r>
            <a:r>
              <a:rPr lang="en-US" sz="1500" i="1" dirty="0">
                <a:solidFill>
                  <a:schemeClr val="tx1"/>
                </a:solidFill>
              </a:rPr>
              <a:t>The Journal of the New York State Nurses' Association</a:t>
            </a:r>
            <a:r>
              <a:rPr lang="en-US" sz="1500" dirty="0">
                <a:solidFill>
                  <a:schemeClr val="tx1"/>
                </a:solidFill>
              </a:rPr>
              <a:t>, </a:t>
            </a:r>
            <a:r>
              <a:rPr lang="en-US" sz="1500" i="1" dirty="0">
                <a:solidFill>
                  <a:schemeClr val="tx1"/>
                </a:solidFill>
              </a:rPr>
              <a:t>28</a:t>
            </a:r>
            <a:r>
              <a:rPr lang="en-US" sz="1500" dirty="0">
                <a:solidFill>
                  <a:schemeClr val="tx1"/>
                </a:solidFill>
              </a:rPr>
              <a:t>(3), 16–19. </a:t>
            </a:r>
            <a:r>
              <a:rPr lang="lt-LT" sz="1500" dirty="0">
                <a:solidFill>
                  <a:schemeClr val="accent1"/>
                </a:solidFill>
                <a:hlinkClick r:id="rId2"/>
              </a:rPr>
              <a:t>https://pubmed.ncbi.nlm.nih.gov/9369656/</a:t>
            </a:r>
            <a:endParaRPr lang="en-US" sz="1800" dirty="0"/>
          </a:p>
          <a:p>
            <a:pPr algn="just">
              <a:buFont typeface="Arial" panose="020B0604020202020204" pitchFamily="34" charset="0"/>
              <a:buChar char="•"/>
            </a:pPr>
            <a:r>
              <a:rPr lang="en-US" sz="1500" dirty="0" smtClean="0"/>
              <a:t>Wood </a:t>
            </a:r>
            <a:r>
              <a:rPr lang="en-US" sz="1500" dirty="0"/>
              <a:t>P. J. (2017). Managing boundaries between professional and lay nursing following the influenza pandemic, 1918-1919: insights for professional resilience today?. </a:t>
            </a:r>
            <a:r>
              <a:rPr lang="en-US" sz="1500" i="1" dirty="0"/>
              <a:t>Journal of clinical nursing</a:t>
            </a:r>
            <a:r>
              <a:rPr lang="en-US" sz="1500" dirty="0"/>
              <a:t>, </a:t>
            </a:r>
            <a:r>
              <a:rPr lang="en-US" sz="1500" i="1" dirty="0"/>
              <a:t>26</a:t>
            </a:r>
            <a:r>
              <a:rPr lang="en-US" sz="1500" dirty="0"/>
              <a:t>(5-6), 805–812. </a:t>
            </a:r>
            <a:r>
              <a:rPr lang="en-US" sz="1500" dirty="0">
                <a:hlinkClick r:id="rId3"/>
              </a:rPr>
              <a:t>https://</a:t>
            </a:r>
            <a:r>
              <a:rPr lang="en-US" sz="1500" dirty="0" smtClean="0">
                <a:hlinkClick r:id="rId3"/>
              </a:rPr>
              <a:t>doi.org/10.1111/jocn.13570</a:t>
            </a:r>
            <a:endParaRPr lang="lt-LT" sz="1500" dirty="0" smtClean="0"/>
          </a:p>
          <a:p>
            <a:pPr algn="just">
              <a:buFont typeface="Arial" panose="020B0604020202020204" pitchFamily="34" charset="0"/>
              <a:buChar char="•"/>
            </a:pPr>
            <a:r>
              <a:rPr lang="en-US" sz="1500" dirty="0"/>
              <a:t>Vieira, A. N., </a:t>
            </a:r>
            <a:r>
              <a:rPr lang="en-US" sz="1500" dirty="0" err="1"/>
              <a:t>Petry</a:t>
            </a:r>
            <a:r>
              <a:rPr lang="en-US" sz="1500" dirty="0"/>
              <a:t>, S., &amp; </a:t>
            </a:r>
            <a:r>
              <a:rPr lang="en-US" sz="1500" dirty="0" err="1"/>
              <a:t>Padilha</a:t>
            </a:r>
            <a:r>
              <a:rPr lang="en-US" sz="1500" dirty="0"/>
              <a:t>, M. I. (2019). Best Practices in Historical Studies of Nursing and Health (1999-2017). </a:t>
            </a:r>
            <a:r>
              <a:rPr lang="en-US" sz="1500" i="1" dirty="0" err="1"/>
              <a:t>Revista</a:t>
            </a:r>
            <a:r>
              <a:rPr lang="en-US" sz="1500" i="1" dirty="0"/>
              <a:t> </a:t>
            </a:r>
            <a:r>
              <a:rPr lang="en-US" sz="1500" i="1" dirty="0" err="1"/>
              <a:t>brasileira</a:t>
            </a:r>
            <a:r>
              <a:rPr lang="en-US" sz="1500" i="1" dirty="0"/>
              <a:t> de </a:t>
            </a:r>
            <a:r>
              <a:rPr lang="en-US" sz="1500" i="1" dirty="0" err="1"/>
              <a:t>enfermagem</a:t>
            </a:r>
            <a:r>
              <a:rPr lang="en-US" sz="1500" dirty="0"/>
              <a:t>, </a:t>
            </a:r>
            <a:r>
              <a:rPr lang="en-US" sz="1500" i="1" dirty="0"/>
              <a:t>72</a:t>
            </a:r>
            <a:r>
              <a:rPr lang="en-US" sz="1500" dirty="0"/>
              <a:t>(4), 973–978. </a:t>
            </a:r>
            <a:r>
              <a:rPr lang="en-US" sz="1500" dirty="0">
                <a:hlinkClick r:id="rId4"/>
              </a:rPr>
              <a:t>https://</a:t>
            </a:r>
            <a:r>
              <a:rPr lang="en-US" sz="1500" dirty="0" smtClean="0">
                <a:hlinkClick r:id="rId4"/>
              </a:rPr>
              <a:t>doi.org/10.1590/0034-7167-2018-0538</a:t>
            </a:r>
            <a:endParaRPr lang="lt-LT" sz="1500" dirty="0" smtClean="0"/>
          </a:p>
          <a:p>
            <a:pPr algn="just">
              <a:buFont typeface="Arial" panose="020B0604020202020204" pitchFamily="34" charset="0"/>
              <a:buChar char="•"/>
            </a:pPr>
            <a:r>
              <a:rPr lang="en-US" sz="1400" dirty="0" err="1"/>
              <a:t>Choperena</a:t>
            </a:r>
            <a:r>
              <a:rPr lang="en-US" sz="1400" dirty="0"/>
              <a:t> A. (2021). Triumphal narratives in the American Civil War: A new nursing professional identity. </a:t>
            </a:r>
            <a:r>
              <a:rPr lang="en-US" sz="1400" i="1" dirty="0"/>
              <a:t>Journal of advanced nursing</a:t>
            </a:r>
            <a:r>
              <a:rPr lang="en-US" sz="1400" dirty="0"/>
              <a:t>, </a:t>
            </a:r>
            <a:r>
              <a:rPr lang="en-US" sz="1400" i="1" dirty="0"/>
              <a:t>77</a:t>
            </a:r>
            <a:r>
              <a:rPr lang="en-US" sz="1400" dirty="0"/>
              <a:t>(3), 1422–1431. </a:t>
            </a:r>
            <a:r>
              <a:rPr lang="en-US" sz="1400" dirty="0">
                <a:hlinkClick r:id="rId5"/>
              </a:rPr>
              <a:t>https://</a:t>
            </a:r>
            <a:r>
              <a:rPr lang="en-US" sz="1400" dirty="0" smtClean="0">
                <a:hlinkClick r:id="rId5"/>
              </a:rPr>
              <a:t>doi.org/10.1111/jan.14693</a:t>
            </a:r>
            <a:endParaRPr lang="lt-LT" sz="1400" dirty="0" smtClean="0"/>
          </a:p>
          <a:p>
            <a:pPr algn="just">
              <a:buFont typeface="Arial" panose="020B0604020202020204" pitchFamily="34" charset="0"/>
              <a:buChar char="•"/>
            </a:pPr>
            <a:r>
              <a:rPr lang="en-US" sz="1400" dirty="0"/>
              <a:t>Kent-Wilkinson A. (2021). Where in the world is Florence Nightingale's medicine chest?. </a:t>
            </a:r>
            <a:r>
              <a:rPr lang="en-US" sz="1400" i="1" dirty="0"/>
              <a:t>International nursing review</a:t>
            </a:r>
            <a:r>
              <a:rPr lang="en-US" sz="1400" dirty="0"/>
              <a:t>, </a:t>
            </a:r>
            <a:r>
              <a:rPr lang="en-US" sz="1400" i="1" dirty="0"/>
              <a:t>68</a:t>
            </a:r>
            <a:r>
              <a:rPr lang="en-US" sz="1400" dirty="0"/>
              <a:t>(2), 166–171. </a:t>
            </a:r>
            <a:r>
              <a:rPr lang="en-US" sz="1400" dirty="0">
                <a:hlinkClick r:id="rId6"/>
              </a:rPr>
              <a:t>https://</a:t>
            </a:r>
            <a:r>
              <a:rPr lang="en-US" sz="1400" dirty="0" smtClean="0">
                <a:hlinkClick r:id="rId6"/>
              </a:rPr>
              <a:t>doi.org/10.1111/inr.12678</a:t>
            </a:r>
            <a:endParaRPr lang="lt-LT" sz="1400" dirty="0" smtClean="0"/>
          </a:p>
          <a:p>
            <a:pPr algn="just">
              <a:buFont typeface="Arial" panose="020B0604020202020204" pitchFamily="34" charset="0"/>
              <a:buChar char="•"/>
            </a:pPr>
            <a:r>
              <a:rPr lang="en-US" sz="1400" dirty="0">
                <a:solidFill>
                  <a:schemeClr val="tx1"/>
                </a:solidFill>
              </a:rPr>
              <a:t>Mu, P. F., &amp; Lin, S. (2007). An oral historical study of the development of the discipline of military nursing in Taiwan from 1948 to 1970. </a:t>
            </a:r>
            <a:r>
              <a:rPr lang="en-US" sz="1400" i="1" dirty="0">
                <a:solidFill>
                  <a:schemeClr val="tx1"/>
                </a:solidFill>
              </a:rPr>
              <a:t>The journal of nursing research : JNR</a:t>
            </a:r>
            <a:r>
              <a:rPr lang="en-US" sz="1400" dirty="0">
                <a:solidFill>
                  <a:schemeClr val="tx1"/>
                </a:solidFill>
              </a:rPr>
              <a:t>, </a:t>
            </a:r>
            <a:r>
              <a:rPr lang="en-US" sz="1400" i="1" dirty="0">
                <a:solidFill>
                  <a:schemeClr val="tx1"/>
                </a:solidFill>
              </a:rPr>
              <a:t>15</a:t>
            </a:r>
            <a:r>
              <a:rPr lang="en-US" sz="1400" dirty="0">
                <a:solidFill>
                  <a:schemeClr val="tx1"/>
                </a:solidFill>
              </a:rPr>
              <a:t>(2), 117–126. </a:t>
            </a:r>
            <a:r>
              <a:rPr lang="en-US" sz="1400" dirty="0">
                <a:solidFill>
                  <a:schemeClr val="tx1"/>
                </a:solidFill>
                <a:hlinkClick r:id="rId7"/>
              </a:rPr>
              <a:t>https://doi.org/10.1097/01.jnr.0000387606.55403.5f</a:t>
            </a:r>
            <a:endParaRPr lang="en-US" sz="1400" dirty="0">
              <a:solidFill>
                <a:schemeClr val="tx1"/>
              </a:solidFill>
            </a:endParaRPr>
          </a:p>
          <a:p>
            <a:pPr algn="just">
              <a:buFont typeface="Arial" panose="020B0604020202020204" pitchFamily="34" charset="0"/>
              <a:buChar char="•"/>
            </a:pPr>
            <a:endParaRPr lang="lt-LT" sz="1400" dirty="0" smtClean="0"/>
          </a:p>
          <a:p>
            <a:pPr algn="just"/>
            <a:r>
              <a:rPr lang="lt-LT" sz="1500" b="1" dirty="0" err="1" smtClean="0"/>
              <a:t>Recommended</a:t>
            </a:r>
            <a:r>
              <a:rPr lang="en-US" sz="1500" b="1" dirty="0" smtClean="0"/>
              <a:t> readings:</a:t>
            </a:r>
          </a:p>
          <a:p>
            <a:pPr algn="just">
              <a:buFont typeface="Arial" panose="020B0604020202020204" pitchFamily="34" charset="0"/>
              <a:buChar char="•"/>
            </a:pPr>
            <a:r>
              <a:rPr lang="en-US" sz="1400" dirty="0" err="1"/>
              <a:t>Tobbell</a:t>
            </a:r>
            <a:r>
              <a:rPr lang="en-US" sz="1400" dirty="0"/>
              <a:t> D. A. (2018). Nursing's Boundary Work: Theory Development and the Making of Nursing Science, ca. 1950-1980. </a:t>
            </a:r>
            <a:r>
              <a:rPr lang="en-US" sz="1400" i="1" dirty="0"/>
              <a:t>Nursing research</a:t>
            </a:r>
            <a:r>
              <a:rPr lang="en-US" sz="1400" dirty="0"/>
              <a:t>, </a:t>
            </a:r>
            <a:r>
              <a:rPr lang="en-US" sz="1400" i="1" dirty="0"/>
              <a:t>67</a:t>
            </a:r>
            <a:r>
              <a:rPr lang="en-US" sz="1400" dirty="0"/>
              <a:t>(2), 63–73. </a:t>
            </a:r>
            <a:r>
              <a:rPr lang="en-US" sz="1400" dirty="0">
                <a:hlinkClick r:id="rId8"/>
              </a:rPr>
              <a:t>https://</a:t>
            </a:r>
            <a:r>
              <a:rPr lang="en-US" sz="1400" dirty="0" smtClean="0">
                <a:hlinkClick r:id="rId8"/>
              </a:rPr>
              <a:t>doi.org/10.1097/NNR.0000000000000251</a:t>
            </a:r>
            <a:endParaRPr lang="lt-LT" sz="1500" dirty="0" smtClean="0"/>
          </a:p>
          <a:p>
            <a:pPr algn="just">
              <a:buFont typeface="Arial" panose="020B0604020202020204" pitchFamily="34" charset="0"/>
              <a:buChar char="•"/>
            </a:pPr>
            <a:r>
              <a:rPr lang="en-US" sz="1500" dirty="0" smtClean="0">
                <a:solidFill>
                  <a:schemeClr val="tx1"/>
                </a:solidFill>
              </a:rPr>
              <a:t>Sweeney </a:t>
            </a:r>
            <a:r>
              <a:rPr lang="en-US" sz="1500" dirty="0">
                <a:solidFill>
                  <a:schemeClr val="tx1"/>
                </a:solidFill>
              </a:rPr>
              <a:t>J. F. (2005). Historical research: examining documentary sources. </a:t>
            </a:r>
            <a:r>
              <a:rPr lang="en-US" sz="1500" i="1" dirty="0">
                <a:solidFill>
                  <a:schemeClr val="tx1"/>
                </a:solidFill>
              </a:rPr>
              <a:t>Nurse researcher</a:t>
            </a:r>
            <a:r>
              <a:rPr lang="en-US" sz="1500" dirty="0">
                <a:solidFill>
                  <a:schemeClr val="tx1"/>
                </a:solidFill>
              </a:rPr>
              <a:t>, </a:t>
            </a:r>
            <a:r>
              <a:rPr lang="en-US" sz="1500" i="1" dirty="0">
                <a:solidFill>
                  <a:schemeClr val="tx1"/>
                </a:solidFill>
              </a:rPr>
              <a:t>12</a:t>
            </a:r>
            <a:r>
              <a:rPr lang="en-US" sz="1500" dirty="0">
                <a:solidFill>
                  <a:schemeClr val="tx1"/>
                </a:solidFill>
              </a:rPr>
              <a:t>(3), 61–73. </a:t>
            </a:r>
            <a:r>
              <a:rPr lang="en-US" sz="1500" dirty="0">
                <a:solidFill>
                  <a:schemeClr val="tx1"/>
                </a:solidFill>
                <a:hlinkClick r:id="rId9"/>
              </a:rPr>
              <a:t>https://</a:t>
            </a:r>
            <a:r>
              <a:rPr lang="en-US" sz="1500" dirty="0" smtClean="0">
                <a:solidFill>
                  <a:schemeClr val="tx1"/>
                </a:solidFill>
                <a:hlinkClick r:id="rId9"/>
              </a:rPr>
              <a:t>doi.org/10.7748/nr2005.01.12.3.61.c5949</a:t>
            </a:r>
            <a:endParaRPr lang="lt-LT" sz="1500" dirty="0" smtClean="0">
              <a:solidFill>
                <a:schemeClr val="tx1"/>
              </a:solidFill>
            </a:endParaRPr>
          </a:p>
          <a:p>
            <a:pPr>
              <a:buFont typeface="Arial" panose="020B0604020202020204" pitchFamily="34" charset="0"/>
              <a:buChar char="•"/>
            </a:pPr>
            <a:endParaRPr lang="en-US" sz="1500" dirty="0">
              <a:solidFill>
                <a:schemeClr val="tx1"/>
              </a:solidFill>
            </a:endParaRPr>
          </a:p>
          <a:p>
            <a:pPr>
              <a:buFont typeface="Arial" panose="020B0604020202020204" pitchFamily="34" charset="0"/>
              <a:buChar char="•"/>
            </a:pPr>
            <a:endParaRPr lang="en-US" sz="1800" dirty="0"/>
          </a:p>
          <a:p>
            <a:endParaRPr lang="lt-LT" dirty="0"/>
          </a:p>
        </p:txBody>
      </p:sp>
      <p:sp>
        <p:nvSpPr>
          <p:cNvPr id="5" name="Slide Number Placeholder 4"/>
          <p:cNvSpPr>
            <a:spLocks noGrp="1"/>
          </p:cNvSpPr>
          <p:nvPr>
            <p:ph type="sldNum" sz="quarter" idx="12"/>
          </p:nvPr>
        </p:nvSpPr>
        <p:spPr/>
        <p:txBody>
          <a:bodyPr/>
          <a:lstStyle/>
          <a:p>
            <a:fld id="{5D73EB33-29DA-483B-93E0-CED121B0163C}" type="slidenum">
              <a:rPr lang="en-US" smtClean="0"/>
              <a:t>17</a:t>
            </a:fld>
            <a:endParaRPr lang="en-US"/>
          </a:p>
        </p:txBody>
      </p:sp>
    </p:spTree>
    <p:extLst>
      <p:ext uri="{BB962C8B-B14F-4D97-AF65-F5344CB8AC3E}">
        <p14:creationId xmlns:p14="http://schemas.microsoft.com/office/powerpoint/2010/main" val="1750071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3399"/>
                </a:solidFill>
              </a:rPr>
              <a:t>Examples of historical </a:t>
            </a:r>
            <a:r>
              <a:rPr lang="en-US" sz="3200" b="1" dirty="0" smtClean="0">
                <a:solidFill>
                  <a:srgbClr val="003399"/>
                </a:solidFill>
              </a:rPr>
              <a:t>study:</a:t>
            </a:r>
            <a:endParaRPr lang="lt-LT" dirty="0">
              <a:solidFill>
                <a:srgbClr val="003399"/>
              </a:solidFill>
            </a:endParaRPr>
          </a:p>
        </p:txBody>
      </p:sp>
      <p:sp>
        <p:nvSpPr>
          <p:cNvPr id="3" name="Content Placeholder 2"/>
          <p:cNvSpPr>
            <a:spLocks noGrp="1"/>
          </p:cNvSpPr>
          <p:nvPr>
            <p:ph idx="1"/>
          </p:nvPr>
        </p:nvSpPr>
        <p:spPr>
          <a:xfrm>
            <a:off x="1097280" y="2218959"/>
            <a:ext cx="10058400" cy="4023360"/>
          </a:xfrm>
        </p:spPr>
        <p:txBody>
          <a:bodyPr>
            <a:noAutofit/>
          </a:bodyPr>
          <a:lstStyle/>
          <a:p>
            <a:pPr algn="just">
              <a:buFont typeface="Arial" panose="020B0604020202020204" pitchFamily="34" charset="0"/>
              <a:buChar char="•"/>
            </a:pPr>
            <a:r>
              <a:rPr lang="en-US" sz="1400" dirty="0" err="1" smtClean="0"/>
              <a:t>Leifer</a:t>
            </a:r>
            <a:r>
              <a:rPr lang="en-US" sz="1400" dirty="0"/>
              <a:t>, S. L., &amp; Glass, L. K. (2008). Planning for mass disaster in the 1950s: Harriet H. </a:t>
            </a:r>
            <a:r>
              <a:rPr lang="en-US" sz="1400" dirty="0" err="1"/>
              <a:t>Werley</a:t>
            </a:r>
            <a:r>
              <a:rPr lang="en-US" sz="1400" dirty="0"/>
              <a:t> and nursing research. </a:t>
            </a:r>
            <a:r>
              <a:rPr lang="en-US" sz="1400" i="1" dirty="0"/>
              <a:t>Nursing research</a:t>
            </a:r>
            <a:r>
              <a:rPr lang="en-US" sz="1400" dirty="0"/>
              <a:t>, </a:t>
            </a:r>
            <a:r>
              <a:rPr lang="en-US" sz="1400" i="1" dirty="0"/>
              <a:t>57</a:t>
            </a:r>
            <a:r>
              <a:rPr lang="en-US" sz="1400" dirty="0"/>
              <a:t>(4), 237–244. </a:t>
            </a:r>
            <a:r>
              <a:rPr lang="en-US" sz="1400" dirty="0">
                <a:hlinkClick r:id="rId2"/>
              </a:rPr>
              <a:t>https://</a:t>
            </a:r>
            <a:r>
              <a:rPr lang="en-US" sz="1400" dirty="0" smtClean="0">
                <a:hlinkClick r:id="rId2"/>
              </a:rPr>
              <a:t>doi.org/10.1097/01.NNR.0000313491.94906.8e</a:t>
            </a:r>
            <a:endParaRPr lang="lt-LT" sz="1400" dirty="0" smtClean="0"/>
          </a:p>
          <a:p>
            <a:pPr algn="just">
              <a:buFont typeface="Arial" panose="020B0604020202020204" pitchFamily="34" charset="0"/>
              <a:buChar char="•"/>
            </a:pPr>
            <a:r>
              <a:rPr lang="en-US" sz="1400" dirty="0" err="1"/>
              <a:t>Beaird</a:t>
            </a:r>
            <a:r>
              <a:rPr lang="en-US" sz="1400" dirty="0"/>
              <a:t> G. (2019). CE: A Historical Review of Nurse-Physician Bedside Rounding. </a:t>
            </a:r>
            <a:r>
              <a:rPr lang="en-US" sz="1400" i="1" dirty="0"/>
              <a:t>The American journal of nursing</a:t>
            </a:r>
            <a:r>
              <a:rPr lang="en-US" sz="1400" dirty="0"/>
              <a:t>, </a:t>
            </a:r>
            <a:r>
              <a:rPr lang="en-US" sz="1400" i="1" dirty="0"/>
              <a:t>119</a:t>
            </a:r>
            <a:r>
              <a:rPr lang="en-US" sz="1400" dirty="0"/>
              <a:t>(4), 30–38. https://doi.org/10.1097/01.NAJ.0000554525.02127.3b</a:t>
            </a:r>
            <a:endParaRPr lang="lt-LT" sz="1400" dirty="0">
              <a:solidFill>
                <a:schemeClr val="accent1"/>
              </a:solidFill>
            </a:endParaRPr>
          </a:p>
          <a:p>
            <a:pPr algn="just">
              <a:buFont typeface="Arial" panose="020B0604020202020204" pitchFamily="34" charset="0"/>
              <a:buChar char="•"/>
            </a:pPr>
            <a:r>
              <a:rPr lang="lt-LT" sz="1400" dirty="0" err="1" smtClean="0"/>
              <a:t>Steger</a:t>
            </a:r>
            <a:r>
              <a:rPr lang="lt-LT" sz="1400" dirty="0"/>
              <a:t>, F., &amp; </a:t>
            </a:r>
            <a:r>
              <a:rPr lang="lt-LT" sz="1400" dirty="0" err="1"/>
              <a:t>Kosenko</a:t>
            </a:r>
            <a:r>
              <a:rPr lang="lt-LT" sz="1400" dirty="0"/>
              <a:t>, O. (2021). </a:t>
            </a:r>
            <a:r>
              <a:rPr lang="lt-LT" sz="1400" dirty="0" err="1"/>
              <a:t>Historical</a:t>
            </a:r>
            <a:r>
              <a:rPr lang="lt-LT" sz="1400" dirty="0"/>
              <a:t> Research: </a:t>
            </a:r>
            <a:r>
              <a:rPr lang="lt-LT" sz="1400" dirty="0" err="1"/>
              <a:t>Marie-Elise</a:t>
            </a:r>
            <a:r>
              <a:rPr lang="lt-LT" sz="1400" dirty="0"/>
              <a:t> </a:t>
            </a:r>
            <a:r>
              <a:rPr lang="lt-LT" sz="1400" dirty="0" err="1"/>
              <a:t>Kayser</a:t>
            </a:r>
            <a:r>
              <a:rPr lang="lt-LT" sz="1400" dirty="0"/>
              <a:t> (1885-1950): Pioneer of Milk </a:t>
            </a:r>
            <a:r>
              <a:rPr lang="lt-LT" sz="1400" dirty="0" err="1"/>
              <a:t>Banking</a:t>
            </a:r>
            <a:r>
              <a:rPr lang="lt-LT" sz="1400" dirty="0"/>
              <a:t>. </a:t>
            </a:r>
            <a:r>
              <a:rPr lang="lt-LT" sz="1400" i="1" dirty="0" err="1"/>
              <a:t>Journal</a:t>
            </a:r>
            <a:r>
              <a:rPr lang="lt-LT" sz="1400" i="1" dirty="0"/>
              <a:t> of </a:t>
            </a:r>
            <a:r>
              <a:rPr lang="lt-LT" sz="1400" i="1" dirty="0" err="1"/>
              <a:t>human</a:t>
            </a:r>
            <a:r>
              <a:rPr lang="lt-LT" sz="1400" i="1" dirty="0"/>
              <a:t> </a:t>
            </a:r>
            <a:r>
              <a:rPr lang="lt-LT" sz="1400" i="1" dirty="0" err="1"/>
              <a:t>lactation</a:t>
            </a:r>
            <a:r>
              <a:rPr lang="lt-LT" sz="1400" i="1" dirty="0"/>
              <a:t> : </a:t>
            </a:r>
            <a:r>
              <a:rPr lang="lt-LT" sz="1400" i="1" dirty="0" err="1"/>
              <a:t>official</a:t>
            </a:r>
            <a:r>
              <a:rPr lang="lt-LT" sz="1400" i="1" dirty="0"/>
              <a:t> </a:t>
            </a:r>
            <a:r>
              <a:rPr lang="lt-LT" sz="1400" i="1" dirty="0" err="1"/>
              <a:t>journal</a:t>
            </a:r>
            <a:r>
              <a:rPr lang="lt-LT" sz="1400" i="1" dirty="0"/>
              <a:t> of International </a:t>
            </a:r>
            <a:r>
              <a:rPr lang="lt-LT" sz="1400" i="1" dirty="0" err="1"/>
              <a:t>Lactation</a:t>
            </a:r>
            <a:r>
              <a:rPr lang="lt-LT" sz="1400" i="1" dirty="0"/>
              <a:t> </a:t>
            </a:r>
            <a:r>
              <a:rPr lang="lt-LT" sz="1400" i="1" dirty="0" err="1"/>
              <a:t>Consultant</a:t>
            </a:r>
            <a:r>
              <a:rPr lang="lt-LT" sz="1400" i="1" dirty="0"/>
              <a:t> </a:t>
            </a:r>
            <a:r>
              <a:rPr lang="lt-LT" sz="1400" i="1" dirty="0" err="1"/>
              <a:t>Association</a:t>
            </a:r>
            <a:r>
              <a:rPr lang="lt-LT" sz="1400" dirty="0"/>
              <a:t>, </a:t>
            </a:r>
            <a:r>
              <a:rPr lang="lt-LT" sz="1400" i="1" dirty="0"/>
              <a:t>37</a:t>
            </a:r>
            <a:r>
              <a:rPr lang="lt-LT" sz="1400" dirty="0"/>
              <a:t>(3), 501–508. </a:t>
            </a:r>
            <a:r>
              <a:rPr lang="lt-LT" sz="1400" dirty="0">
                <a:hlinkClick r:id="rId3"/>
              </a:rPr>
              <a:t>https://doi.org/10.1177/08903344211018164</a:t>
            </a:r>
            <a:endParaRPr lang="lt-LT" sz="1400" dirty="0"/>
          </a:p>
          <a:p>
            <a:pPr algn="just">
              <a:buFont typeface="Arial" panose="020B0604020202020204" pitchFamily="34" charset="0"/>
              <a:buChar char="•"/>
            </a:pPr>
            <a:r>
              <a:rPr lang="en-US" sz="1400" dirty="0" err="1"/>
              <a:t>Karosas</a:t>
            </a:r>
            <a:r>
              <a:rPr lang="en-US" sz="1400" dirty="0"/>
              <a:t> L. M., </a:t>
            </a:r>
            <a:r>
              <a:rPr lang="en-US" sz="1400" dirty="0" err="1"/>
              <a:t>Riklikiene</a:t>
            </a:r>
            <a:r>
              <a:rPr lang="en-US" sz="1400" dirty="0"/>
              <a:t> O. An analysis of the social world of Lithuanian nursing during the turbulent period of 1935–1945. Journal of Nursing, Social Sciences, Public Health and Rehabilitation, 2014, 1-2. </a:t>
            </a:r>
            <a:r>
              <a:rPr lang="en-US" sz="1400" dirty="0">
                <a:hlinkClick r:id="rId4"/>
              </a:rPr>
              <a:t>http://casopis-zsfju.zsf.jcu.cz/journal-of-nursing-social-studies-public-health-and-rehabilitation/</a:t>
            </a:r>
            <a:endParaRPr lang="en-US" sz="1400" dirty="0"/>
          </a:p>
          <a:p>
            <a:pPr algn="just">
              <a:buFont typeface="Arial" panose="020B0604020202020204" pitchFamily="34" charset="0"/>
              <a:buChar char="•"/>
            </a:pPr>
            <a:r>
              <a:rPr lang="en-US" sz="1400" dirty="0" err="1"/>
              <a:t>Karosas</a:t>
            </a:r>
            <a:r>
              <a:rPr lang="en-US" sz="1400" dirty="0"/>
              <a:t> L.M., </a:t>
            </a:r>
            <a:r>
              <a:rPr lang="en-US" sz="1400" dirty="0" err="1"/>
              <a:t>Riklikiene</a:t>
            </a:r>
            <a:r>
              <a:rPr lang="en-US" sz="1400" dirty="0"/>
              <a:t> O. Development of the Nursing Profession in Pre-War Independent Lithuania (1918–1939): A Comparison Between Past and Present. </a:t>
            </a:r>
            <a:r>
              <a:rPr lang="fi-FI" sz="1400" dirty="0"/>
              <a:t>NERP (Kaunas) 2011; 1 (1): 4-11.</a:t>
            </a:r>
            <a:endParaRPr lang="en-US" sz="1400" dirty="0"/>
          </a:p>
          <a:p>
            <a:pPr algn="just">
              <a:buFont typeface="Arial" panose="020B0604020202020204" pitchFamily="34" charset="0"/>
              <a:buChar char="•"/>
            </a:pPr>
            <a:r>
              <a:rPr lang="en-US" sz="1400" dirty="0" err="1"/>
              <a:t>Sedlak</a:t>
            </a:r>
            <a:r>
              <a:rPr lang="en-US" sz="1400" dirty="0"/>
              <a:t> C. A. (1997). Historical perspectives on </a:t>
            </a:r>
            <a:r>
              <a:rPr lang="en-US" sz="1400" dirty="0" err="1"/>
              <a:t>orthopaedic</a:t>
            </a:r>
            <a:r>
              <a:rPr lang="en-US" sz="1400" dirty="0"/>
              <a:t> nursing research in </a:t>
            </a:r>
            <a:r>
              <a:rPr lang="en-US" sz="1400" dirty="0" err="1"/>
              <a:t>Orthopaedic</a:t>
            </a:r>
            <a:r>
              <a:rPr lang="en-US" sz="1400" dirty="0"/>
              <a:t> Nursing from 1982 to 1995. </a:t>
            </a:r>
            <a:r>
              <a:rPr lang="en-US" sz="1400" i="1" dirty="0"/>
              <a:t>Orthopedic nursing</a:t>
            </a:r>
            <a:r>
              <a:rPr lang="en-US" sz="1400" dirty="0"/>
              <a:t>, </a:t>
            </a:r>
            <a:r>
              <a:rPr lang="en-US" sz="1400" i="1" dirty="0"/>
              <a:t>16</a:t>
            </a:r>
            <a:r>
              <a:rPr lang="en-US" sz="1400" dirty="0"/>
              <a:t>(6), 33–42.</a:t>
            </a:r>
          </a:p>
          <a:p>
            <a:pPr>
              <a:buFont typeface="Arial" panose="020B0604020202020204" pitchFamily="34" charset="0"/>
              <a:buChar char="•"/>
            </a:pPr>
            <a:endParaRPr lang="lt-LT" sz="1600" dirty="0"/>
          </a:p>
        </p:txBody>
      </p:sp>
      <p:sp>
        <p:nvSpPr>
          <p:cNvPr id="5" name="Slide Number Placeholder 4"/>
          <p:cNvSpPr>
            <a:spLocks noGrp="1"/>
          </p:cNvSpPr>
          <p:nvPr>
            <p:ph type="sldNum" sz="quarter" idx="12"/>
          </p:nvPr>
        </p:nvSpPr>
        <p:spPr/>
        <p:txBody>
          <a:bodyPr/>
          <a:lstStyle/>
          <a:p>
            <a:fld id="{5D73EB33-29DA-483B-93E0-CED121B0163C}" type="slidenum">
              <a:rPr lang="en-US" smtClean="0"/>
              <a:t>18</a:t>
            </a:fld>
            <a:endParaRPr lang="en-US"/>
          </a:p>
        </p:txBody>
      </p:sp>
    </p:spTree>
    <p:extLst>
      <p:ext uri="{BB962C8B-B14F-4D97-AF65-F5344CB8AC3E}">
        <p14:creationId xmlns:p14="http://schemas.microsoft.com/office/powerpoint/2010/main" val="1467749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b="1" dirty="0" err="1" smtClean="0">
                <a:solidFill>
                  <a:srgbClr val="003399"/>
                </a:solidFill>
              </a:rPr>
              <a:t>Critical</a:t>
            </a:r>
            <a:r>
              <a:rPr lang="lt-LT" sz="3600" b="1" dirty="0" smtClean="0">
                <a:solidFill>
                  <a:srgbClr val="003399"/>
                </a:solidFill>
              </a:rPr>
              <a:t> </a:t>
            </a:r>
            <a:r>
              <a:rPr lang="lt-LT" sz="3600" b="1" dirty="0" err="1" smtClean="0">
                <a:solidFill>
                  <a:srgbClr val="003399"/>
                </a:solidFill>
              </a:rPr>
              <a:t>questions</a:t>
            </a:r>
            <a:r>
              <a:rPr lang="lt-LT" sz="3600" b="1" dirty="0" smtClean="0">
                <a:solidFill>
                  <a:srgbClr val="003399"/>
                </a:solidFill>
              </a:rPr>
              <a:t> to </a:t>
            </a:r>
            <a:r>
              <a:rPr lang="lt-LT" sz="3600" b="1" dirty="0" err="1" smtClean="0">
                <a:solidFill>
                  <a:srgbClr val="003399"/>
                </a:solidFill>
              </a:rPr>
              <a:t>discuss</a:t>
            </a:r>
            <a:endParaRPr lang="lt-LT" sz="3600" b="1" dirty="0">
              <a:solidFill>
                <a:srgbClr val="003399"/>
              </a:solidFill>
            </a:endParaRPr>
          </a:p>
        </p:txBody>
      </p:sp>
      <p:sp>
        <p:nvSpPr>
          <p:cNvPr id="3" name="Content Placeholder 2"/>
          <p:cNvSpPr>
            <a:spLocks noGrp="1"/>
          </p:cNvSpPr>
          <p:nvPr>
            <p:ph idx="1"/>
          </p:nvPr>
        </p:nvSpPr>
        <p:spPr>
          <a:xfrm>
            <a:off x="1097280" y="2086892"/>
            <a:ext cx="10058400" cy="4023360"/>
          </a:xfrm>
        </p:spPr>
        <p:txBody>
          <a:bodyPr/>
          <a:lstStyle/>
          <a:p>
            <a:pPr marL="457200" indent="-457200">
              <a:buFont typeface="+mj-lt"/>
              <a:buAutoNum type="arabicPeriod"/>
            </a:pPr>
            <a:r>
              <a:rPr lang="en-US" dirty="0"/>
              <a:t>Historical researchers believe that by studying data and materials related to the past we can inform current and future practices. What do you think about this statement</a:t>
            </a:r>
            <a:r>
              <a:rPr lang="en-US" dirty="0" smtClean="0"/>
              <a:t>?</a:t>
            </a:r>
            <a:r>
              <a:rPr lang="lt-LT" dirty="0" smtClean="0"/>
              <a:t> </a:t>
            </a:r>
            <a:r>
              <a:rPr lang="lt-LT" dirty="0" err="1" smtClean="0"/>
              <a:t>Is</a:t>
            </a:r>
            <a:r>
              <a:rPr lang="lt-LT" dirty="0" smtClean="0"/>
              <a:t> it </a:t>
            </a:r>
            <a:r>
              <a:rPr lang="lt-LT" dirty="0" err="1" smtClean="0"/>
              <a:t>relevant</a:t>
            </a:r>
            <a:r>
              <a:rPr lang="lt-LT" dirty="0" smtClean="0"/>
              <a:t> </a:t>
            </a:r>
            <a:r>
              <a:rPr lang="lt-LT" dirty="0" err="1" smtClean="0"/>
              <a:t>for</a:t>
            </a:r>
            <a:r>
              <a:rPr lang="lt-LT" dirty="0" smtClean="0"/>
              <a:t> </a:t>
            </a:r>
            <a:r>
              <a:rPr lang="lt-LT" dirty="0" err="1" smtClean="0"/>
              <a:t>your</a:t>
            </a:r>
            <a:r>
              <a:rPr lang="lt-LT" dirty="0" smtClean="0"/>
              <a:t> </a:t>
            </a:r>
            <a:r>
              <a:rPr lang="lt-LT" dirty="0" err="1" smtClean="0"/>
              <a:t>country</a:t>
            </a:r>
            <a:r>
              <a:rPr lang="lt-LT" dirty="0" smtClean="0"/>
              <a:t>?</a:t>
            </a:r>
            <a:endParaRPr lang="lt-LT" dirty="0"/>
          </a:p>
          <a:p>
            <a:pPr marL="457200" indent="-457200">
              <a:buFont typeface="+mj-lt"/>
              <a:buAutoNum type="arabicPeriod"/>
            </a:pPr>
            <a:r>
              <a:rPr lang="en-US" dirty="0" smtClean="0"/>
              <a:t>What stage of the historical research creates the main challenge for young researcher</a:t>
            </a:r>
            <a:r>
              <a:rPr lang="lt-LT" dirty="0" smtClean="0"/>
              <a:t> </a:t>
            </a:r>
            <a:r>
              <a:rPr lang="lt-LT" dirty="0" err="1" smtClean="0"/>
              <a:t>and</a:t>
            </a:r>
            <a:r>
              <a:rPr lang="lt-LT" dirty="0" smtClean="0"/>
              <a:t> </a:t>
            </a:r>
            <a:r>
              <a:rPr lang="lt-LT" dirty="0" err="1" smtClean="0"/>
              <a:t>why</a:t>
            </a:r>
            <a:r>
              <a:rPr lang="lt-LT" dirty="0" smtClean="0"/>
              <a:t>? </a:t>
            </a:r>
            <a:r>
              <a:rPr lang="lt-LT" dirty="0" err="1" smtClean="0"/>
              <a:t>What</a:t>
            </a:r>
            <a:r>
              <a:rPr lang="lt-LT" dirty="0" smtClean="0"/>
              <a:t> </a:t>
            </a:r>
            <a:r>
              <a:rPr lang="lt-LT" dirty="0" err="1" smtClean="0"/>
              <a:t>would</a:t>
            </a:r>
            <a:r>
              <a:rPr lang="lt-LT" dirty="0" smtClean="0"/>
              <a:t> be </a:t>
            </a:r>
            <a:r>
              <a:rPr lang="lt-LT" dirty="0" err="1" smtClean="0"/>
              <a:t>the</a:t>
            </a:r>
            <a:r>
              <a:rPr lang="lt-LT" dirty="0" smtClean="0"/>
              <a:t> </a:t>
            </a:r>
            <a:r>
              <a:rPr lang="lt-LT" dirty="0" err="1" smtClean="0"/>
              <a:t>right</a:t>
            </a:r>
            <a:r>
              <a:rPr lang="lt-LT" dirty="0" smtClean="0"/>
              <a:t> </a:t>
            </a:r>
            <a:r>
              <a:rPr lang="lt-LT" dirty="0" err="1" smtClean="0"/>
              <a:t>way</a:t>
            </a:r>
            <a:r>
              <a:rPr lang="lt-LT" dirty="0" smtClean="0"/>
              <a:t> to </a:t>
            </a:r>
            <a:r>
              <a:rPr lang="lt-LT" dirty="0" err="1" smtClean="0"/>
              <a:t>overcome</a:t>
            </a:r>
            <a:r>
              <a:rPr lang="lt-LT" dirty="0" smtClean="0"/>
              <a:t> </a:t>
            </a:r>
            <a:r>
              <a:rPr lang="lt-LT" dirty="0" err="1" smtClean="0"/>
              <a:t>the</a:t>
            </a:r>
            <a:r>
              <a:rPr lang="lt-LT" dirty="0" smtClean="0"/>
              <a:t> </a:t>
            </a:r>
            <a:r>
              <a:rPr lang="lt-LT" dirty="0" err="1" smtClean="0"/>
              <a:t>challenge</a:t>
            </a:r>
            <a:r>
              <a:rPr lang="en-US" dirty="0" smtClean="0"/>
              <a:t>? Argue your opinion</a:t>
            </a:r>
            <a:r>
              <a:rPr lang="lt-LT" dirty="0" smtClean="0"/>
              <a:t>.</a:t>
            </a:r>
            <a:endParaRPr lang="en-US" dirty="0" smtClean="0"/>
          </a:p>
          <a:p>
            <a:pPr marL="457200" indent="-457200">
              <a:buFont typeface="+mj-lt"/>
              <a:buAutoNum type="arabicPeriod"/>
            </a:pPr>
            <a:r>
              <a:rPr lang="en-US" dirty="0" smtClean="0"/>
              <a:t>What is the influence of the researcher himself in the interpretation of findings in historical study? May this </a:t>
            </a:r>
            <a:r>
              <a:rPr lang="en-US" smtClean="0"/>
              <a:t>create research </a:t>
            </a:r>
            <a:r>
              <a:rPr lang="en-US" dirty="0" smtClean="0"/>
              <a:t>bias?</a:t>
            </a:r>
          </a:p>
        </p:txBody>
      </p:sp>
      <p:sp>
        <p:nvSpPr>
          <p:cNvPr id="5" name="Slide Number Placeholder 4"/>
          <p:cNvSpPr>
            <a:spLocks noGrp="1"/>
          </p:cNvSpPr>
          <p:nvPr>
            <p:ph type="sldNum" sz="quarter" idx="12"/>
          </p:nvPr>
        </p:nvSpPr>
        <p:spPr/>
        <p:txBody>
          <a:bodyPr/>
          <a:lstStyle/>
          <a:p>
            <a:fld id="{5D73EB33-29DA-483B-93E0-CED121B0163C}" type="slidenum">
              <a:rPr lang="en-US" smtClean="0"/>
              <a:t>19</a:t>
            </a:fld>
            <a:endParaRPr lang="en-US"/>
          </a:p>
        </p:txBody>
      </p:sp>
    </p:spTree>
    <p:extLst>
      <p:ext uri="{BB962C8B-B14F-4D97-AF65-F5344CB8AC3E}">
        <p14:creationId xmlns:p14="http://schemas.microsoft.com/office/powerpoint/2010/main" val="2733666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3399"/>
                </a:solidFill>
              </a:rPr>
              <a:t>Aim</a:t>
            </a:r>
            <a:endParaRPr lang="lt-LT" sz="3600" b="1" dirty="0">
              <a:solidFill>
                <a:srgbClr val="003399"/>
              </a:solidFill>
            </a:endParaRPr>
          </a:p>
        </p:txBody>
      </p:sp>
      <p:sp>
        <p:nvSpPr>
          <p:cNvPr id="3" name="Content Placeholder 2"/>
          <p:cNvSpPr>
            <a:spLocks noGrp="1"/>
          </p:cNvSpPr>
          <p:nvPr>
            <p:ph idx="1"/>
          </p:nvPr>
        </p:nvSpPr>
        <p:spPr/>
        <p:txBody>
          <a:bodyPr/>
          <a:lstStyle/>
          <a:p>
            <a:pPr>
              <a:buFont typeface="Courier New" panose="02070309020205020404" pitchFamily="49" charset="0"/>
              <a:buChar char="o"/>
            </a:pPr>
            <a:r>
              <a:rPr lang="en-GB" dirty="0" smtClean="0"/>
              <a:t>To </a:t>
            </a:r>
            <a:r>
              <a:rPr lang="en-GB" dirty="0"/>
              <a:t>gain knowledge on </a:t>
            </a:r>
            <a:r>
              <a:rPr lang="en-US" dirty="0" smtClean="0"/>
              <a:t>historical research and its process </a:t>
            </a:r>
          </a:p>
          <a:p>
            <a:pPr>
              <a:buFont typeface="Courier New" panose="02070309020205020404" pitchFamily="49" charset="0"/>
              <a:buChar char="o"/>
            </a:pPr>
            <a:r>
              <a:rPr lang="en-US" dirty="0" smtClean="0"/>
              <a:t>To be familiar with the some historical research studies in the field of nursing</a:t>
            </a:r>
          </a:p>
          <a:p>
            <a:endParaRPr lang="lt-LT" dirty="0"/>
          </a:p>
        </p:txBody>
      </p:sp>
      <p:sp>
        <p:nvSpPr>
          <p:cNvPr id="5" name="Slide Number Placeholder 4"/>
          <p:cNvSpPr>
            <a:spLocks noGrp="1"/>
          </p:cNvSpPr>
          <p:nvPr>
            <p:ph type="sldNum" sz="quarter" idx="12"/>
          </p:nvPr>
        </p:nvSpPr>
        <p:spPr/>
        <p:txBody>
          <a:bodyPr/>
          <a:lstStyle/>
          <a:p>
            <a:fld id="{5D73EB33-29DA-483B-93E0-CED121B0163C}" type="slidenum">
              <a:rPr lang="en-US" smtClean="0"/>
              <a:t>2</a:t>
            </a:fld>
            <a:endParaRPr lang="en-US"/>
          </a:p>
        </p:txBody>
      </p:sp>
    </p:spTree>
    <p:extLst>
      <p:ext uri="{BB962C8B-B14F-4D97-AF65-F5344CB8AC3E}">
        <p14:creationId xmlns:p14="http://schemas.microsoft.com/office/powerpoint/2010/main" val="2086211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3399"/>
                </a:solidFill>
              </a:rPr>
              <a:t>Historical research: description</a:t>
            </a:r>
            <a:endParaRPr lang="lt-LT" sz="3600" b="1" dirty="0">
              <a:solidFill>
                <a:srgbClr val="003399"/>
              </a:solidFill>
            </a:endParaRPr>
          </a:p>
        </p:txBody>
      </p:sp>
      <p:sp>
        <p:nvSpPr>
          <p:cNvPr id="3" name="Content Placeholder 2"/>
          <p:cNvSpPr>
            <a:spLocks noGrp="1"/>
          </p:cNvSpPr>
          <p:nvPr>
            <p:ph idx="1"/>
          </p:nvPr>
        </p:nvSpPr>
        <p:spPr/>
        <p:txBody>
          <a:bodyPr/>
          <a:lstStyle/>
          <a:p>
            <a:endParaRPr lang="en-US" dirty="0"/>
          </a:p>
          <a:p>
            <a:endParaRPr lang="lt-LT" dirty="0"/>
          </a:p>
        </p:txBody>
      </p:sp>
      <p:sp>
        <p:nvSpPr>
          <p:cNvPr id="5" name="Slide Number Placeholder 4"/>
          <p:cNvSpPr>
            <a:spLocks noGrp="1"/>
          </p:cNvSpPr>
          <p:nvPr>
            <p:ph type="sldNum" sz="quarter" idx="12"/>
          </p:nvPr>
        </p:nvSpPr>
        <p:spPr/>
        <p:txBody>
          <a:bodyPr/>
          <a:lstStyle/>
          <a:p>
            <a:fld id="{5D73EB33-29DA-483B-93E0-CED121B0163C}" type="slidenum">
              <a:rPr lang="en-US" smtClean="0"/>
              <a:t>3</a:t>
            </a:fld>
            <a:endParaRPr lang="en-US"/>
          </a:p>
        </p:txBody>
      </p:sp>
      <p:pic>
        <p:nvPicPr>
          <p:cNvPr id="6" name="Picture 5"/>
          <p:cNvPicPr/>
          <p:nvPr/>
        </p:nvPicPr>
        <p:blipFill rotWithShape="1">
          <a:blip r:embed="rId2"/>
          <a:srcRect l="19942" t="16840" r="9428" b="14615"/>
          <a:stretch/>
        </p:blipFill>
        <p:spPr bwMode="auto">
          <a:xfrm>
            <a:off x="7959012" y="2085015"/>
            <a:ext cx="4104168" cy="2159251"/>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581776" y="1782053"/>
            <a:ext cx="7212563" cy="4924425"/>
          </a:xfrm>
          <a:prstGeom prst="rect">
            <a:avLst/>
          </a:prstGeom>
          <a:noFill/>
          <a:ln>
            <a:solidFill>
              <a:schemeClr val="accent1"/>
            </a:solidFill>
          </a:ln>
        </p:spPr>
        <p:txBody>
          <a:bodyPr wrap="square" rtlCol="0">
            <a:spAutoFit/>
          </a:bodyPr>
          <a:lstStyle/>
          <a:p>
            <a:r>
              <a:rPr lang="en-US" dirty="0" smtClean="0"/>
              <a:t>A narrative description or analysis of events that occurred in the remote or recent past</a:t>
            </a:r>
          </a:p>
          <a:p>
            <a:pPr algn="r"/>
            <a:r>
              <a:rPr lang="en-US" sz="1400" dirty="0" smtClean="0"/>
              <a:t>Burns and Grove, 2011</a:t>
            </a:r>
          </a:p>
          <a:p>
            <a:endParaRPr lang="en-US" sz="1400" dirty="0" smtClean="0"/>
          </a:p>
          <a:p>
            <a:r>
              <a:rPr lang="en-US" dirty="0" smtClean="0"/>
              <a:t>A </a:t>
            </a:r>
            <a:r>
              <a:rPr lang="en-US" dirty="0"/>
              <a:t>method of inquiry that combines science and literature, often supports a common thesis that an informed understanding of nursing history provides insights that can contribute effective approaches to current professional issues. </a:t>
            </a:r>
            <a:endParaRPr lang="en-US" dirty="0" smtClean="0"/>
          </a:p>
          <a:p>
            <a:pPr algn="r"/>
            <a:r>
              <a:rPr lang="en-US" sz="1400" dirty="0" smtClean="0"/>
              <a:t>Hewitt, 1997</a:t>
            </a:r>
          </a:p>
          <a:p>
            <a:endParaRPr lang="en-US" dirty="0" smtClean="0"/>
          </a:p>
          <a:p>
            <a:r>
              <a:rPr lang="en-US" dirty="0" smtClean="0"/>
              <a:t>A research approach that examines past events to increase understanding and gain new knowledge to inform current and future practice</a:t>
            </a:r>
          </a:p>
          <a:p>
            <a:pPr algn="r"/>
            <a:r>
              <a:rPr lang="en-US" sz="1400" dirty="0" err="1" smtClean="0"/>
              <a:t>Moule</a:t>
            </a:r>
            <a:r>
              <a:rPr lang="en-US" sz="1400" dirty="0"/>
              <a:t> </a:t>
            </a:r>
            <a:r>
              <a:rPr lang="en-US" sz="1400" dirty="0" smtClean="0"/>
              <a:t>and Goodman, 2009</a:t>
            </a:r>
          </a:p>
          <a:p>
            <a:pPr algn="r"/>
            <a:endParaRPr lang="en-US" sz="1400" dirty="0" smtClean="0"/>
          </a:p>
          <a:p>
            <a:r>
              <a:rPr lang="en-US" sz="1600" dirty="0" smtClean="0"/>
              <a:t>It often starts without firm assumptions and preconceived ideas. Researcher might study a particular era in history or attempt to find out how a particular condition was treated or perceived by society over time</a:t>
            </a:r>
          </a:p>
          <a:p>
            <a:pPr algn="r"/>
            <a:r>
              <a:rPr lang="en-US" sz="1400" dirty="0" smtClean="0"/>
              <a:t>Holloway and Wheeler, 2002</a:t>
            </a:r>
          </a:p>
          <a:p>
            <a:endParaRPr lang="lt-LT" sz="1600" dirty="0"/>
          </a:p>
        </p:txBody>
      </p:sp>
      <p:sp>
        <p:nvSpPr>
          <p:cNvPr id="8" name="Rectangle 7"/>
          <p:cNvSpPr/>
          <p:nvPr/>
        </p:nvSpPr>
        <p:spPr>
          <a:xfrm>
            <a:off x="7959012" y="4230207"/>
            <a:ext cx="4104168" cy="737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pPr>
            <a:r>
              <a:rPr lang="en-US" b="1" dirty="0" smtClean="0"/>
              <a:t>History is important to know </a:t>
            </a:r>
            <a:r>
              <a:rPr lang="en-US" b="1" dirty="0"/>
              <a:t>the past to understand the present and direct the future</a:t>
            </a:r>
            <a:endParaRPr lang="en-US" sz="1100" b="1" dirty="0"/>
          </a:p>
        </p:txBody>
      </p:sp>
    </p:spTree>
    <p:extLst>
      <p:ext uri="{BB962C8B-B14F-4D97-AF65-F5344CB8AC3E}">
        <p14:creationId xmlns:p14="http://schemas.microsoft.com/office/powerpoint/2010/main" val="1482814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681341" y="2139944"/>
            <a:ext cx="9992497" cy="254719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003399"/>
                </a:solidFill>
              </a:rPr>
              <a:t>Knowing where we are going (Quo Vadis) depends on understanding where we have been and our capacity to draw upon that experience to guide our forward </a:t>
            </a:r>
            <a:r>
              <a:rPr lang="en-US" i="1" dirty="0" smtClean="0">
                <a:solidFill>
                  <a:srgbClr val="003399"/>
                </a:solidFill>
              </a:rPr>
              <a:t>journey</a:t>
            </a:r>
            <a:r>
              <a:rPr lang="lt-LT" i="1" dirty="0" smtClean="0">
                <a:solidFill>
                  <a:srgbClr val="003399"/>
                </a:solidFill>
              </a:rPr>
              <a:t>.</a:t>
            </a:r>
          </a:p>
          <a:p>
            <a:endParaRPr lang="lt-LT" sz="900" i="1" dirty="0" smtClean="0">
              <a:solidFill>
                <a:srgbClr val="003399"/>
              </a:solidFill>
            </a:endParaRPr>
          </a:p>
          <a:p>
            <a:r>
              <a:rPr lang="en-US" i="1" dirty="0">
                <a:solidFill>
                  <a:srgbClr val="003399"/>
                </a:solidFill>
              </a:rPr>
              <a:t>Past events, reported by those interested in history, provide information that can enlighten our </a:t>
            </a:r>
            <a:r>
              <a:rPr lang="en-US" i="1" dirty="0" smtClean="0">
                <a:solidFill>
                  <a:srgbClr val="003399"/>
                </a:solidFill>
              </a:rPr>
              <a:t>judgment </a:t>
            </a:r>
            <a:r>
              <a:rPr lang="en-US" i="1" dirty="0">
                <a:solidFill>
                  <a:srgbClr val="003399"/>
                </a:solidFill>
              </a:rPr>
              <a:t>and transform our professional, cultural and moral environments. Recorded history is a gift passed from one generation to the next.</a:t>
            </a:r>
            <a:endParaRPr lang="lt-LT" i="1" dirty="0" smtClean="0">
              <a:solidFill>
                <a:srgbClr val="003399"/>
              </a:solidFill>
            </a:endParaRPr>
          </a:p>
          <a:p>
            <a:endParaRPr lang="lt-LT" sz="900" i="1" dirty="0" smtClean="0">
              <a:solidFill>
                <a:srgbClr val="003399"/>
              </a:solidFill>
            </a:endParaRPr>
          </a:p>
          <a:p>
            <a:r>
              <a:rPr lang="en-US" i="1" dirty="0" smtClean="0">
                <a:solidFill>
                  <a:srgbClr val="003399"/>
                </a:solidFill>
              </a:rPr>
              <a:t>Clinical </a:t>
            </a:r>
            <a:r>
              <a:rPr lang="en-US" i="1" dirty="0">
                <a:solidFill>
                  <a:srgbClr val="003399"/>
                </a:solidFill>
              </a:rPr>
              <a:t>nurses’ stories contribute to historical research. All nurses are responsible for gathering and distributing contemporary local narratives on clinical </a:t>
            </a:r>
            <a:r>
              <a:rPr lang="en-US" i="1" dirty="0" smtClean="0">
                <a:solidFill>
                  <a:srgbClr val="003399"/>
                </a:solidFill>
              </a:rPr>
              <a:t>nursing</a:t>
            </a:r>
            <a:r>
              <a:rPr lang="lt-LT" i="1" dirty="0" smtClean="0">
                <a:solidFill>
                  <a:srgbClr val="003399"/>
                </a:solidFill>
              </a:rPr>
              <a:t> (</a:t>
            </a:r>
            <a:r>
              <a:rPr lang="lt-LT" i="1" dirty="0" err="1" smtClean="0">
                <a:solidFill>
                  <a:srgbClr val="003399"/>
                </a:solidFill>
              </a:rPr>
              <a:t>McDonald</a:t>
            </a:r>
            <a:r>
              <a:rPr lang="lt-LT" i="1" dirty="0" smtClean="0">
                <a:solidFill>
                  <a:srgbClr val="003399"/>
                </a:solidFill>
              </a:rPr>
              <a:t>, 2020)</a:t>
            </a:r>
            <a:endParaRPr lang="en-US" i="1" dirty="0">
              <a:solidFill>
                <a:srgbClr val="003399"/>
              </a:solidFill>
            </a:endParaRPr>
          </a:p>
        </p:txBody>
      </p:sp>
      <p:sp>
        <p:nvSpPr>
          <p:cNvPr id="2" name="Title 1"/>
          <p:cNvSpPr>
            <a:spLocks noGrp="1"/>
          </p:cNvSpPr>
          <p:nvPr>
            <p:ph type="title"/>
          </p:nvPr>
        </p:nvSpPr>
        <p:spPr>
          <a:xfrm>
            <a:off x="1097280" y="0"/>
            <a:ext cx="10058400" cy="721103"/>
          </a:xfrm>
        </p:spPr>
        <p:txBody>
          <a:bodyPr>
            <a:normAutofit/>
          </a:bodyPr>
          <a:lstStyle/>
          <a:p>
            <a:r>
              <a:rPr lang="lt-LT" sz="3600" b="1" dirty="0" err="1" smtClean="0">
                <a:solidFill>
                  <a:srgbClr val="003399"/>
                </a:solidFill>
              </a:rPr>
              <a:t>Historical</a:t>
            </a:r>
            <a:r>
              <a:rPr lang="lt-LT" sz="3600" b="1" dirty="0" smtClean="0">
                <a:solidFill>
                  <a:srgbClr val="003399"/>
                </a:solidFill>
              </a:rPr>
              <a:t> </a:t>
            </a:r>
            <a:r>
              <a:rPr lang="lt-LT" sz="3600" b="1" dirty="0" err="1" smtClean="0">
                <a:solidFill>
                  <a:srgbClr val="003399"/>
                </a:solidFill>
              </a:rPr>
              <a:t>research</a:t>
            </a:r>
            <a:r>
              <a:rPr lang="lt-LT" sz="3600" b="1" dirty="0" smtClean="0">
                <a:solidFill>
                  <a:srgbClr val="003399"/>
                </a:solidFill>
              </a:rPr>
              <a:t> </a:t>
            </a:r>
            <a:r>
              <a:rPr lang="lt-LT" sz="3600" b="1" dirty="0" err="1" smtClean="0">
                <a:solidFill>
                  <a:srgbClr val="003399"/>
                </a:solidFill>
              </a:rPr>
              <a:t>in</a:t>
            </a:r>
            <a:r>
              <a:rPr lang="lt-LT" sz="3600" b="1" dirty="0" smtClean="0">
                <a:solidFill>
                  <a:srgbClr val="003399"/>
                </a:solidFill>
              </a:rPr>
              <a:t> </a:t>
            </a:r>
            <a:r>
              <a:rPr lang="lt-LT" sz="3600" b="1" dirty="0" err="1" smtClean="0">
                <a:solidFill>
                  <a:srgbClr val="003399"/>
                </a:solidFill>
              </a:rPr>
              <a:t>nursing</a:t>
            </a:r>
            <a:endParaRPr lang="lt-LT" sz="3600" b="1" dirty="0">
              <a:solidFill>
                <a:srgbClr val="003399"/>
              </a:solidFill>
            </a:endParaRPr>
          </a:p>
        </p:txBody>
      </p:sp>
      <p:sp>
        <p:nvSpPr>
          <p:cNvPr id="3" name="Content Placeholder 2"/>
          <p:cNvSpPr>
            <a:spLocks noGrp="1"/>
          </p:cNvSpPr>
          <p:nvPr>
            <p:ph idx="1"/>
          </p:nvPr>
        </p:nvSpPr>
        <p:spPr>
          <a:xfrm>
            <a:off x="856516" y="894565"/>
            <a:ext cx="10696614" cy="4567108"/>
          </a:xfrm>
        </p:spPr>
        <p:txBody>
          <a:bodyPr>
            <a:normAutofit/>
          </a:bodyPr>
          <a:lstStyle/>
          <a:p>
            <a:pPr>
              <a:lnSpc>
                <a:spcPct val="100000"/>
              </a:lnSpc>
              <a:buFont typeface="Arial" panose="020B0604020202020204" pitchFamily="34" charset="0"/>
              <a:buChar char="•"/>
            </a:pPr>
            <a:r>
              <a:rPr lang="en-US" dirty="0"/>
              <a:t>Has not been a valued </a:t>
            </a:r>
            <a:r>
              <a:rPr lang="en-US" dirty="0" smtClean="0"/>
              <a:t>activity</a:t>
            </a:r>
            <a:r>
              <a:rPr lang="lt-LT" dirty="0" smtClean="0"/>
              <a:t>; a</a:t>
            </a:r>
            <a:r>
              <a:rPr lang="en-US" dirty="0" smtClean="0"/>
              <a:t> </a:t>
            </a:r>
            <a:r>
              <a:rPr lang="en-US" dirty="0"/>
              <a:t>few nurse researchers had the skills or desire to conduct this </a:t>
            </a:r>
            <a:r>
              <a:rPr lang="en-US" dirty="0" smtClean="0"/>
              <a:t>research</a:t>
            </a:r>
            <a:endParaRPr lang="lt-LT" dirty="0" smtClean="0"/>
          </a:p>
          <a:p>
            <a:pPr>
              <a:lnSpc>
                <a:spcPct val="100000"/>
              </a:lnSpc>
              <a:buFont typeface="Arial" panose="020B0604020202020204" pitchFamily="34" charset="0"/>
              <a:buChar char="•"/>
            </a:pPr>
            <a:r>
              <a:rPr lang="lt-LT" dirty="0"/>
              <a:t>A</a:t>
            </a:r>
            <a:r>
              <a:rPr lang="en-US" dirty="0" smtClean="0"/>
              <a:t>n </a:t>
            </a:r>
            <a:r>
              <a:rPr lang="en-US" dirty="0"/>
              <a:t>understanding of nursing history enables a clearer understanding of ongoing challenges and provides for more successful approaches to current professional </a:t>
            </a:r>
            <a:r>
              <a:rPr lang="en-US" dirty="0" smtClean="0"/>
              <a:t>problems</a:t>
            </a:r>
            <a:r>
              <a:rPr lang="lt-LT" dirty="0" smtClean="0"/>
              <a:t> </a:t>
            </a:r>
            <a:r>
              <a:rPr lang="lt-LT" sz="1200" dirty="0" smtClean="0"/>
              <a:t>(</a:t>
            </a:r>
            <a:r>
              <a:rPr lang="lt-LT" sz="1200" dirty="0" err="1" smtClean="0"/>
              <a:t>Hewitt</a:t>
            </a:r>
            <a:r>
              <a:rPr lang="lt-LT" sz="1200" dirty="0" smtClean="0"/>
              <a:t>, 1997)</a:t>
            </a:r>
            <a:endParaRPr lang="lt-LT" sz="1200" dirty="0"/>
          </a:p>
          <a:p>
            <a:pPr>
              <a:lnSpc>
                <a:spcPct val="100000"/>
              </a:lnSpc>
              <a:buFont typeface="Arial" panose="020B0604020202020204" pitchFamily="34" charset="0"/>
              <a:buChar char="•"/>
            </a:pPr>
            <a:endParaRPr lang="lt-LT" dirty="0" smtClean="0"/>
          </a:p>
          <a:p>
            <a:pPr>
              <a:lnSpc>
                <a:spcPct val="100000"/>
              </a:lnSpc>
              <a:buFont typeface="Arial" panose="020B0604020202020204" pitchFamily="34" charset="0"/>
              <a:buChar char="•"/>
            </a:pPr>
            <a:endParaRPr lang="lt-LT" dirty="0"/>
          </a:p>
          <a:p>
            <a:pPr>
              <a:lnSpc>
                <a:spcPct val="100000"/>
              </a:lnSpc>
              <a:buFont typeface="Arial" panose="020B0604020202020204" pitchFamily="34" charset="0"/>
              <a:buChar char="•"/>
            </a:pPr>
            <a:endParaRPr lang="lt-LT" dirty="0" smtClean="0"/>
          </a:p>
          <a:p>
            <a:pPr>
              <a:lnSpc>
                <a:spcPct val="100000"/>
              </a:lnSpc>
              <a:buFont typeface="Arial" panose="020B0604020202020204" pitchFamily="34" charset="0"/>
              <a:buChar char="•"/>
            </a:pPr>
            <a:endParaRPr lang="lt-LT" dirty="0"/>
          </a:p>
          <a:p>
            <a:pPr>
              <a:lnSpc>
                <a:spcPct val="100000"/>
              </a:lnSpc>
              <a:buFont typeface="Arial" panose="020B0604020202020204" pitchFamily="34" charset="0"/>
              <a:buChar char="•"/>
            </a:pPr>
            <a:endParaRPr lang="lt-LT" dirty="0" smtClean="0"/>
          </a:p>
          <a:p>
            <a:pPr>
              <a:lnSpc>
                <a:spcPct val="100000"/>
              </a:lnSpc>
              <a:spcBef>
                <a:spcPts val="2400"/>
              </a:spcBef>
              <a:buFont typeface="Arial" panose="020B0604020202020204" pitchFamily="34" charset="0"/>
              <a:buChar char="•"/>
            </a:pPr>
            <a:r>
              <a:rPr lang="lt-LT" dirty="0" err="1" smtClean="0"/>
              <a:t>Implications</a:t>
            </a:r>
            <a:r>
              <a:rPr lang="lt-LT" dirty="0" smtClean="0"/>
              <a:t> </a:t>
            </a:r>
            <a:r>
              <a:rPr lang="lt-LT" dirty="0" err="1" smtClean="0"/>
              <a:t>for</a:t>
            </a:r>
            <a:r>
              <a:rPr lang="lt-LT" dirty="0" smtClean="0"/>
              <a:t> </a:t>
            </a:r>
            <a:r>
              <a:rPr lang="lt-LT" dirty="0" err="1" smtClean="0"/>
              <a:t>contemporary</a:t>
            </a:r>
            <a:r>
              <a:rPr lang="lt-LT" dirty="0" smtClean="0"/>
              <a:t> </a:t>
            </a:r>
            <a:r>
              <a:rPr lang="lt-LT" dirty="0" err="1" smtClean="0"/>
              <a:t>nursing</a:t>
            </a:r>
            <a:r>
              <a:rPr lang="lt-LT" dirty="0" smtClean="0"/>
              <a:t> </a:t>
            </a:r>
            <a:r>
              <a:rPr lang="lt-LT" dirty="0" err="1" smtClean="0"/>
              <a:t>policy</a:t>
            </a:r>
            <a:r>
              <a:rPr lang="lt-LT" dirty="0" smtClean="0"/>
              <a:t> </a:t>
            </a:r>
            <a:r>
              <a:rPr lang="lt-LT" dirty="0" err="1" smtClean="0"/>
              <a:t>and</a:t>
            </a:r>
            <a:r>
              <a:rPr lang="lt-LT" dirty="0" smtClean="0"/>
              <a:t> </a:t>
            </a:r>
            <a:r>
              <a:rPr lang="lt-LT" dirty="0" err="1" smtClean="0"/>
              <a:t>practice</a:t>
            </a:r>
            <a:r>
              <a:rPr lang="lt-LT" dirty="0" smtClean="0"/>
              <a:t> </a:t>
            </a:r>
            <a:r>
              <a:rPr lang="lt-LT" sz="1200" dirty="0"/>
              <a:t>(</a:t>
            </a:r>
            <a:r>
              <a:rPr lang="lt-LT" sz="1200" dirty="0" err="1"/>
              <a:t>Kent-Wilkinson</a:t>
            </a:r>
            <a:r>
              <a:rPr lang="lt-LT" sz="1200" dirty="0"/>
              <a:t>, 2021)</a:t>
            </a:r>
            <a:endParaRPr lang="en-US" sz="1200" dirty="0"/>
          </a:p>
          <a:p>
            <a:pPr>
              <a:lnSpc>
                <a:spcPct val="100000"/>
              </a:lnSpc>
              <a:buFont typeface="Arial" panose="020B0604020202020204" pitchFamily="34" charset="0"/>
              <a:buChar char="•"/>
            </a:pPr>
            <a:endParaRPr lang="lt-LT" dirty="0" smtClean="0"/>
          </a:p>
          <a:p>
            <a:pPr>
              <a:lnSpc>
                <a:spcPct val="100000"/>
              </a:lnSpc>
              <a:buFont typeface="Arial" panose="020B0604020202020204" pitchFamily="34" charset="0"/>
              <a:buChar char="•"/>
            </a:pPr>
            <a:endParaRPr lang="lt-LT" dirty="0"/>
          </a:p>
          <a:p>
            <a:pPr>
              <a:lnSpc>
                <a:spcPct val="100000"/>
              </a:lnSpc>
              <a:buFont typeface="Arial" panose="020B0604020202020204" pitchFamily="34" charset="0"/>
              <a:buChar char="•"/>
            </a:pPr>
            <a:endParaRPr lang="lt-LT" dirty="0" smtClean="0"/>
          </a:p>
          <a:p>
            <a:pPr>
              <a:lnSpc>
                <a:spcPct val="100000"/>
              </a:lnSpc>
              <a:buFont typeface="Arial" panose="020B0604020202020204" pitchFamily="34" charset="0"/>
              <a:buChar char="•"/>
            </a:pPr>
            <a:endParaRPr lang="lt-LT" dirty="0"/>
          </a:p>
          <a:p>
            <a:pPr>
              <a:lnSpc>
                <a:spcPct val="100000"/>
              </a:lnSpc>
              <a:buFont typeface="Arial" panose="020B0604020202020204" pitchFamily="34" charset="0"/>
              <a:buChar char="•"/>
            </a:pPr>
            <a:endParaRPr lang="lt-LT" dirty="0" smtClean="0"/>
          </a:p>
          <a:p>
            <a:pPr>
              <a:lnSpc>
                <a:spcPct val="100000"/>
              </a:lnSpc>
              <a:buFont typeface="Arial" panose="020B0604020202020204" pitchFamily="34" charset="0"/>
              <a:buChar char="•"/>
            </a:pPr>
            <a:endParaRPr lang="lt-LT" dirty="0"/>
          </a:p>
          <a:p>
            <a:pPr>
              <a:lnSpc>
                <a:spcPct val="100000"/>
              </a:lnSpc>
              <a:buFont typeface="Arial" panose="020B0604020202020204" pitchFamily="34" charset="0"/>
              <a:buChar char="•"/>
            </a:pPr>
            <a:endParaRPr lang="lt-LT" dirty="0" smtClean="0"/>
          </a:p>
          <a:p>
            <a:pPr>
              <a:lnSpc>
                <a:spcPct val="100000"/>
              </a:lnSpc>
              <a:buFont typeface="Arial" panose="020B0604020202020204" pitchFamily="34" charset="0"/>
              <a:buChar char="•"/>
            </a:pPr>
            <a:endParaRPr lang="lt-LT" dirty="0" smtClean="0"/>
          </a:p>
          <a:p>
            <a:pPr marL="0" indent="0">
              <a:buNone/>
            </a:pPr>
            <a:endParaRPr lang="lt-LT" dirty="0"/>
          </a:p>
        </p:txBody>
      </p:sp>
      <p:sp>
        <p:nvSpPr>
          <p:cNvPr id="5" name="Slide Number Placeholder 4"/>
          <p:cNvSpPr>
            <a:spLocks noGrp="1"/>
          </p:cNvSpPr>
          <p:nvPr>
            <p:ph type="sldNum" sz="quarter" idx="12"/>
          </p:nvPr>
        </p:nvSpPr>
        <p:spPr/>
        <p:txBody>
          <a:bodyPr/>
          <a:lstStyle/>
          <a:p>
            <a:fld id="{5D73EB33-29DA-483B-93E0-CED121B0163C}" type="slidenum">
              <a:rPr lang="en-US" smtClean="0"/>
              <a:t>4</a:t>
            </a:fld>
            <a:endParaRPr lang="en-US"/>
          </a:p>
        </p:txBody>
      </p:sp>
      <p:pic>
        <p:nvPicPr>
          <p:cNvPr id="8" name="Picture 7"/>
          <p:cNvPicPr/>
          <p:nvPr/>
        </p:nvPicPr>
        <p:blipFill rotWithShape="1">
          <a:blip r:embed="rId2"/>
          <a:srcRect l="39220" t="36932" r="42333" b="50364"/>
          <a:stretch/>
        </p:blipFill>
        <p:spPr bwMode="auto">
          <a:xfrm>
            <a:off x="7176857" y="5186276"/>
            <a:ext cx="4376273" cy="16194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3795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3399"/>
                </a:solidFill>
              </a:rPr>
              <a:t>Historical research: </a:t>
            </a:r>
            <a:r>
              <a:rPr lang="en-US" sz="3600" b="1" dirty="0" smtClean="0">
                <a:solidFill>
                  <a:srgbClr val="003399"/>
                </a:solidFill>
              </a:rPr>
              <a:t>conducting a study</a:t>
            </a:r>
            <a:endParaRPr lang="lt-LT" sz="3600" dirty="0"/>
          </a:p>
        </p:txBody>
      </p:sp>
      <p:sp>
        <p:nvSpPr>
          <p:cNvPr id="3" name="Content Placeholder 2"/>
          <p:cNvSpPr>
            <a:spLocks noGrp="1"/>
          </p:cNvSpPr>
          <p:nvPr>
            <p:ph idx="1"/>
          </p:nvPr>
        </p:nvSpPr>
        <p:spPr>
          <a:xfrm>
            <a:off x="6279501" y="1929710"/>
            <a:ext cx="5430417" cy="4349792"/>
          </a:xfrm>
        </p:spPr>
        <p:txBody>
          <a:bodyPr>
            <a:normAutofit fontScale="92500" lnSpcReduction="20000"/>
          </a:bodyPr>
          <a:lstStyle/>
          <a:p>
            <a:pPr>
              <a:lnSpc>
                <a:spcPct val="100000"/>
              </a:lnSpc>
              <a:buFont typeface="Arial" panose="020B0604020202020204" pitchFamily="34" charset="0"/>
              <a:buChar char="•"/>
            </a:pPr>
            <a:r>
              <a:rPr lang="en-US" dirty="0" smtClean="0"/>
              <a:t>Historians </a:t>
            </a:r>
            <a:r>
              <a:rPr lang="en-US" dirty="0"/>
              <a:t>study the past for patterns that can lead to </a:t>
            </a:r>
            <a:r>
              <a:rPr lang="en-US" dirty="0">
                <a:solidFill>
                  <a:srgbClr val="C00000"/>
                </a:solidFill>
              </a:rPr>
              <a:t>generalization</a:t>
            </a:r>
            <a:r>
              <a:rPr lang="en-US" dirty="0"/>
              <a:t> </a:t>
            </a:r>
            <a:r>
              <a:rPr lang="en-US" sz="1300" dirty="0"/>
              <a:t>(Burns and Grove, 2011)</a:t>
            </a:r>
          </a:p>
          <a:p>
            <a:pPr>
              <a:lnSpc>
                <a:spcPct val="100000"/>
              </a:lnSpc>
              <a:buFont typeface="Arial" panose="020B0604020202020204" pitchFamily="34" charset="0"/>
              <a:buChar char="•"/>
            </a:pPr>
            <a:r>
              <a:rPr lang="en-US" dirty="0" smtClean="0"/>
              <a:t>Contemporary text and documentary sources are </a:t>
            </a:r>
            <a:r>
              <a:rPr lang="en-US" dirty="0" err="1" smtClean="0"/>
              <a:t>analysed</a:t>
            </a:r>
            <a:r>
              <a:rPr lang="en-US" dirty="0" smtClean="0"/>
              <a:t> by expert </a:t>
            </a:r>
            <a:r>
              <a:rPr lang="lt-LT" sz="1300" dirty="0" smtClean="0"/>
              <a:t>(</a:t>
            </a:r>
            <a:r>
              <a:rPr lang="lt-LT" sz="1300" dirty="0" err="1" smtClean="0"/>
              <a:t>Vieira</a:t>
            </a:r>
            <a:r>
              <a:rPr lang="lt-LT" sz="1300" dirty="0" smtClean="0"/>
              <a:t> et al., 2019)</a:t>
            </a:r>
            <a:endParaRPr lang="en-US" sz="1300" dirty="0" smtClean="0"/>
          </a:p>
          <a:p>
            <a:pPr>
              <a:lnSpc>
                <a:spcPct val="100000"/>
              </a:lnSpc>
              <a:buFont typeface="Arial" panose="020B0604020202020204" pitchFamily="34" charset="0"/>
              <a:buChar char="•"/>
            </a:pPr>
            <a:r>
              <a:rPr lang="en-US" dirty="0"/>
              <a:t>The period of history or the condition under study (e.g. development of nursing profession) is </a:t>
            </a:r>
            <a:r>
              <a:rPr lang="en-US" dirty="0" smtClean="0"/>
              <a:t>discussed</a:t>
            </a:r>
            <a:endParaRPr lang="lt-LT" dirty="0" smtClean="0"/>
          </a:p>
          <a:p>
            <a:pPr>
              <a:lnSpc>
                <a:spcPct val="100000"/>
              </a:lnSpc>
              <a:buFont typeface="Arial" panose="020B0604020202020204" pitchFamily="34" charset="0"/>
              <a:buChar char="•"/>
            </a:pPr>
            <a:r>
              <a:rPr lang="en-US" dirty="0" smtClean="0"/>
              <a:t>A </a:t>
            </a:r>
            <a:r>
              <a:rPr lang="en-US" dirty="0" smtClean="0">
                <a:solidFill>
                  <a:srgbClr val="C00000"/>
                </a:solidFill>
              </a:rPr>
              <a:t>comparison</a:t>
            </a:r>
            <a:r>
              <a:rPr lang="en-US" dirty="0" smtClean="0"/>
              <a:t> between past and present is developed</a:t>
            </a:r>
          </a:p>
          <a:p>
            <a:pPr>
              <a:lnSpc>
                <a:spcPct val="100000"/>
              </a:lnSpc>
              <a:buFont typeface="Arial" panose="020B0604020202020204" pitchFamily="34" charset="0"/>
              <a:buChar char="•"/>
            </a:pPr>
            <a:r>
              <a:rPr lang="en-US" dirty="0" smtClean="0"/>
              <a:t>The problem and purpose focus on a specific individuals, characteristics of society, an event, or a situation in the past and identifies the </a:t>
            </a:r>
            <a:r>
              <a:rPr lang="en-US" dirty="0" smtClean="0">
                <a:solidFill>
                  <a:srgbClr val="C00000"/>
                </a:solidFill>
              </a:rPr>
              <a:t>time period </a:t>
            </a:r>
          </a:p>
          <a:p>
            <a:pPr>
              <a:lnSpc>
                <a:spcPct val="100000"/>
              </a:lnSpc>
              <a:buFont typeface="Arial" panose="020B0604020202020204" pitchFamily="34" charset="0"/>
              <a:buChar char="•"/>
            </a:pPr>
            <a:r>
              <a:rPr lang="en-US" dirty="0" smtClean="0"/>
              <a:t>Research question must </a:t>
            </a:r>
            <a:r>
              <a:rPr lang="en-US" dirty="0" smtClean="0">
                <a:solidFill>
                  <a:srgbClr val="C00000"/>
                </a:solidFill>
              </a:rPr>
              <a:t>be congruent </a:t>
            </a:r>
            <a:r>
              <a:rPr lang="en-US" dirty="0" smtClean="0"/>
              <a:t>with the method: it guides the sources of material that may be available to answer it</a:t>
            </a:r>
            <a:endParaRPr lang="lt-LT" dirty="0"/>
          </a:p>
        </p:txBody>
      </p:sp>
      <p:sp>
        <p:nvSpPr>
          <p:cNvPr id="5" name="Slide Number Placeholder 4"/>
          <p:cNvSpPr>
            <a:spLocks noGrp="1"/>
          </p:cNvSpPr>
          <p:nvPr>
            <p:ph type="sldNum" sz="quarter" idx="12"/>
          </p:nvPr>
        </p:nvSpPr>
        <p:spPr/>
        <p:txBody>
          <a:bodyPr/>
          <a:lstStyle/>
          <a:p>
            <a:fld id="{5D73EB33-29DA-483B-93E0-CED121B0163C}" type="slidenum">
              <a:rPr lang="en-US" smtClean="0"/>
              <a:t>5</a:t>
            </a:fld>
            <a:endParaRPr lang="en-US"/>
          </a:p>
        </p:txBody>
      </p:sp>
      <p:graphicFrame>
        <p:nvGraphicFramePr>
          <p:cNvPr id="8" name="Diagram 7"/>
          <p:cNvGraphicFramePr/>
          <p:nvPr>
            <p:extLst>
              <p:ext uri="{D42A27DB-BD31-4B8C-83A1-F6EECF244321}">
                <p14:modId xmlns:p14="http://schemas.microsoft.com/office/powerpoint/2010/main" val="1691879254"/>
              </p:ext>
            </p:extLst>
          </p:nvPr>
        </p:nvGraphicFramePr>
        <p:xfrm>
          <a:off x="218129" y="1737360"/>
          <a:ext cx="5908351" cy="4486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4177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97280" y="1922106"/>
            <a:ext cx="9968826" cy="1166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p:txBody>
          <a:bodyPr>
            <a:normAutofit/>
          </a:bodyPr>
          <a:lstStyle/>
          <a:p>
            <a:r>
              <a:rPr lang="en-US" sz="3600" b="1" dirty="0" smtClean="0">
                <a:solidFill>
                  <a:srgbClr val="003399"/>
                </a:solidFill>
              </a:rPr>
              <a:t>Historical research: context of the study</a:t>
            </a:r>
            <a:endParaRPr lang="lt-LT" sz="3600" b="1" dirty="0">
              <a:solidFill>
                <a:srgbClr val="003399"/>
              </a:solidFill>
            </a:endParaRPr>
          </a:p>
        </p:txBody>
      </p:sp>
      <p:sp>
        <p:nvSpPr>
          <p:cNvPr id="3" name="Content Placeholder 2"/>
          <p:cNvSpPr>
            <a:spLocks noGrp="1"/>
          </p:cNvSpPr>
          <p:nvPr>
            <p:ph idx="1"/>
          </p:nvPr>
        </p:nvSpPr>
        <p:spPr>
          <a:xfrm>
            <a:off x="1130870" y="1922106"/>
            <a:ext cx="10058400" cy="4023360"/>
          </a:xfrm>
        </p:spPr>
        <p:txBody>
          <a:bodyPr/>
          <a:lstStyle/>
          <a:p>
            <a:pPr marL="76200" indent="0">
              <a:lnSpc>
                <a:spcPct val="100000"/>
              </a:lnSpc>
              <a:spcBef>
                <a:spcPts val="600"/>
              </a:spcBef>
              <a:spcAft>
                <a:spcPts val="0"/>
              </a:spcAft>
              <a:buSzPts val="2400"/>
              <a:buNone/>
            </a:pPr>
            <a:r>
              <a:rPr lang="en-US" sz="2400" dirty="0">
                <a:solidFill>
                  <a:schemeClr val="bg1"/>
                </a:solidFill>
              </a:rPr>
              <a:t>Historical context – the context (family, society, or the history, social, or political trends of the subject’s life) in which the researcher presents the life of the subjects </a:t>
            </a:r>
            <a:r>
              <a:rPr lang="en-US" sz="1600" dirty="0">
                <a:solidFill>
                  <a:schemeClr val="bg1"/>
                </a:solidFill>
              </a:rPr>
              <a:t>(</a:t>
            </a:r>
            <a:r>
              <a:rPr lang="en-US" sz="1600" dirty="0" err="1">
                <a:solidFill>
                  <a:schemeClr val="bg1"/>
                </a:solidFill>
              </a:rPr>
              <a:t>Denzin</a:t>
            </a:r>
            <a:r>
              <a:rPr lang="en-US" sz="1600" dirty="0">
                <a:solidFill>
                  <a:schemeClr val="bg1"/>
                </a:solidFill>
              </a:rPr>
              <a:t>, 1989. In Creswell,2007)</a:t>
            </a:r>
          </a:p>
          <a:p>
            <a:pPr marL="457200" lvl="0" indent="-381000">
              <a:lnSpc>
                <a:spcPct val="100000"/>
              </a:lnSpc>
              <a:spcBef>
                <a:spcPts val="600"/>
              </a:spcBef>
              <a:spcAft>
                <a:spcPts val="0"/>
              </a:spcAft>
              <a:buSzPts val="2400"/>
              <a:buFont typeface="Courier New" panose="02070309020205020404" pitchFamily="49" charset="0"/>
              <a:buChar char="o"/>
            </a:pPr>
            <a:endParaRPr lang="en-US" sz="2400" dirty="0" smtClean="0"/>
          </a:p>
          <a:p>
            <a:pPr marL="457200" lvl="0" indent="-381000">
              <a:lnSpc>
                <a:spcPct val="100000"/>
              </a:lnSpc>
              <a:spcBef>
                <a:spcPts val="600"/>
              </a:spcBef>
              <a:spcAft>
                <a:spcPts val="0"/>
              </a:spcAft>
              <a:buSzPts val="2400"/>
              <a:buFont typeface="Courier New" panose="02070309020205020404" pitchFamily="49" charset="0"/>
              <a:buChar char="o"/>
            </a:pPr>
            <a:r>
              <a:rPr lang="en-US" sz="2400" dirty="0" smtClean="0"/>
              <a:t>Events placed </a:t>
            </a:r>
            <a:r>
              <a:rPr lang="en-US" sz="2400" dirty="0"/>
              <a:t>in the context of the era</a:t>
            </a:r>
          </a:p>
          <a:p>
            <a:pPr marL="457200" lvl="0" indent="-381000">
              <a:lnSpc>
                <a:spcPct val="100000"/>
              </a:lnSpc>
              <a:spcBef>
                <a:spcPts val="0"/>
              </a:spcBef>
              <a:spcAft>
                <a:spcPts val="0"/>
              </a:spcAft>
              <a:buSzPts val="2400"/>
              <a:buFont typeface="Courier New" panose="02070309020205020404" pitchFamily="49" charset="0"/>
              <a:buChar char="o"/>
            </a:pPr>
            <a:r>
              <a:rPr lang="en-US" sz="2400" dirty="0" smtClean="0"/>
              <a:t>All </a:t>
            </a:r>
            <a:r>
              <a:rPr lang="en-US" sz="2400" dirty="0"/>
              <a:t>aspects of the time </a:t>
            </a:r>
            <a:r>
              <a:rPr lang="en-US" sz="2400" dirty="0" smtClean="0"/>
              <a:t>considered, e.g. roles </a:t>
            </a:r>
            <a:r>
              <a:rPr lang="en-US" sz="2400" dirty="0"/>
              <a:t>of men and women, other events, socioeconomic and political concerns, etc.</a:t>
            </a:r>
          </a:p>
          <a:p>
            <a:pPr marL="457200" lvl="0" indent="-381000">
              <a:lnSpc>
                <a:spcPct val="100000"/>
              </a:lnSpc>
              <a:spcBef>
                <a:spcPts val="0"/>
              </a:spcBef>
              <a:spcAft>
                <a:spcPts val="0"/>
              </a:spcAft>
              <a:buSzPts val="2400"/>
              <a:buFont typeface="Courier New" panose="02070309020205020404" pitchFamily="49" charset="0"/>
              <a:buChar char="o"/>
            </a:pPr>
            <a:r>
              <a:rPr lang="en-US" sz="2400" dirty="0"/>
              <a:t>Reconstruct not only what happened, but how and </a:t>
            </a:r>
            <a:r>
              <a:rPr lang="en-US" sz="2400" b="1" i="1" u="sng" dirty="0" smtClean="0"/>
              <a:t>why</a:t>
            </a:r>
            <a:endParaRPr lang="en-US" sz="2400" b="1" i="1" u="sng" dirty="0"/>
          </a:p>
        </p:txBody>
      </p:sp>
      <p:sp>
        <p:nvSpPr>
          <p:cNvPr id="5" name="Slide Number Placeholder 4"/>
          <p:cNvSpPr>
            <a:spLocks noGrp="1"/>
          </p:cNvSpPr>
          <p:nvPr>
            <p:ph type="sldNum" sz="quarter" idx="12"/>
          </p:nvPr>
        </p:nvSpPr>
        <p:spPr/>
        <p:txBody>
          <a:bodyPr/>
          <a:lstStyle/>
          <a:p>
            <a:fld id="{5D73EB33-29DA-483B-93E0-CED121B0163C}" type="slidenum">
              <a:rPr lang="en-US" smtClean="0"/>
              <a:t>6</a:t>
            </a:fld>
            <a:endParaRPr lang="en-US"/>
          </a:p>
        </p:txBody>
      </p:sp>
    </p:spTree>
    <p:extLst>
      <p:ext uri="{BB962C8B-B14F-4D97-AF65-F5344CB8AC3E}">
        <p14:creationId xmlns:p14="http://schemas.microsoft.com/office/powerpoint/2010/main" val="3718338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b="1" dirty="0" err="1" smtClean="0">
                <a:solidFill>
                  <a:srgbClr val="003399"/>
                </a:solidFill>
              </a:rPr>
              <a:t>Historical</a:t>
            </a:r>
            <a:r>
              <a:rPr lang="lt-LT" sz="3600" b="1" dirty="0" smtClean="0">
                <a:solidFill>
                  <a:srgbClr val="003399"/>
                </a:solidFill>
              </a:rPr>
              <a:t> </a:t>
            </a:r>
            <a:r>
              <a:rPr lang="lt-LT" sz="3600" b="1" dirty="0" err="1" smtClean="0">
                <a:solidFill>
                  <a:srgbClr val="003399"/>
                </a:solidFill>
              </a:rPr>
              <a:t>research</a:t>
            </a:r>
            <a:r>
              <a:rPr lang="lt-LT" sz="3600" b="1" dirty="0" smtClean="0">
                <a:solidFill>
                  <a:srgbClr val="003399"/>
                </a:solidFill>
              </a:rPr>
              <a:t>: </a:t>
            </a:r>
            <a:r>
              <a:rPr lang="lt-LT" sz="3600" b="1" dirty="0" err="1" smtClean="0">
                <a:solidFill>
                  <a:srgbClr val="003399"/>
                </a:solidFill>
              </a:rPr>
              <a:t>literature</a:t>
            </a:r>
            <a:r>
              <a:rPr lang="lt-LT" sz="3600" b="1" dirty="0" smtClean="0">
                <a:solidFill>
                  <a:srgbClr val="003399"/>
                </a:solidFill>
              </a:rPr>
              <a:t> </a:t>
            </a:r>
            <a:r>
              <a:rPr lang="lt-LT" sz="3600" b="1" dirty="0" err="1" smtClean="0">
                <a:solidFill>
                  <a:srgbClr val="003399"/>
                </a:solidFill>
              </a:rPr>
              <a:t>review</a:t>
            </a:r>
            <a:endParaRPr lang="lt-LT" sz="3600" b="1" dirty="0">
              <a:solidFill>
                <a:srgbClr val="003399"/>
              </a:solidFill>
            </a:endParaRPr>
          </a:p>
        </p:txBody>
      </p:sp>
      <p:sp>
        <p:nvSpPr>
          <p:cNvPr id="3" name="Content Placeholder 2"/>
          <p:cNvSpPr>
            <a:spLocks noGrp="1"/>
          </p:cNvSpPr>
          <p:nvPr>
            <p:ph idx="1"/>
          </p:nvPr>
        </p:nvSpPr>
        <p:spPr/>
        <p:txBody>
          <a:bodyPr>
            <a:normAutofit/>
          </a:bodyPr>
          <a:lstStyle/>
          <a:p>
            <a:pPr algn="just"/>
            <a:endParaRPr lang="lt-LT" dirty="0" smtClean="0"/>
          </a:p>
          <a:p>
            <a:pPr algn="just"/>
            <a:r>
              <a:rPr lang="en-US" dirty="0" smtClean="0"/>
              <a:t>A </a:t>
            </a:r>
            <a:r>
              <a:rPr lang="en-US" dirty="0"/>
              <a:t>literature review can justify the historian's efforts to </a:t>
            </a:r>
            <a:r>
              <a:rPr lang="en-US" dirty="0">
                <a:solidFill>
                  <a:srgbClr val="C00000"/>
                </a:solidFill>
              </a:rPr>
              <a:t>add to prior knowledge </a:t>
            </a:r>
            <a:r>
              <a:rPr lang="en-US" dirty="0"/>
              <a:t>and allow the reader to </a:t>
            </a:r>
            <a:r>
              <a:rPr lang="en-US" dirty="0">
                <a:solidFill>
                  <a:srgbClr val="C00000"/>
                </a:solidFill>
              </a:rPr>
              <a:t>identify divergent </a:t>
            </a:r>
            <a:r>
              <a:rPr lang="en-US" dirty="0" smtClean="0">
                <a:solidFill>
                  <a:srgbClr val="C00000"/>
                </a:solidFill>
              </a:rPr>
              <a:t>viewpoints</a:t>
            </a:r>
            <a:endParaRPr lang="lt-LT" dirty="0" smtClean="0">
              <a:solidFill>
                <a:srgbClr val="C00000"/>
              </a:solidFill>
            </a:endParaRPr>
          </a:p>
          <a:p>
            <a:pPr lvl="1" algn="just">
              <a:buFont typeface="Arial" panose="020B0604020202020204" pitchFamily="34" charset="0"/>
              <a:buChar char="•"/>
            </a:pPr>
            <a:r>
              <a:rPr lang="en-US" dirty="0" smtClean="0"/>
              <a:t>Hawkins </a:t>
            </a:r>
            <a:r>
              <a:rPr lang="en-US" dirty="0"/>
              <a:t>et al. (1994) </a:t>
            </a:r>
            <a:r>
              <a:rPr lang="en-US" dirty="0" smtClean="0"/>
              <a:t>organized </a:t>
            </a:r>
            <a:r>
              <a:rPr lang="en-US" dirty="0"/>
              <a:t>the literature review by decades to show a distinct change of focus in each decade from the 1960s to the </a:t>
            </a:r>
            <a:r>
              <a:rPr lang="en-US" dirty="0" smtClean="0"/>
              <a:t>present</a:t>
            </a:r>
            <a:endParaRPr lang="lt-LT" dirty="0" smtClean="0"/>
          </a:p>
          <a:p>
            <a:pPr lvl="1" algn="just">
              <a:buFont typeface="Arial" panose="020B0604020202020204" pitchFamily="34" charset="0"/>
              <a:buChar char="•"/>
            </a:pPr>
            <a:r>
              <a:rPr lang="en-US" dirty="0" smtClean="0"/>
              <a:t>Olson </a:t>
            </a:r>
            <a:r>
              <a:rPr lang="en-US" dirty="0"/>
              <a:t>(1996) wove his literature review throughout the introduction to his </a:t>
            </a:r>
            <a:r>
              <a:rPr lang="en-US" dirty="0" smtClean="0"/>
              <a:t>study</a:t>
            </a:r>
            <a:endParaRPr lang="lt-LT" dirty="0" smtClean="0"/>
          </a:p>
          <a:p>
            <a:pPr lvl="1" algn="just">
              <a:buFont typeface="Arial" panose="020B0604020202020204" pitchFamily="34" charset="0"/>
              <a:buChar char="•"/>
            </a:pPr>
            <a:r>
              <a:rPr lang="en-US" dirty="0" smtClean="0"/>
              <a:t>Sutherland </a:t>
            </a:r>
            <a:r>
              <a:rPr lang="en-US" dirty="0"/>
              <a:t>(1995) had the most formal of reviews and used it to clearly establish the value of her </a:t>
            </a:r>
            <a:r>
              <a:rPr lang="en-US" dirty="0" smtClean="0"/>
              <a:t>research</a:t>
            </a:r>
            <a:endParaRPr lang="lt-LT" dirty="0" smtClean="0"/>
          </a:p>
          <a:p>
            <a:pPr algn="just"/>
            <a:r>
              <a:rPr lang="en-US" dirty="0" smtClean="0"/>
              <a:t>For </a:t>
            </a:r>
            <a:r>
              <a:rPr lang="en-US" dirty="0"/>
              <a:t>the researchers who presented their work as chronological narratives, reviewing the work of other historians would have </a:t>
            </a:r>
            <a:r>
              <a:rPr lang="en-US" dirty="0">
                <a:solidFill>
                  <a:srgbClr val="C00000"/>
                </a:solidFill>
              </a:rPr>
              <a:t>strengthened and justified </a:t>
            </a:r>
            <a:r>
              <a:rPr lang="en-US" dirty="0"/>
              <a:t>the implied thesis that understanding nursing's past has present </a:t>
            </a:r>
            <a:r>
              <a:rPr lang="en-US" dirty="0" smtClean="0"/>
              <a:t>value</a:t>
            </a:r>
            <a:endParaRPr lang="lt-LT" dirty="0"/>
          </a:p>
        </p:txBody>
      </p:sp>
      <p:sp>
        <p:nvSpPr>
          <p:cNvPr id="5" name="Slide Number Placeholder 4"/>
          <p:cNvSpPr>
            <a:spLocks noGrp="1"/>
          </p:cNvSpPr>
          <p:nvPr>
            <p:ph type="sldNum" sz="quarter" idx="12"/>
          </p:nvPr>
        </p:nvSpPr>
        <p:spPr/>
        <p:txBody>
          <a:bodyPr/>
          <a:lstStyle/>
          <a:p>
            <a:fld id="{5D73EB33-29DA-483B-93E0-CED121B0163C}" type="slidenum">
              <a:rPr lang="en-US" smtClean="0"/>
              <a:t>7</a:t>
            </a:fld>
            <a:endParaRPr lang="en-US"/>
          </a:p>
        </p:txBody>
      </p:sp>
      <p:sp>
        <p:nvSpPr>
          <p:cNvPr id="6" name="TextBox 5"/>
          <p:cNvSpPr txBox="1"/>
          <p:nvPr/>
        </p:nvSpPr>
        <p:spPr>
          <a:xfrm>
            <a:off x="9205203" y="5684428"/>
            <a:ext cx="1390509" cy="369332"/>
          </a:xfrm>
          <a:prstGeom prst="rect">
            <a:avLst/>
          </a:prstGeom>
          <a:noFill/>
        </p:spPr>
        <p:txBody>
          <a:bodyPr wrap="none" rtlCol="0">
            <a:spAutoFit/>
          </a:bodyPr>
          <a:lstStyle/>
          <a:p>
            <a:r>
              <a:rPr lang="lt-LT" dirty="0" err="1" smtClean="0"/>
              <a:t>Hewitt</a:t>
            </a:r>
            <a:r>
              <a:rPr lang="lt-LT" dirty="0" smtClean="0"/>
              <a:t>, 1997</a:t>
            </a:r>
            <a:endParaRPr lang="lt-LT" dirty="0"/>
          </a:p>
        </p:txBody>
      </p:sp>
    </p:spTree>
    <p:extLst>
      <p:ext uri="{BB962C8B-B14F-4D97-AF65-F5344CB8AC3E}">
        <p14:creationId xmlns:p14="http://schemas.microsoft.com/office/powerpoint/2010/main" val="2326192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249016"/>
            <a:ext cx="10058400" cy="534491"/>
          </a:xfrm>
        </p:spPr>
        <p:txBody>
          <a:bodyPr>
            <a:normAutofit fontScale="90000"/>
          </a:bodyPr>
          <a:lstStyle/>
          <a:p>
            <a:r>
              <a:rPr lang="en-US" sz="3600" b="1" dirty="0" smtClean="0">
                <a:solidFill>
                  <a:srgbClr val="003399"/>
                </a:solidFill>
              </a:rPr>
              <a:t>Example of historical research in nursing student work</a:t>
            </a:r>
            <a:endParaRPr lang="lt-LT" sz="3600" b="1" dirty="0">
              <a:solidFill>
                <a:srgbClr val="003399"/>
              </a:solidFill>
            </a:endParaRPr>
          </a:p>
        </p:txBody>
      </p:sp>
      <p:sp>
        <p:nvSpPr>
          <p:cNvPr id="8" name="Content Placeholder 7"/>
          <p:cNvSpPr>
            <a:spLocks noGrp="1"/>
          </p:cNvSpPr>
          <p:nvPr>
            <p:ph sz="half" idx="1"/>
          </p:nvPr>
        </p:nvSpPr>
        <p:spPr>
          <a:xfrm>
            <a:off x="578498" y="1845731"/>
            <a:ext cx="5952929" cy="4480421"/>
          </a:xfrm>
          <a:ln>
            <a:solidFill>
              <a:schemeClr val="accent1">
                <a:shade val="50000"/>
              </a:schemeClr>
            </a:solidFill>
          </a:ln>
        </p:spPr>
        <p:txBody>
          <a:bodyPr>
            <a:noAutofit/>
          </a:bodyPr>
          <a:lstStyle/>
          <a:p>
            <a:pPr algn="just">
              <a:lnSpc>
                <a:spcPct val="100000"/>
              </a:lnSpc>
            </a:pPr>
            <a:r>
              <a:rPr lang="en-US" sz="1300" b="1" dirty="0" smtClean="0">
                <a:solidFill>
                  <a:srgbClr val="C00000"/>
                </a:solidFill>
              </a:rPr>
              <a:t>The </a:t>
            </a:r>
            <a:r>
              <a:rPr lang="en-US" sz="1300" b="1" dirty="0">
                <a:solidFill>
                  <a:srgbClr val="C00000"/>
                </a:solidFill>
              </a:rPr>
              <a:t>aim </a:t>
            </a:r>
            <a:r>
              <a:rPr lang="en-US" sz="1300" dirty="0"/>
              <a:t>was to explore the development of medical </a:t>
            </a:r>
            <a:r>
              <a:rPr lang="en-US" sz="1300" dirty="0" smtClean="0"/>
              <a:t>sister‘s’ training </a:t>
            </a:r>
            <a:r>
              <a:rPr lang="en-US" sz="1300" dirty="0"/>
              <a:t>and practice during the soviet period (1945– 1990) in Lithuania. </a:t>
            </a:r>
            <a:endParaRPr lang="en-US" sz="1300" dirty="0" smtClean="0"/>
          </a:p>
          <a:p>
            <a:pPr algn="just">
              <a:lnSpc>
                <a:spcPct val="100000"/>
              </a:lnSpc>
            </a:pPr>
            <a:r>
              <a:rPr lang="en-US" sz="1300" b="1" dirty="0" smtClean="0">
                <a:solidFill>
                  <a:srgbClr val="C00000"/>
                </a:solidFill>
              </a:rPr>
              <a:t>Research </a:t>
            </a:r>
            <a:r>
              <a:rPr lang="en-US" sz="1300" b="1" dirty="0">
                <a:solidFill>
                  <a:srgbClr val="C00000"/>
                </a:solidFill>
              </a:rPr>
              <a:t>questions: </a:t>
            </a:r>
            <a:endParaRPr lang="en-US" sz="1300" b="1" dirty="0" smtClean="0">
              <a:solidFill>
                <a:srgbClr val="C00000"/>
              </a:solidFill>
            </a:endParaRPr>
          </a:p>
          <a:p>
            <a:pPr marL="457200" indent="-457200" algn="just">
              <a:lnSpc>
                <a:spcPct val="100000"/>
              </a:lnSpc>
              <a:buFont typeface="+mj-lt"/>
              <a:buAutoNum type="arabicPeriod"/>
            </a:pPr>
            <a:r>
              <a:rPr lang="en-US" sz="1300" dirty="0" smtClean="0"/>
              <a:t>In </a:t>
            </a:r>
            <a:r>
              <a:rPr lang="en-US" sz="1300" dirty="0"/>
              <a:t>what circumstances the training </a:t>
            </a:r>
            <a:r>
              <a:rPr lang="en-US" sz="1300" dirty="0" smtClean="0"/>
              <a:t>and </a:t>
            </a:r>
            <a:r>
              <a:rPr lang="en-US" sz="1300" dirty="0"/>
              <a:t>practice of medical sisters took place in Lithuania during 1945–1990? </a:t>
            </a:r>
            <a:endParaRPr lang="en-US" sz="1300" dirty="0" smtClean="0"/>
          </a:p>
          <a:p>
            <a:pPr marL="457200" indent="-457200" algn="just">
              <a:lnSpc>
                <a:spcPct val="100000"/>
              </a:lnSpc>
              <a:buFont typeface="+mj-lt"/>
              <a:buAutoNum type="arabicPeriod"/>
            </a:pPr>
            <a:r>
              <a:rPr lang="en-US" sz="1300" dirty="0" smtClean="0"/>
              <a:t>What </a:t>
            </a:r>
            <a:r>
              <a:rPr lang="en-US" sz="1300" dirty="0"/>
              <a:t>values and work priorities did the medical sisters</a:t>
            </a:r>
            <a:r>
              <a:rPr lang="en-US" sz="1300" dirty="0" smtClean="0"/>
              <a:t>‘ professional </a:t>
            </a:r>
            <a:r>
              <a:rPr lang="en-US" sz="1300" dirty="0"/>
              <a:t>image describe in Lithuania? </a:t>
            </a:r>
            <a:endParaRPr lang="en-US" sz="1300" dirty="0" smtClean="0"/>
          </a:p>
          <a:p>
            <a:pPr marL="457200" indent="-457200" algn="just">
              <a:lnSpc>
                <a:spcPct val="100000"/>
              </a:lnSpc>
              <a:buFont typeface="+mj-lt"/>
              <a:buAutoNum type="arabicPeriod"/>
            </a:pPr>
            <a:r>
              <a:rPr lang="en-US" sz="1300" dirty="0" smtClean="0"/>
              <a:t>What </a:t>
            </a:r>
            <a:r>
              <a:rPr lang="en-US" sz="1300" dirty="0"/>
              <a:t>kind of influence did the public life, economical and cultural factors of those years have had for the training and practice of medical sisters</a:t>
            </a:r>
            <a:r>
              <a:rPr lang="en-US" sz="1300" dirty="0" smtClean="0"/>
              <a:t>?</a:t>
            </a:r>
          </a:p>
          <a:p>
            <a:pPr algn="just">
              <a:lnSpc>
                <a:spcPct val="100000"/>
              </a:lnSpc>
            </a:pPr>
            <a:r>
              <a:rPr lang="en-US" sz="1300" b="1" dirty="0" smtClean="0"/>
              <a:t> </a:t>
            </a:r>
            <a:r>
              <a:rPr lang="en-US" sz="1300" b="1" dirty="0">
                <a:solidFill>
                  <a:srgbClr val="C00000"/>
                </a:solidFill>
              </a:rPr>
              <a:t>Methods.</a:t>
            </a:r>
            <a:r>
              <a:rPr lang="en-US" sz="1300" b="1" dirty="0"/>
              <a:t> </a:t>
            </a:r>
            <a:r>
              <a:rPr lang="en-US" sz="1300" dirty="0"/>
              <a:t>The qualitative research was carried on applying two research designs: historical research (content analysis of historical written materials) and life history research (individual and group interviews). Historical and </a:t>
            </a:r>
            <a:r>
              <a:rPr lang="en-US" sz="1300" dirty="0" smtClean="0"/>
              <a:t>empirical </a:t>
            </a:r>
            <a:r>
              <a:rPr lang="en-US" sz="1300" dirty="0"/>
              <a:t>data was collected during 2013-2014. </a:t>
            </a:r>
            <a:endParaRPr lang="en-US" sz="1300" dirty="0" smtClean="0"/>
          </a:p>
          <a:p>
            <a:pPr algn="just">
              <a:lnSpc>
                <a:spcPct val="100000"/>
              </a:lnSpc>
            </a:pPr>
            <a:r>
              <a:rPr lang="en-US" sz="1300" dirty="0" smtClean="0"/>
              <a:t>Fifteen </a:t>
            </a:r>
            <a:r>
              <a:rPr lang="en-US" sz="1300" dirty="0"/>
              <a:t>medical sisters that were graduated from medical schools and worked in health care institutions during study period participated in the interviews. Purposive convenient selection of study sample was applied. </a:t>
            </a:r>
            <a:endParaRPr lang="lt-LT" sz="1300" dirty="0"/>
          </a:p>
        </p:txBody>
      </p:sp>
      <p:sp>
        <p:nvSpPr>
          <p:cNvPr id="9" name="Content Placeholder 8"/>
          <p:cNvSpPr>
            <a:spLocks noGrp="1"/>
          </p:cNvSpPr>
          <p:nvPr>
            <p:ph sz="half" idx="2"/>
          </p:nvPr>
        </p:nvSpPr>
        <p:spPr>
          <a:xfrm>
            <a:off x="6675119" y="1845731"/>
            <a:ext cx="5221412" cy="4480421"/>
          </a:xfrm>
          <a:ln>
            <a:solidFill>
              <a:schemeClr val="accent1">
                <a:shade val="50000"/>
              </a:schemeClr>
            </a:solidFill>
          </a:ln>
        </p:spPr>
        <p:txBody>
          <a:bodyPr>
            <a:normAutofit fontScale="62500" lnSpcReduction="20000"/>
          </a:bodyPr>
          <a:lstStyle/>
          <a:p>
            <a:pPr algn="just">
              <a:lnSpc>
                <a:spcPct val="120000"/>
              </a:lnSpc>
            </a:pPr>
            <a:r>
              <a:rPr lang="en-US" b="1" dirty="0">
                <a:solidFill>
                  <a:srgbClr val="C00000"/>
                </a:solidFill>
                <a:latin typeface="+mj-lt"/>
              </a:rPr>
              <a:t>Results: </a:t>
            </a:r>
            <a:r>
              <a:rPr lang="en-US" dirty="0">
                <a:latin typeface="+mj-lt"/>
              </a:rPr>
              <a:t>Medical sisters were centrally trained at vocational level grounded on the biomedical model with the vast majority of doctors as teachers. The main duty of a medical sister was to accomplish doctor‘s orders perfectly and on time by remaining sensitive, discreet, neat and sincere to the patients. The qualification </a:t>
            </a:r>
            <a:r>
              <a:rPr lang="en-US" dirty="0" smtClean="0">
                <a:latin typeface="+mj-lt"/>
              </a:rPr>
              <a:t>improvement </a:t>
            </a:r>
            <a:r>
              <a:rPr lang="en-US" dirty="0">
                <a:latin typeface="+mj-lt"/>
              </a:rPr>
              <a:t>process for medical sisters was irregular and informal, the absolute authority of doctor was predominant in everyday practice. The lack of medications and medical equipment, low salaries for medical sisters, declarative attention on public health education, improvement of healthy lifestyle and prevention prevailed. </a:t>
            </a:r>
            <a:endParaRPr lang="en-US" dirty="0" smtClean="0">
              <a:latin typeface="+mj-lt"/>
            </a:endParaRPr>
          </a:p>
          <a:p>
            <a:pPr algn="just">
              <a:lnSpc>
                <a:spcPct val="120000"/>
              </a:lnSpc>
            </a:pPr>
            <a:r>
              <a:rPr lang="en-US" b="1" dirty="0" smtClean="0">
                <a:solidFill>
                  <a:srgbClr val="C00000"/>
                </a:solidFill>
                <a:latin typeface="+mj-lt"/>
              </a:rPr>
              <a:t>Conclusions</a:t>
            </a:r>
            <a:r>
              <a:rPr lang="en-US" b="1" dirty="0">
                <a:solidFill>
                  <a:srgbClr val="C00000"/>
                </a:solidFill>
                <a:latin typeface="+mj-lt"/>
              </a:rPr>
              <a:t>:</a:t>
            </a:r>
            <a:r>
              <a:rPr lang="en-US" dirty="0">
                <a:latin typeface="+mj-lt"/>
              </a:rPr>
              <a:t> Medical sisters were unable to develop and improve their own professional knowledge and practice; their professional status remained low at the working environment and in society. Discipline and control was maintained in the practice of medical sisters with communist-atheist education of personnel and public. Medical sisters</a:t>
            </a:r>
            <a:r>
              <a:rPr lang="en-US" dirty="0" smtClean="0">
                <a:latin typeface="+mj-lt"/>
              </a:rPr>
              <a:t>‘ professional </a:t>
            </a:r>
            <a:r>
              <a:rPr lang="en-US" dirty="0">
                <a:latin typeface="+mj-lt"/>
              </a:rPr>
              <a:t>practice was also characterized by influence of communist party politics, dissemination of soviet propaganda and activity in trade-union under very limited social welfare and restriction of religious freedom. Nevertheless atheistic propaganda didn‘t restrain medical sisters from mercifulness in helping patients to meet their spiritual needs in illness or during end-of-life care. Keywords: medical sisters, profession, Soviet period, Lithuania</a:t>
            </a:r>
            <a:r>
              <a:rPr lang="en-US" dirty="0" smtClean="0">
                <a:latin typeface="+mj-lt"/>
              </a:rPr>
              <a:t>.</a:t>
            </a:r>
            <a:endParaRPr lang="lt-LT" dirty="0">
              <a:latin typeface="+mj-lt"/>
            </a:endParaRPr>
          </a:p>
        </p:txBody>
      </p:sp>
      <p:sp>
        <p:nvSpPr>
          <p:cNvPr id="5" name="Slide Number Placeholder 4"/>
          <p:cNvSpPr>
            <a:spLocks noGrp="1"/>
          </p:cNvSpPr>
          <p:nvPr>
            <p:ph type="sldNum" sz="quarter" idx="12"/>
          </p:nvPr>
        </p:nvSpPr>
        <p:spPr/>
        <p:txBody>
          <a:bodyPr/>
          <a:lstStyle/>
          <a:p>
            <a:fld id="{5D73EB33-29DA-483B-93E0-CED121B0163C}" type="slidenum">
              <a:rPr lang="en-US" smtClean="0"/>
              <a:t>8</a:t>
            </a:fld>
            <a:endParaRPr lang="en-US"/>
          </a:p>
        </p:txBody>
      </p:sp>
      <p:sp>
        <p:nvSpPr>
          <p:cNvPr id="11" name="TextBox 10"/>
          <p:cNvSpPr txBox="1"/>
          <p:nvPr/>
        </p:nvSpPr>
        <p:spPr>
          <a:xfrm>
            <a:off x="765111" y="850324"/>
            <a:ext cx="11131420" cy="861774"/>
          </a:xfrm>
          <a:prstGeom prst="rect">
            <a:avLst/>
          </a:prstGeom>
          <a:noFill/>
        </p:spPr>
        <p:txBody>
          <a:bodyPr wrap="square" rtlCol="0">
            <a:spAutoFit/>
          </a:bodyPr>
          <a:lstStyle/>
          <a:p>
            <a:r>
              <a:rPr lang="en-US" b="1" dirty="0">
                <a:solidFill>
                  <a:srgbClr val="C00000"/>
                </a:solidFill>
              </a:rPr>
              <a:t>Development of medical </a:t>
            </a:r>
            <a:r>
              <a:rPr lang="en-US" b="1" dirty="0" smtClean="0">
                <a:solidFill>
                  <a:srgbClr val="C00000"/>
                </a:solidFill>
              </a:rPr>
              <a:t>sisters‘ training </a:t>
            </a:r>
            <a:r>
              <a:rPr lang="en-US" b="1" dirty="0">
                <a:solidFill>
                  <a:srgbClr val="C00000"/>
                </a:solidFill>
              </a:rPr>
              <a:t>and practice during the Soviet period (1945– 1990) in Lithuania</a:t>
            </a:r>
          </a:p>
          <a:p>
            <a:r>
              <a:rPr lang="en-US" dirty="0" err="1"/>
              <a:t>Rimkuvienė</a:t>
            </a:r>
            <a:r>
              <a:rPr lang="en-US" dirty="0"/>
              <a:t> Sandra</a:t>
            </a:r>
          </a:p>
          <a:p>
            <a:r>
              <a:rPr lang="en-US" sz="1400" dirty="0"/>
              <a:t>Master‘s degree thesis / scientific adviser prof. O. Riklikienė; Lithuanian University of Health Sciences, Faculty of </a:t>
            </a:r>
            <a:r>
              <a:rPr lang="en-US" sz="1400" dirty="0" smtClean="0"/>
              <a:t>Nursing. – </a:t>
            </a:r>
            <a:r>
              <a:rPr lang="en-US" sz="1400" dirty="0"/>
              <a:t>Kaunas, 2015, P.85. </a:t>
            </a:r>
          </a:p>
        </p:txBody>
      </p:sp>
    </p:spTree>
    <p:extLst>
      <p:ext uri="{BB962C8B-B14F-4D97-AF65-F5344CB8AC3E}">
        <p14:creationId xmlns:p14="http://schemas.microsoft.com/office/powerpoint/2010/main" val="2823567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3399"/>
                </a:solidFill>
              </a:rPr>
              <a:t>Application of the results</a:t>
            </a:r>
            <a:endParaRPr lang="lt-LT" sz="3600" dirty="0">
              <a:solidFill>
                <a:srgbClr val="003399"/>
              </a:solidFill>
            </a:endParaRPr>
          </a:p>
        </p:txBody>
      </p:sp>
      <p:sp>
        <p:nvSpPr>
          <p:cNvPr id="5" name="Slide Number Placeholder 4"/>
          <p:cNvSpPr>
            <a:spLocks noGrp="1"/>
          </p:cNvSpPr>
          <p:nvPr>
            <p:ph type="sldNum" sz="quarter" idx="12"/>
          </p:nvPr>
        </p:nvSpPr>
        <p:spPr/>
        <p:txBody>
          <a:bodyPr/>
          <a:lstStyle/>
          <a:p>
            <a:fld id="{5D73EB33-29DA-483B-93E0-CED121B0163C}" type="slidenum">
              <a:rPr lang="en-US" smtClean="0"/>
              <a:t>9</a:t>
            </a:fld>
            <a:endParaRPr lang="en-US"/>
          </a:p>
        </p:txBody>
      </p:sp>
      <p:pic>
        <p:nvPicPr>
          <p:cNvPr id="6" name="Picture 5"/>
          <p:cNvPicPr>
            <a:picLocks noChangeAspect="1"/>
          </p:cNvPicPr>
          <p:nvPr/>
        </p:nvPicPr>
        <p:blipFill rotWithShape="1">
          <a:blip r:embed="rId2"/>
          <a:srcRect t="2436"/>
          <a:stretch/>
        </p:blipFill>
        <p:spPr>
          <a:xfrm>
            <a:off x="924550" y="2079018"/>
            <a:ext cx="1950889" cy="2593341"/>
          </a:xfrm>
          <a:prstGeom prst="rect">
            <a:avLst/>
          </a:prstGeom>
        </p:spPr>
      </p:pic>
      <p:sp>
        <p:nvSpPr>
          <p:cNvPr id="7" name="TextBox 6"/>
          <p:cNvSpPr txBox="1"/>
          <p:nvPr/>
        </p:nvSpPr>
        <p:spPr>
          <a:xfrm>
            <a:off x="33590" y="6459785"/>
            <a:ext cx="10745133" cy="307777"/>
          </a:xfrm>
          <a:prstGeom prst="rect">
            <a:avLst/>
          </a:prstGeom>
          <a:noFill/>
        </p:spPr>
        <p:txBody>
          <a:bodyPr wrap="square" rtlCol="0">
            <a:spAutoFit/>
          </a:bodyPr>
          <a:lstStyle/>
          <a:p>
            <a:r>
              <a:rPr lang="lt-LT" sz="1400" dirty="0">
                <a:solidFill>
                  <a:schemeClr val="bg1"/>
                </a:solidFill>
              </a:rPr>
              <a:t>https://www.sskc.lt/uploads/Slaugos%20knyga%202018/Knyga_Lietuvos%20slaugos%20istorija.pdf</a:t>
            </a:r>
          </a:p>
        </p:txBody>
      </p:sp>
      <p:pic>
        <p:nvPicPr>
          <p:cNvPr id="8" name="Picture 7"/>
          <p:cNvPicPr>
            <a:picLocks noChangeAspect="1"/>
          </p:cNvPicPr>
          <p:nvPr/>
        </p:nvPicPr>
        <p:blipFill>
          <a:blip r:embed="rId3"/>
          <a:stretch>
            <a:fillRect/>
          </a:stretch>
        </p:blipFill>
        <p:spPr>
          <a:xfrm>
            <a:off x="3237227" y="1794163"/>
            <a:ext cx="3046826" cy="2192833"/>
          </a:xfrm>
          <a:prstGeom prst="rect">
            <a:avLst/>
          </a:prstGeom>
        </p:spPr>
      </p:pic>
      <p:pic>
        <p:nvPicPr>
          <p:cNvPr id="11" name="Picture 10"/>
          <p:cNvPicPr>
            <a:picLocks noChangeAspect="1"/>
          </p:cNvPicPr>
          <p:nvPr/>
        </p:nvPicPr>
        <p:blipFill rotWithShape="1">
          <a:blip r:embed="rId4"/>
          <a:srcRect l="2972" t="367" r="5947"/>
          <a:stretch/>
        </p:blipFill>
        <p:spPr>
          <a:xfrm>
            <a:off x="8080311" y="68404"/>
            <a:ext cx="4111690" cy="6729936"/>
          </a:xfrm>
          <a:prstGeom prst="rect">
            <a:avLst/>
          </a:prstGeom>
        </p:spPr>
      </p:pic>
      <p:sp>
        <p:nvSpPr>
          <p:cNvPr id="13" name="TextBox 12"/>
          <p:cNvSpPr txBox="1"/>
          <p:nvPr/>
        </p:nvSpPr>
        <p:spPr>
          <a:xfrm>
            <a:off x="840794" y="4779138"/>
            <a:ext cx="2118400" cy="523220"/>
          </a:xfrm>
          <a:prstGeom prst="rect">
            <a:avLst/>
          </a:prstGeom>
          <a:noFill/>
        </p:spPr>
        <p:txBody>
          <a:bodyPr wrap="none" rtlCol="0">
            <a:spAutoFit/>
          </a:bodyPr>
          <a:lstStyle/>
          <a:p>
            <a:pPr algn="ctr"/>
            <a:r>
              <a:rPr lang="en-US" sz="1400" dirty="0" smtClean="0"/>
              <a:t>Lithuanian Nursing History</a:t>
            </a:r>
          </a:p>
          <a:p>
            <a:pPr algn="ctr"/>
            <a:r>
              <a:rPr lang="en-US" sz="1400" dirty="0" smtClean="0"/>
              <a:t>1918-2018</a:t>
            </a:r>
            <a:endParaRPr lang="lt-LT" sz="1400" dirty="0"/>
          </a:p>
        </p:txBody>
      </p:sp>
      <p:pic>
        <p:nvPicPr>
          <p:cNvPr id="16" name="Picture 15"/>
          <p:cNvPicPr>
            <a:picLocks noChangeAspect="1"/>
          </p:cNvPicPr>
          <p:nvPr/>
        </p:nvPicPr>
        <p:blipFill>
          <a:blip r:embed="rId5"/>
          <a:stretch>
            <a:fillRect/>
          </a:stretch>
        </p:blipFill>
        <p:spPr>
          <a:xfrm>
            <a:off x="4870578" y="3871691"/>
            <a:ext cx="3042001" cy="2370891"/>
          </a:xfrm>
          <a:prstGeom prst="rect">
            <a:avLst/>
          </a:prstGeom>
        </p:spPr>
      </p:pic>
    </p:spTree>
    <p:extLst>
      <p:ext uri="{BB962C8B-B14F-4D97-AF65-F5344CB8AC3E}">
        <p14:creationId xmlns:p14="http://schemas.microsoft.com/office/powerpoint/2010/main" val="4117398746"/>
      </p:ext>
    </p:extLst>
  </p:cSld>
  <p:clrMapOvr>
    <a:masterClrMapping/>
  </p:clrMapOvr>
</p:sld>
</file>

<file path=ppt/theme/theme1.xml><?xml version="1.0" encoding="utf-8"?>
<a:theme xmlns:a="http://schemas.openxmlformats.org/drawingml/2006/main" name="Retrospektyvinė">
  <a:themeElements>
    <a:clrScheme name="Retrospektyvinė">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yvinė">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yvinė">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3765</TotalTime>
  <Words>1951</Words>
  <Application>Microsoft Office PowerPoint</Application>
  <PresentationFormat>Custom</PresentationFormat>
  <Paragraphs>229</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Retrospektyvinė</vt:lpstr>
      <vt:lpstr>PowerPoint Presentation</vt:lpstr>
      <vt:lpstr>Aim</vt:lpstr>
      <vt:lpstr>Historical research: description</vt:lpstr>
      <vt:lpstr>Historical research in nursing</vt:lpstr>
      <vt:lpstr>Historical research: conducting a study</vt:lpstr>
      <vt:lpstr>Historical research: context of the study</vt:lpstr>
      <vt:lpstr>Historical research: literature review</vt:lpstr>
      <vt:lpstr>Example of historical research in nursing student work</vt:lpstr>
      <vt:lpstr>Application of the results</vt:lpstr>
      <vt:lpstr> Sources of information: search</vt:lpstr>
      <vt:lpstr>Primary and secondary sources: examples</vt:lpstr>
      <vt:lpstr>Sources of information: criticism</vt:lpstr>
      <vt:lpstr>Interpretation and story telling</vt:lpstr>
      <vt:lpstr>Task in a group</vt:lpstr>
      <vt:lpstr>PowerPoint Presentation</vt:lpstr>
      <vt:lpstr>PowerPoint Presentation</vt:lpstr>
      <vt:lpstr>References and recommended readings</vt:lpstr>
      <vt:lpstr>Examples of historical study:</vt:lpstr>
      <vt:lpstr>Critical questions to discuss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AccelEd Kick-off meeting</dc:title>
  <dc:creator>Enrika Morkienė</dc:creator>
  <cp:lastModifiedBy>Aurelija</cp:lastModifiedBy>
  <cp:revision>293</cp:revision>
  <dcterms:created xsi:type="dcterms:W3CDTF">2020-12-22T11:24:52Z</dcterms:created>
  <dcterms:modified xsi:type="dcterms:W3CDTF">2021-11-02T18:12:10Z</dcterms:modified>
</cp:coreProperties>
</file>