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1"/>
  </p:sldMasterIdLst>
  <p:notesMasterIdLst>
    <p:notesMasterId r:id="rId58"/>
  </p:notesMasterIdLst>
  <p:sldIdLst>
    <p:sldId id="370" r:id="rId2"/>
    <p:sldId id="464" r:id="rId3"/>
    <p:sldId id="465" r:id="rId4"/>
    <p:sldId id="466" r:id="rId5"/>
    <p:sldId id="427" r:id="rId6"/>
    <p:sldId id="388" r:id="rId7"/>
    <p:sldId id="386" r:id="rId8"/>
    <p:sldId id="389" r:id="rId9"/>
    <p:sldId id="472" r:id="rId10"/>
    <p:sldId id="390" r:id="rId11"/>
    <p:sldId id="471" r:id="rId12"/>
    <p:sldId id="474" r:id="rId13"/>
    <p:sldId id="428" r:id="rId14"/>
    <p:sldId id="391" r:id="rId15"/>
    <p:sldId id="434" r:id="rId16"/>
    <p:sldId id="431" r:id="rId17"/>
    <p:sldId id="429" r:id="rId18"/>
    <p:sldId id="430" r:id="rId19"/>
    <p:sldId id="435" r:id="rId20"/>
    <p:sldId id="433" r:id="rId21"/>
    <p:sldId id="394" r:id="rId22"/>
    <p:sldId id="404" r:id="rId23"/>
    <p:sldId id="432" r:id="rId24"/>
    <p:sldId id="469" r:id="rId25"/>
    <p:sldId id="438" r:id="rId26"/>
    <p:sldId id="437" r:id="rId27"/>
    <p:sldId id="470" r:id="rId28"/>
    <p:sldId id="439" r:id="rId29"/>
    <p:sldId id="418" r:id="rId30"/>
    <p:sldId id="440" r:id="rId31"/>
    <p:sldId id="468" r:id="rId32"/>
    <p:sldId id="467" r:id="rId33"/>
    <p:sldId id="480" r:id="rId34"/>
    <p:sldId id="481" r:id="rId35"/>
    <p:sldId id="444" r:id="rId36"/>
    <p:sldId id="446" r:id="rId37"/>
    <p:sldId id="447" r:id="rId38"/>
    <p:sldId id="455" r:id="rId39"/>
    <p:sldId id="451" r:id="rId40"/>
    <p:sldId id="457" r:id="rId41"/>
    <p:sldId id="423" r:id="rId42"/>
    <p:sldId id="484" r:id="rId43"/>
    <p:sldId id="487" r:id="rId44"/>
    <p:sldId id="488" r:id="rId45"/>
    <p:sldId id="489" r:id="rId46"/>
    <p:sldId id="490" r:id="rId47"/>
    <p:sldId id="491" r:id="rId48"/>
    <p:sldId id="492" r:id="rId49"/>
    <p:sldId id="493" r:id="rId50"/>
    <p:sldId id="485" r:id="rId51"/>
    <p:sldId id="476" r:id="rId52"/>
    <p:sldId id="477" r:id="rId53"/>
    <p:sldId id="478" r:id="rId54"/>
    <p:sldId id="475" r:id="rId55"/>
    <p:sldId id="482" r:id="rId56"/>
    <p:sldId id="48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99FF"/>
    <a:srgbClr val="CC0000"/>
    <a:srgbClr val="FF9953"/>
    <a:srgbClr val="FF9900"/>
    <a:srgbClr val="66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4660"/>
  </p:normalViewPr>
  <p:slideViewPr>
    <p:cSldViewPr snapToGrid="0">
      <p:cViewPr>
        <p:scale>
          <a:sx n="81" d="100"/>
          <a:sy n="81" d="100"/>
        </p:scale>
        <p:origin x="-390" y="-3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4F3F8-EF2D-4769-944A-45D7FAECECAB}" type="datetimeFigureOut">
              <a:rPr lang="en-US" smtClean="0"/>
              <a:t>11/2/2021</a:t>
            </a:fld>
            <a:endParaRPr lang="en-US"/>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38AEE-8F18-4608-A254-CD1FAA3B9666}" type="slidenum">
              <a:rPr lang="en-US" smtClean="0"/>
              <a:t>‹#›</a:t>
            </a:fld>
            <a:endParaRPr lang="en-US"/>
          </a:p>
        </p:txBody>
      </p:sp>
    </p:spTree>
    <p:extLst>
      <p:ext uri="{BB962C8B-B14F-4D97-AF65-F5344CB8AC3E}">
        <p14:creationId xmlns:p14="http://schemas.microsoft.com/office/powerpoint/2010/main" val="177509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BC5F9D9-430A-43DE-A69C-034511A1AFC2}" type="slidenum">
              <a:rPr lang="nl-NL" smtClean="0"/>
              <a:t>1</a:t>
            </a:fld>
            <a:endParaRPr lang="nl-NL"/>
          </a:p>
        </p:txBody>
      </p:sp>
    </p:spTree>
    <p:extLst>
      <p:ext uri="{BB962C8B-B14F-4D97-AF65-F5344CB8AC3E}">
        <p14:creationId xmlns:p14="http://schemas.microsoft.com/office/powerpoint/2010/main" val="51795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DA04EFD-3B02-43EF-8CF6-EAAC7AF85CF8}" type="slidenum">
              <a:rPr lang="nl-NL" altLang="nl-NL" sz="1300">
                <a:latin typeface="Times" pitchFamily="18" charset="0"/>
              </a:rPr>
              <a:pPr algn="r" eaLnBrk="1" hangingPunct="1">
                <a:spcBef>
                  <a:spcPct val="0"/>
                </a:spcBef>
              </a:pPr>
              <a:t>6</a:t>
            </a:fld>
            <a:endParaRPr lang="nl-NL" altLang="nl-NL" sz="1300">
              <a:latin typeface="Times" pitchFamily="18" charset="0"/>
            </a:endParaRPr>
          </a:p>
        </p:txBody>
      </p:sp>
      <p:sp>
        <p:nvSpPr>
          <p:cNvPr id="67587" name="Rectangle 2"/>
          <p:cNvSpPr>
            <a:spLocks noGrp="1" noRot="1" noChangeAspect="1" noChangeArrowheads="1" noTextEdit="1"/>
          </p:cNvSpPr>
          <p:nvPr>
            <p:ph type="sldImg"/>
          </p:nvPr>
        </p:nvSpPr>
        <p:spPr>
          <a:xfrm>
            <a:off x="382588" y="684213"/>
            <a:ext cx="6096000" cy="3429000"/>
          </a:xfrm>
          <a:ln/>
        </p:spPr>
      </p:sp>
      <p:sp>
        <p:nvSpPr>
          <p:cNvPr id="67588"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64479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p:cNvSpPr>
            <a:spLocks noGrp="1" noRot="1" noChangeAspect="1" noTextEdit="1"/>
          </p:cNvSpPr>
          <p:nvPr>
            <p:ph type="sldImg"/>
          </p:nvPr>
        </p:nvSpPr>
        <p:spPr>
          <a:ln/>
        </p:spPr>
      </p:sp>
      <p:sp>
        <p:nvSpPr>
          <p:cNvPr id="6656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smtClean="0">
              <a:latin typeface="Arial" charset="0"/>
            </a:endParaRPr>
          </a:p>
        </p:txBody>
      </p:sp>
      <p:sp>
        <p:nvSpPr>
          <p:cNvPr id="6656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17550" indent="-274638">
              <a:spcBef>
                <a:spcPct val="30000"/>
              </a:spcBef>
              <a:defRPr sz="1200">
                <a:solidFill>
                  <a:schemeClr val="tx1"/>
                </a:solidFill>
                <a:latin typeface="Arial" charset="0"/>
              </a:defRPr>
            </a:lvl2pPr>
            <a:lvl3pPr marL="1103313" indent="-220663">
              <a:spcBef>
                <a:spcPct val="30000"/>
              </a:spcBef>
              <a:defRPr sz="1200">
                <a:solidFill>
                  <a:schemeClr val="tx1"/>
                </a:solidFill>
                <a:latin typeface="Arial" charset="0"/>
              </a:defRPr>
            </a:lvl3pPr>
            <a:lvl4pPr marL="1544638" indent="-220663">
              <a:spcBef>
                <a:spcPct val="30000"/>
              </a:spcBef>
              <a:defRPr sz="1200">
                <a:solidFill>
                  <a:schemeClr val="tx1"/>
                </a:solidFill>
                <a:latin typeface="Arial" charset="0"/>
              </a:defRPr>
            </a:lvl4pPr>
            <a:lvl5pPr marL="1987550" indent="-220663">
              <a:spcBef>
                <a:spcPct val="30000"/>
              </a:spcBef>
              <a:defRPr sz="1200">
                <a:solidFill>
                  <a:schemeClr val="tx1"/>
                </a:solidFill>
                <a:latin typeface="Arial" charset="0"/>
              </a:defRPr>
            </a:lvl5pPr>
            <a:lvl6pPr marL="2444750" indent="-220663" eaLnBrk="0" fontAlgn="base" hangingPunct="0">
              <a:spcBef>
                <a:spcPct val="30000"/>
              </a:spcBef>
              <a:spcAft>
                <a:spcPct val="0"/>
              </a:spcAft>
              <a:defRPr sz="1200">
                <a:solidFill>
                  <a:schemeClr val="tx1"/>
                </a:solidFill>
                <a:latin typeface="Arial" charset="0"/>
              </a:defRPr>
            </a:lvl6pPr>
            <a:lvl7pPr marL="2901950" indent="-220663" eaLnBrk="0" fontAlgn="base" hangingPunct="0">
              <a:spcBef>
                <a:spcPct val="30000"/>
              </a:spcBef>
              <a:spcAft>
                <a:spcPct val="0"/>
              </a:spcAft>
              <a:defRPr sz="1200">
                <a:solidFill>
                  <a:schemeClr val="tx1"/>
                </a:solidFill>
                <a:latin typeface="Arial" charset="0"/>
              </a:defRPr>
            </a:lvl7pPr>
            <a:lvl8pPr marL="3359150" indent="-220663" eaLnBrk="0" fontAlgn="base" hangingPunct="0">
              <a:spcBef>
                <a:spcPct val="30000"/>
              </a:spcBef>
              <a:spcAft>
                <a:spcPct val="0"/>
              </a:spcAft>
              <a:defRPr sz="1200">
                <a:solidFill>
                  <a:schemeClr val="tx1"/>
                </a:solidFill>
                <a:latin typeface="Arial" charset="0"/>
              </a:defRPr>
            </a:lvl8pPr>
            <a:lvl9pPr marL="3816350" indent="-220663" eaLnBrk="0" fontAlgn="base" hangingPunct="0">
              <a:spcBef>
                <a:spcPct val="30000"/>
              </a:spcBef>
              <a:spcAft>
                <a:spcPct val="0"/>
              </a:spcAft>
              <a:defRPr sz="1200">
                <a:solidFill>
                  <a:schemeClr val="tx1"/>
                </a:solidFill>
                <a:latin typeface="Arial" charset="0"/>
              </a:defRPr>
            </a:lvl9pPr>
          </a:lstStyle>
          <a:p>
            <a:pPr>
              <a:spcBef>
                <a:spcPct val="0"/>
              </a:spcBef>
            </a:pPr>
            <a:fld id="{24F23294-A408-483C-AFA2-1274DC8A56CE}" type="slidenum">
              <a:rPr lang="nl-NL" altLang="nl-NL" sz="1300" smtClean="0"/>
              <a:pPr>
                <a:spcBef>
                  <a:spcPct val="0"/>
                </a:spcBef>
              </a:pPr>
              <a:t>7</a:t>
            </a:fld>
            <a:endParaRPr lang="nl-NL" altLang="nl-NL" sz="1300" smtClean="0"/>
          </a:p>
        </p:txBody>
      </p:sp>
    </p:spTree>
    <p:extLst>
      <p:ext uri="{BB962C8B-B14F-4D97-AF65-F5344CB8AC3E}">
        <p14:creationId xmlns:p14="http://schemas.microsoft.com/office/powerpoint/2010/main" val="86745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E2BA117-5958-4E4C-8CDD-FBB17ACE68CB}" type="slidenum">
              <a:rPr lang="nl-NL" altLang="nl-NL" sz="1300">
                <a:latin typeface="Times" pitchFamily="18" charset="0"/>
              </a:rPr>
              <a:pPr algn="r" eaLnBrk="1" hangingPunct="1">
                <a:spcBef>
                  <a:spcPct val="0"/>
                </a:spcBef>
              </a:pPr>
              <a:t>8</a:t>
            </a:fld>
            <a:endParaRPr lang="nl-NL" altLang="nl-NL" sz="1300">
              <a:latin typeface="Times" pitchFamily="18" charset="0"/>
            </a:endParaRPr>
          </a:p>
        </p:txBody>
      </p:sp>
      <p:sp>
        <p:nvSpPr>
          <p:cNvPr id="68611" name="Rectangle 2"/>
          <p:cNvSpPr>
            <a:spLocks noGrp="1" noRot="1" noChangeAspect="1" noChangeArrowheads="1" noTextEdit="1"/>
          </p:cNvSpPr>
          <p:nvPr>
            <p:ph type="sldImg"/>
          </p:nvPr>
        </p:nvSpPr>
        <p:spPr>
          <a:xfrm>
            <a:off x="382588" y="684213"/>
            <a:ext cx="6096000" cy="3429000"/>
          </a:xfrm>
          <a:ln/>
        </p:spPr>
      </p:sp>
      <p:sp>
        <p:nvSpPr>
          <p:cNvPr id="68612"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4128272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CE162F8-E5FE-4D20-9045-B1B83F1E3BB0}" type="slidenum">
              <a:rPr lang="nl-NL" altLang="nl-NL" sz="1300">
                <a:latin typeface="Times" pitchFamily="18" charset="0"/>
              </a:rPr>
              <a:pPr algn="r" eaLnBrk="1" hangingPunct="1">
                <a:spcBef>
                  <a:spcPct val="0"/>
                </a:spcBef>
              </a:pPr>
              <a:t>10</a:t>
            </a:fld>
            <a:endParaRPr lang="nl-NL" altLang="nl-NL" sz="1300">
              <a:latin typeface="Times" pitchFamily="18" charset="0"/>
            </a:endParaRPr>
          </a:p>
        </p:txBody>
      </p:sp>
      <p:sp>
        <p:nvSpPr>
          <p:cNvPr id="69635" name="Rectangle 2"/>
          <p:cNvSpPr>
            <a:spLocks noGrp="1" noRot="1" noChangeAspect="1" noChangeArrowheads="1" noTextEdit="1"/>
          </p:cNvSpPr>
          <p:nvPr>
            <p:ph type="sldImg"/>
          </p:nvPr>
        </p:nvSpPr>
        <p:spPr>
          <a:xfrm>
            <a:off x="382588" y="684213"/>
            <a:ext cx="6096000" cy="3429000"/>
          </a:xfrm>
          <a:ln/>
        </p:spPr>
      </p:sp>
      <p:sp>
        <p:nvSpPr>
          <p:cNvPr id="69636"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292228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B628F85-4046-43E1-B938-E60112C0F822}" type="slidenum">
              <a:rPr lang="nl-NL" altLang="nl-NL" sz="1300">
                <a:latin typeface="Times" pitchFamily="18" charset="0"/>
              </a:rPr>
              <a:pPr algn="r" eaLnBrk="1" hangingPunct="1">
                <a:spcBef>
                  <a:spcPct val="0"/>
                </a:spcBef>
              </a:pPr>
              <a:t>14</a:t>
            </a:fld>
            <a:endParaRPr lang="nl-NL" altLang="nl-NL" sz="1300">
              <a:latin typeface="Times" pitchFamily="18" charset="0"/>
            </a:endParaRPr>
          </a:p>
        </p:txBody>
      </p:sp>
      <p:sp>
        <p:nvSpPr>
          <p:cNvPr id="70659" name="Rectangle 2"/>
          <p:cNvSpPr>
            <a:spLocks noGrp="1" noRot="1" noChangeAspect="1" noChangeArrowheads="1" noTextEdit="1"/>
          </p:cNvSpPr>
          <p:nvPr>
            <p:ph type="sldImg"/>
          </p:nvPr>
        </p:nvSpPr>
        <p:spPr>
          <a:xfrm>
            <a:off x="382588" y="684213"/>
            <a:ext cx="6096000" cy="3429000"/>
          </a:xfrm>
          <a:ln/>
        </p:spPr>
      </p:sp>
      <p:sp>
        <p:nvSpPr>
          <p:cNvPr id="70660"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349708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9BA7337-E84D-4277-8B73-90FB829B0D6F}" type="slidenum">
              <a:rPr lang="nl-NL" altLang="nl-NL" sz="1300">
                <a:latin typeface="Times" pitchFamily="18" charset="0"/>
              </a:rPr>
              <a:pPr algn="r" eaLnBrk="1" hangingPunct="1">
                <a:spcBef>
                  <a:spcPct val="0"/>
                </a:spcBef>
              </a:pPr>
              <a:t>16</a:t>
            </a:fld>
            <a:endParaRPr lang="nl-NL" altLang="nl-NL" sz="1300">
              <a:latin typeface="Times" pitchFamily="18" charset="0"/>
            </a:endParaRPr>
          </a:p>
        </p:txBody>
      </p:sp>
      <p:sp>
        <p:nvSpPr>
          <p:cNvPr id="71683" name="Rectangle 2"/>
          <p:cNvSpPr>
            <a:spLocks noGrp="1" noRot="1" noChangeAspect="1" noChangeArrowheads="1" noTextEdit="1"/>
          </p:cNvSpPr>
          <p:nvPr>
            <p:ph type="sldImg"/>
          </p:nvPr>
        </p:nvSpPr>
        <p:spPr>
          <a:xfrm>
            <a:off x="382588" y="684213"/>
            <a:ext cx="6096000" cy="3429000"/>
          </a:xfrm>
          <a:ln/>
        </p:spPr>
      </p:sp>
      <p:sp>
        <p:nvSpPr>
          <p:cNvPr id="71684"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640209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p:cNvSpPr>
            <a:spLocks noGrp="1" noRot="1" noChangeAspect="1" noTextEdit="1"/>
          </p:cNvSpPr>
          <p:nvPr>
            <p:ph type="sldImg"/>
          </p:nvPr>
        </p:nvSpPr>
        <p:spPr>
          <a:ln/>
        </p:spPr>
      </p:sp>
      <p:sp>
        <p:nvSpPr>
          <p:cNvPr id="54275"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smtClean="0">
              <a:latin typeface="Arial" charset="0"/>
            </a:endParaRPr>
          </a:p>
        </p:txBody>
      </p:sp>
      <p:sp>
        <p:nvSpPr>
          <p:cNvPr id="54276"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C02CE4E-0048-46F0-A5CD-9AC2FC07EEBB}" type="slidenum">
              <a:rPr lang="nl-NL" altLang="nl-NL" smtClean="0"/>
              <a:pPr>
                <a:spcBef>
                  <a:spcPct val="0"/>
                </a:spcBef>
              </a:pPr>
              <a:t>36</a:t>
            </a:fld>
            <a:endParaRPr lang="nl-NL" altLang="nl-NL" smtClean="0"/>
          </a:p>
        </p:txBody>
      </p:sp>
    </p:spTree>
    <p:extLst>
      <p:ext uri="{BB962C8B-B14F-4D97-AF65-F5344CB8AC3E}">
        <p14:creationId xmlns:p14="http://schemas.microsoft.com/office/powerpoint/2010/main" val="9927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2309" y="8682566"/>
            <a:ext cx="2974092" cy="4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nchor="b"/>
          <a:lstStyle>
            <a:lvl1pPr defTabSz="900113">
              <a:spcBef>
                <a:spcPct val="30000"/>
              </a:spcBef>
              <a:defRPr sz="1200">
                <a:solidFill>
                  <a:schemeClr val="tx1"/>
                </a:solidFill>
                <a:latin typeface="Arial" charset="0"/>
              </a:defRPr>
            </a:lvl1pPr>
            <a:lvl2pPr marL="742950" indent="-285750" defTabSz="900113">
              <a:spcBef>
                <a:spcPct val="30000"/>
              </a:spcBef>
              <a:defRPr sz="1200">
                <a:solidFill>
                  <a:schemeClr val="tx1"/>
                </a:solidFill>
                <a:latin typeface="Arial" charset="0"/>
              </a:defRPr>
            </a:lvl2pPr>
            <a:lvl3pPr marL="1143000" indent="-228600" defTabSz="900113">
              <a:spcBef>
                <a:spcPct val="30000"/>
              </a:spcBef>
              <a:defRPr sz="1200">
                <a:solidFill>
                  <a:schemeClr val="tx1"/>
                </a:solidFill>
                <a:latin typeface="Arial" charset="0"/>
              </a:defRPr>
            </a:lvl3pPr>
            <a:lvl4pPr marL="1600200" indent="-228600" defTabSz="900113">
              <a:spcBef>
                <a:spcPct val="30000"/>
              </a:spcBef>
              <a:defRPr sz="1200">
                <a:solidFill>
                  <a:schemeClr val="tx1"/>
                </a:solidFill>
                <a:latin typeface="Arial" charset="0"/>
              </a:defRPr>
            </a:lvl4pPr>
            <a:lvl5pPr marL="2057400" indent="-228600" defTabSz="900113">
              <a:spcBef>
                <a:spcPct val="30000"/>
              </a:spcBef>
              <a:defRPr sz="1200">
                <a:solidFill>
                  <a:schemeClr val="tx1"/>
                </a:solidFill>
                <a:latin typeface="Arial" charset="0"/>
              </a:defRPr>
            </a:lvl5pPr>
            <a:lvl6pPr marL="2514600" indent="-228600" defTabSz="900113" eaLnBrk="0" fontAlgn="base" hangingPunct="0">
              <a:spcBef>
                <a:spcPct val="30000"/>
              </a:spcBef>
              <a:spcAft>
                <a:spcPct val="0"/>
              </a:spcAft>
              <a:defRPr sz="1200">
                <a:solidFill>
                  <a:schemeClr val="tx1"/>
                </a:solidFill>
                <a:latin typeface="Arial" charset="0"/>
              </a:defRPr>
            </a:lvl6pPr>
            <a:lvl7pPr marL="2971800" indent="-228600" defTabSz="900113" eaLnBrk="0" fontAlgn="base" hangingPunct="0">
              <a:spcBef>
                <a:spcPct val="30000"/>
              </a:spcBef>
              <a:spcAft>
                <a:spcPct val="0"/>
              </a:spcAft>
              <a:defRPr sz="1200">
                <a:solidFill>
                  <a:schemeClr val="tx1"/>
                </a:solidFill>
                <a:latin typeface="Arial" charset="0"/>
              </a:defRPr>
            </a:lvl7pPr>
            <a:lvl8pPr marL="3429000" indent="-228600" defTabSz="900113" eaLnBrk="0" fontAlgn="base" hangingPunct="0">
              <a:spcBef>
                <a:spcPct val="30000"/>
              </a:spcBef>
              <a:spcAft>
                <a:spcPct val="0"/>
              </a:spcAft>
              <a:defRPr sz="1200">
                <a:solidFill>
                  <a:schemeClr val="tx1"/>
                </a:solidFill>
                <a:latin typeface="Arial" charset="0"/>
              </a:defRPr>
            </a:lvl8pPr>
            <a:lvl9pPr marL="3886200" indent="-228600" defTabSz="9001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2E95FD4-4B48-46A2-98E3-7E1E3F5207CF}" type="slidenum">
              <a:rPr lang="nl-NL" altLang="nl-NL" sz="1300">
                <a:latin typeface="Times" pitchFamily="18" charset="0"/>
              </a:rPr>
              <a:pPr algn="r" eaLnBrk="1" hangingPunct="1">
                <a:spcBef>
                  <a:spcPct val="0"/>
                </a:spcBef>
              </a:pPr>
              <a:t>41</a:t>
            </a:fld>
            <a:endParaRPr lang="nl-NL" altLang="nl-NL" sz="1300">
              <a:latin typeface="Times" pitchFamily="18" charset="0"/>
            </a:endParaRPr>
          </a:p>
        </p:txBody>
      </p:sp>
      <p:sp>
        <p:nvSpPr>
          <p:cNvPr id="74755" name="Rectangle 2"/>
          <p:cNvSpPr>
            <a:spLocks noGrp="1" noRot="1" noChangeAspect="1" noChangeArrowheads="1" noTextEdit="1"/>
          </p:cNvSpPr>
          <p:nvPr>
            <p:ph type="sldImg"/>
          </p:nvPr>
        </p:nvSpPr>
        <p:spPr>
          <a:xfrm>
            <a:off x="382588" y="684213"/>
            <a:ext cx="6096000" cy="3429000"/>
          </a:xfrm>
          <a:ln/>
        </p:spPr>
      </p:sp>
      <p:sp>
        <p:nvSpPr>
          <p:cNvPr id="74756" name="Rectangle 3"/>
          <p:cNvSpPr>
            <a:spLocks noGrp="1" noChangeArrowheads="1"/>
          </p:cNvSpPr>
          <p:nvPr>
            <p:ph type="body" idx="1"/>
          </p:nvPr>
        </p:nvSpPr>
        <p:spPr>
          <a:xfrm>
            <a:off x="914613" y="4342743"/>
            <a:ext cx="5028774" cy="4116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5" rIns="90789" bIns="45395"/>
          <a:lstStyle/>
          <a:p>
            <a:pPr eaLnBrk="1" hangingPunct="1"/>
            <a:endParaRPr lang="en-GB" altLang="nl-NL" smtClean="0">
              <a:latin typeface="Arial" charset="0"/>
            </a:endParaRPr>
          </a:p>
        </p:txBody>
      </p:sp>
    </p:spTree>
    <p:extLst>
      <p:ext uri="{BB962C8B-B14F-4D97-AF65-F5344CB8AC3E}">
        <p14:creationId xmlns:p14="http://schemas.microsoft.com/office/powerpoint/2010/main" val="244206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0825AEA7-A9B1-4BD4-B1DF-4146E4F72561}" type="datetime1">
              <a:rPr lang="en-US" smtClean="0"/>
              <a:t>11/2/2021</a:t>
            </a:fld>
            <a:endParaRPr lang="en-US"/>
          </a:p>
        </p:txBody>
      </p:sp>
      <p:sp>
        <p:nvSpPr>
          <p:cNvPr id="5" name="Footer Placeholder 4"/>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12"/>
          </p:nvPr>
        </p:nvSpPr>
        <p:spPr/>
        <p:txBody>
          <a:bodyPr/>
          <a:lstStyle/>
          <a:p>
            <a:fld id="{5D73EB33-29DA-483B-93E0-CED121B01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20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1356453-25AA-4FCD-9E77-956562A4A030}" type="datetime1">
              <a:rPr lang="en-US" smtClean="0"/>
              <a:t>11/2/2021</a:t>
            </a:fld>
            <a:endParaRPr lang="en-US"/>
          </a:p>
        </p:txBody>
      </p:sp>
      <p:sp>
        <p:nvSpPr>
          <p:cNvPr id="5" name="Footer Placeholder 4"/>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314349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lt-LT"/>
              <a:t>Spustelėję redag. ruoš. pavad. stilių</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E0A0E76E-6920-4D5E-8D86-F657FBC67F37}" type="datetime1">
              <a:rPr lang="en-US" smtClean="0"/>
              <a:t>11/2/2021</a:t>
            </a:fld>
            <a:endParaRPr lang="en-US"/>
          </a:p>
        </p:txBody>
      </p:sp>
      <p:sp>
        <p:nvSpPr>
          <p:cNvPr id="5" name="Footer Placeholder 4"/>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378037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6" name="Titel 1"/>
          <p:cNvSpPr>
            <a:spLocks noGrp="1"/>
          </p:cNvSpPr>
          <p:nvPr>
            <p:ph type="ctrTitle"/>
          </p:nvPr>
        </p:nvSpPr>
        <p:spPr>
          <a:xfrm>
            <a:off x="1219200" y="2451217"/>
            <a:ext cx="9870331" cy="782344"/>
          </a:xfrm>
          <a:prstGeom prst="rect">
            <a:avLst/>
          </a:prstGeom>
        </p:spPr>
        <p:txBody>
          <a:bodyPr/>
          <a:lstStyle>
            <a:lvl1pPr>
              <a:defRPr sz="3500" b="1" i="0" cap="none">
                <a:solidFill>
                  <a:schemeClr val="bg1"/>
                </a:solidFill>
                <a:latin typeface="Segoe UI"/>
              </a:defRPr>
            </a:lvl1pPr>
          </a:lstStyle>
          <a:p>
            <a:r>
              <a:rPr lang="nl-NL" smtClean="0"/>
              <a:t>Klik om de stijl te bewerken</a:t>
            </a:r>
            <a:endParaRPr lang="nl-NL" dirty="0"/>
          </a:p>
        </p:txBody>
      </p:sp>
      <p:sp>
        <p:nvSpPr>
          <p:cNvPr id="7" name="Subtitel 2"/>
          <p:cNvSpPr>
            <a:spLocks noGrp="1"/>
          </p:cNvSpPr>
          <p:nvPr>
            <p:ph type="subTitle" idx="1"/>
          </p:nvPr>
        </p:nvSpPr>
        <p:spPr>
          <a:xfrm>
            <a:off x="1219199" y="3233561"/>
            <a:ext cx="9870332"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4" name="Tijdelijke aanduiding voor voettekst 4"/>
          <p:cNvSpPr>
            <a:spLocks noGrp="1"/>
          </p:cNvSpPr>
          <p:nvPr>
            <p:ph type="ftr" sz="quarter" idx="10"/>
          </p:nvPr>
        </p:nvSpPr>
        <p:spPr>
          <a:xfrm>
            <a:off x="1219200" y="6356351"/>
            <a:ext cx="3860800" cy="365125"/>
          </a:xfrm>
          <a:prstGeom prst="rect">
            <a:avLst/>
          </a:prstGeom>
        </p:spPr>
        <p:txBody>
          <a:bodyPr/>
          <a:lstStyle>
            <a:lvl1pPr fontAlgn="auto">
              <a:spcBef>
                <a:spcPts val="0"/>
              </a:spcBef>
              <a:spcAft>
                <a:spcPts val="0"/>
              </a:spcAft>
              <a:defRPr sz="1400">
                <a:latin typeface="Segoe UI"/>
                <a:ea typeface="+mn-ea"/>
                <a:cs typeface="Segoe UI"/>
              </a:defRPr>
            </a:lvl1pPr>
          </a:lstStyle>
          <a:p>
            <a:pPr>
              <a:defRPr/>
            </a:pPr>
            <a:endParaRPr lang="nl-NL"/>
          </a:p>
        </p:txBody>
      </p:sp>
    </p:spTree>
    <p:extLst>
      <p:ext uri="{BB962C8B-B14F-4D97-AF65-F5344CB8AC3E}">
        <p14:creationId xmlns:p14="http://schemas.microsoft.com/office/powerpoint/2010/main" val="208080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lt-LT"/>
              <a:t>Spustelėję redag. ruoš. pavad. stilių</a:t>
            </a:r>
            <a:endParaRPr lang="en-US" dirty="0"/>
          </a:p>
        </p:txBody>
      </p:sp>
      <p:sp>
        <p:nvSpPr>
          <p:cNvPr id="3" name="Content Placeholder 2"/>
          <p:cNvSpPr>
            <a:spLocks noGrp="1"/>
          </p:cNvSpPr>
          <p:nvPr>
            <p:ph idx="1"/>
          </p:nvPr>
        </p:nvSpPr>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0C737A2-BE85-4C8E-A011-34B659FF678B}" type="datetime1">
              <a:rPr lang="en-US" smtClean="0"/>
              <a:t>11/2/2021</a:t>
            </a:fld>
            <a:endParaRPr lang="en-US"/>
          </a:p>
        </p:txBody>
      </p:sp>
      <p:sp>
        <p:nvSpPr>
          <p:cNvPr id="5" name="Footer Placeholder 4"/>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72890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lt-LT"/>
              <a:t>Spustelėję redag. ruoš. pavad. stilių</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4" name="Date Placeholder 3"/>
          <p:cNvSpPr>
            <a:spLocks noGrp="1"/>
          </p:cNvSpPr>
          <p:nvPr>
            <p:ph type="dt" sz="half" idx="10"/>
          </p:nvPr>
        </p:nvSpPr>
        <p:spPr/>
        <p:txBody>
          <a:bodyPr/>
          <a:lstStyle/>
          <a:p>
            <a:fld id="{9C4B85DE-4AE6-41D7-B14B-F683D704E910}" type="datetime1">
              <a:rPr lang="en-US" smtClean="0"/>
              <a:t>11/2/2021</a:t>
            </a:fld>
            <a:endParaRPr lang="en-US"/>
          </a:p>
        </p:txBody>
      </p:sp>
      <p:sp>
        <p:nvSpPr>
          <p:cNvPr id="5" name="Footer Placeholder 4"/>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12"/>
          </p:nvPr>
        </p:nvSpPr>
        <p:spPr/>
        <p:txBody>
          <a:bodyPr/>
          <a:lstStyle/>
          <a:p>
            <a:fld id="{5D73EB33-29DA-483B-93E0-CED121B01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8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lt-LT"/>
              <a:t>Spustelėję redag. ruoš. pavad. stilių</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8FF3DB11-F446-4326-AC3B-68D2417CA6EE}" type="datetime1">
              <a:rPr lang="en-US" smtClean="0"/>
              <a:t>11/2/2021</a:t>
            </a:fld>
            <a:endParaRPr lang="en-US"/>
          </a:p>
        </p:txBody>
      </p:sp>
      <p:sp>
        <p:nvSpPr>
          <p:cNvPr id="6" name="Footer Placeholder 5"/>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7" name="Slide Number Placeholder 6"/>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1350586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lt-LT"/>
              <a:t>Spustelėję redag. ruoš. pavad. stilių</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Content Placeholder 3"/>
          <p:cNvSpPr>
            <a:spLocks noGrp="1"/>
          </p:cNvSpPr>
          <p:nvPr>
            <p:ph sz="half" idx="2"/>
          </p:nvPr>
        </p:nvSpPr>
        <p:spPr>
          <a:xfrm>
            <a:off x="1097280" y="2582334"/>
            <a:ext cx="4937760" cy="3378200"/>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Content Placeholder 5"/>
          <p:cNvSpPr>
            <a:spLocks noGrp="1"/>
          </p:cNvSpPr>
          <p:nvPr>
            <p:ph sz="quarter" idx="4"/>
          </p:nvPr>
        </p:nvSpPr>
        <p:spPr>
          <a:xfrm>
            <a:off x="6217920" y="2582334"/>
            <a:ext cx="4937760" cy="3378200"/>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99DDA796-6F8B-49B7-B464-47147E2C29BC}" type="datetime1">
              <a:rPr lang="en-US" smtClean="0"/>
              <a:t>11/2/2021</a:t>
            </a:fld>
            <a:endParaRPr lang="en-US"/>
          </a:p>
        </p:txBody>
      </p:sp>
      <p:sp>
        <p:nvSpPr>
          <p:cNvPr id="8" name="Footer Placeholder 7"/>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9" name="Slide Number Placeholder 8"/>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201032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995F5BF3-A061-4753-A8C9-DD9A96846D96}" type="datetime1">
              <a:rPr lang="en-US" smtClean="0"/>
              <a:t>11/2/2021</a:t>
            </a:fld>
            <a:endParaRPr lang="en-US"/>
          </a:p>
        </p:txBody>
      </p:sp>
      <p:sp>
        <p:nvSpPr>
          <p:cNvPr id="4" name="Footer Placeholder 3"/>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5" name="Slide Number Placeholder 4"/>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962160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AD64B71-1BEC-4FD2-8502-7296176FE055}" type="datetime1">
              <a:rPr lang="en-US" smtClean="0"/>
              <a:t>11/2/2021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Accel Ed Kick-off meeting , 11-13 January 2021                         WP 2.1 Jūratė Macijauskienė - Lithuania University of Health Science (LSMU)</a:t>
            </a:r>
          </a:p>
        </p:txBody>
      </p:sp>
      <p:sp>
        <p:nvSpPr>
          <p:cNvPr id="9" name="Slide Number Placeholder 8"/>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256761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lt-LT"/>
              <a:t>Spustelėję redag. ruoš. pavad. stilių</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CD8A9A-823B-46DD-A232-2143256CD9E6}" type="datetime1">
              <a:rPr lang="en-US" smtClean="0"/>
              <a:t>11/2/2021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Accel Ed Kick-off meeting , 11-13 January 2021                         WP 2.1 Jūratė Macijauskienė - Lithuania University of Health Science (LSMU)</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D73EB33-29DA-483B-93E0-CED121B0163C}" type="slidenum">
              <a:rPr lang="en-US" smtClean="0"/>
              <a:t>‹#›</a:t>
            </a:fld>
            <a:endParaRPr lang="en-US"/>
          </a:p>
        </p:txBody>
      </p:sp>
    </p:spTree>
    <p:extLst>
      <p:ext uri="{BB962C8B-B14F-4D97-AF65-F5344CB8AC3E}">
        <p14:creationId xmlns:p14="http://schemas.microsoft.com/office/powerpoint/2010/main" val="212936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5" name="Date Placeholder 4"/>
          <p:cNvSpPr>
            <a:spLocks noGrp="1"/>
          </p:cNvSpPr>
          <p:nvPr>
            <p:ph type="dt" sz="half" idx="10"/>
          </p:nvPr>
        </p:nvSpPr>
        <p:spPr/>
        <p:txBody>
          <a:bodyPr/>
          <a:lstStyle/>
          <a:p>
            <a:fld id="{8D999599-EF1E-499D-A6D3-9DFC0A225E77}" type="datetime1">
              <a:rPr lang="en-US" smtClean="0"/>
              <a:t>11/2/2021</a:t>
            </a:fld>
            <a:endParaRPr lang="en-US"/>
          </a:p>
        </p:txBody>
      </p:sp>
      <p:sp>
        <p:nvSpPr>
          <p:cNvPr id="6" name="Footer Placeholder 5"/>
          <p:cNvSpPr>
            <a:spLocks noGrp="1"/>
          </p:cNvSpPr>
          <p:nvPr>
            <p:ph type="ftr" sz="quarter" idx="11"/>
          </p:nvPr>
        </p:nvSpPr>
        <p:spPr/>
        <p:txBody>
          <a:bodyPr/>
          <a:lstStyle/>
          <a:p>
            <a:r>
              <a:rPr lang="en-US"/>
              <a:t>Accel Ed Kick-off meeting , 11-13 January 2021                         WP 2.1 Jūratė Macijauskienė - Lithuania University of Health Science (LSMU)</a:t>
            </a:r>
          </a:p>
        </p:txBody>
      </p:sp>
      <p:sp>
        <p:nvSpPr>
          <p:cNvPr id="7" name="Slide Number Placeholder 6"/>
          <p:cNvSpPr>
            <a:spLocks noGrp="1"/>
          </p:cNvSpPr>
          <p:nvPr>
            <p:ph type="sldNum" sz="quarter" idx="12"/>
          </p:nvPr>
        </p:nvSpPr>
        <p:spPr/>
        <p:txBody>
          <a:bodyPr/>
          <a:lstStyle/>
          <a:p>
            <a:fld id="{5D73EB33-29DA-483B-93E0-CED121B0163C}" type="slidenum">
              <a:rPr lang="en-US" smtClean="0"/>
              <a:t>‹#›</a:t>
            </a:fld>
            <a:endParaRPr lang="en-US"/>
          </a:p>
        </p:txBody>
      </p:sp>
    </p:spTree>
    <p:extLst>
      <p:ext uri="{BB962C8B-B14F-4D97-AF65-F5344CB8AC3E}">
        <p14:creationId xmlns:p14="http://schemas.microsoft.com/office/powerpoint/2010/main" val="2406570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lt-LT"/>
              <a:t>Spustelėję redag. ruoš. pavad. stilių</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F6A53C-2B03-455E-A290-ACA77FE934DA}" type="datetime1">
              <a:rPr lang="en-US" smtClean="0"/>
              <a:t>11/2/2021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Accel Ed Kick-off meeting , 11-13 January 2021                         WP 2.1 Jūratė Macijauskienė - Lithuania University of Health Science (LSMU)</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D73EB33-29DA-483B-93E0-CED121B0163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692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hafsteinsdottir@umcutrecht.n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lga.riklikiene@lsmuni.l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www.researchgate.net/publication/261699964_Racial_and_Ethnic_Diversity_in_the_Classroom_Does_It_Promote_Student_Learnin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naepub.com/wp-content/uploads/2018/02/2018-28-1-4-Watson.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86/s13033-020-00428-w"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ritersdiet.com/tes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el 4"/>
          <p:cNvSpPr>
            <a:spLocks noGrp="1"/>
          </p:cNvSpPr>
          <p:nvPr>
            <p:ph type="subTitle" idx="1"/>
          </p:nvPr>
        </p:nvSpPr>
        <p:spPr bwMode="auto">
          <a:xfrm>
            <a:off x="1888396" y="3572976"/>
            <a:ext cx="9648786" cy="22856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GB" sz="1200" dirty="0">
              <a:solidFill>
                <a:srgbClr val="003399"/>
              </a:solidFill>
              <a:latin typeface="Segoe UI" pitchFamily="34" charset="0"/>
              <a:ea typeface="ＭＳ Ｐゴシック" charset="-128"/>
              <a:cs typeface="Segoe UI" pitchFamily="34" charset="0"/>
            </a:endParaRPr>
          </a:p>
          <a:p>
            <a:pPr algn="ctr"/>
            <a:r>
              <a:rPr lang="en-GB" sz="2400" b="1" dirty="0" err="1">
                <a:solidFill>
                  <a:srgbClr val="003399"/>
                </a:solidFill>
                <a:latin typeface="Segoe UI" pitchFamily="34" charset="0"/>
                <a:ea typeface="ＭＳ Ｐゴシック" charset="-128"/>
                <a:cs typeface="Segoe UI" pitchFamily="34" charset="0"/>
              </a:rPr>
              <a:t>Thóra</a:t>
            </a:r>
            <a:r>
              <a:rPr lang="en-GB" sz="2400" b="1" dirty="0">
                <a:solidFill>
                  <a:srgbClr val="003399"/>
                </a:solidFill>
                <a:latin typeface="Segoe UI" pitchFamily="34" charset="0"/>
                <a:ea typeface="ＭＳ Ｐゴシック" charset="-128"/>
                <a:cs typeface="Segoe UI" pitchFamily="34" charset="0"/>
              </a:rPr>
              <a:t> B. </a:t>
            </a:r>
            <a:r>
              <a:rPr lang="en-GB" sz="2400" b="1" dirty="0" err="1">
                <a:solidFill>
                  <a:srgbClr val="003399"/>
                </a:solidFill>
                <a:latin typeface="Segoe UI" pitchFamily="34" charset="0"/>
                <a:ea typeface="ＭＳ Ｐゴシック" charset="-128"/>
                <a:cs typeface="Segoe UI" pitchFamily="34" charset="0"/>
              </a:rPr>
              <a:t>Hafsteinsdóttir</a:t>
            </a:r>
            <a:r>
              <a:rPr lang="en-GB" sz="2400" b="1" dirty="0">
                <a:solidFill>
                  <a:srgbClr val="003399"/>
                </a:solidFill>
                <a:latin typeface="Segoe UI" pitchFamily="34" charset="0"/>
                <a:ea typeface="ＭＳ Ｐゴシック" charset="-128"/>
                <a:cs typeface="Segoe UI" pitchFamily="34" charset="0"/>
              </a:rPr>
              <a:t> </a:t>
            </a:r>
            <a:r>
              <a:rPr lang="en-GB" sz="2400" b="1" dirty="0" smtClean="0">
                <a:solidFill>
                  <a:srgbClr val="003399"/>
                </a:solidFill>
                <a:latin typeface="Segoe UI" pitchFamily="34" charset="0"/>
                <a:ea typeface="ＭＳ Ｐゴシック" charset="-128"/>
                <a:cs typeface="Segoe UI" pitchFamily="34" charset="0"/>
              </a:rPr>
              <a:t>RN, PhD and Olga </a:t>
            </a:r>
            <a:r>
              <a:rPr lang="en-GB" sz="2400" b="1" dirty="0" err="1">
                <a:solidFill>
                  <a:srgbClr val="003399"/>
                </a:solidFill>
                <a:latin typeface="Segoe UI" pitchFamily="34" charset="0"/>
                <a:ea typeface="ＭＳ Ｐゴシック" charset="-128"/>
                <a:cs typeface="Segoe UI" pitchFamily="34" charset="0"/>
              </a:rPr>
              <a:t>R</a:t>
            </a:r>
            <a:r>
              <a:rPr lang="en-GB" sz="2400" b="1" dirty="0" err="1" smtClean="0">
                <a:solidFill>
                  <a:srgbClr val="003399"/>
                </a:solidFill>
                <a:latin typeface="Segoe UI" pitchFamily="34" charset="0"/>
                <a:ea typeface="ＭＳ Ｐゴシック" charset="-128"/>
                <a:cs typeface="Segoe UI" pitchFamily="34" charset="0"/>
              </a:rPr>
              <a:t>iklikiene</a:t>
            </a:r>
            <a:r>
              <a:rPr lang="en-GB" sz="2400" b="1" dirty="0" smtClean="0">
                <a:solidFill>
                  <a:srgbClr val="003399"/>
                </a:solidFill>
                <a:latin typeface="Segoe UI" pitchFamily="34" charset="0"/>
                <a:ea typeface="ＭＳ Ｐゴシック" charset="-128"/>
                <a:cs typeface="Segoe UI" pitchFamily="34" charset="0"/>
              </a:rPr>
              <a:t> RN, PhD</a:t>
            </a:r>
            <a:endParaRPr lang="en-GB" sz="2400" b="1" dirty="0">
              <a:solidFill>
                <a:srgbClr val="003399"/>
              </a:solidFill>
              <a:latin typeface="Segoe UI" pitchFamily="34" charset="0"/>
              <a:ea typeface="ＭＳ Ｐゴシック" charset="-128"/>
              <a:cs typeface="Segoe UI" pitchFamily="34" charset="0"/>
            </a:endParaRPr>
          </a:p>
          <a:p>
            <a:pPr algn="ctr"/>
            <a:r>
              <a:rPr lang="en-GB" sz="1600" dirty="0" smtClean="0">
                <a:solidFill>
                  <a:srgbClr val="3399FF"/>
                </a:solidFill>
                <a:latin typeface="Segoe UI" pitchFamily="34" charset="0"/>
                <a:ea typeface="ＭＳ Ｐゴシック" charset="-128"/>
                <a:cs typeface="Segoe UI" pitchFamily="34" charset="0"/>
                <a:hlinkClick r:id="rId3"/>
              </a:rPr>
              <a:t>T.hafsteinsdottir@umcutrecht.nl</a:t>
            </a:r>
            <a:r>
              <a:rPr lang="en-GB" sz="1600" dirty="0" smtClean="0">
                <a:solidFill>
                  <a:srgbClr val="3399FF"/>
                </a:solidFill>
                <a:latin typeface="Segoe UI" pitchFamily="34" charset="0"/>
                <a:ea typeface="ＭＳ Ｐゴシック" charset="-128"/>
                <a:cs typeface="Segoe UI" pitchFamily="34" charset="0"/>
              </a:rPr>
              <a:t> - </a:t>
            </a:r>
            <a:r>
              <a:rPr lang="en-GB" sz="1600" dirty="0" err="1" smtClean="0">
                <a:solidFill>
                  <a:srgbClr val="3399FF"/>
                </a:solidFill>
                <a:latin typeface="Segoe UI" pitchFamily="34" charset="0"/>
                <a:ea typeface="ＭＳ Ｐゴシック" charset="-128"/>
                <a:cs typeface="Segoe UI" pitchFamily="34" charset="0"/>
              </a:rPr>
              <a:t>o</a:t>
            </a:r>
            <a:r>
              <a:rPr lang="en-GB" sz="1600" dirty="0" err="1" smtClean="0">
                <a:solidFill>
                  <a:srgbClr val="3399FF"/>
                </a:solidFill>
                <a:latin typeface="Segoe UI" pitchFamily="34" charset="0"/>
                <a:ea typeface="ＭＳ Ｐゴシック" charset="-128"/>
                <a:cs typeface="Segoe UI" pitchFamily="34" charset="0"/>
                <a:hlinkClick r:id="rId4"/>
              </a:rPr>
              <a:t>lga.riklikiene@lsmuni.lt</a:t>
            </a:r>
            <a:r>
              <a:rPr lang="en-GB" sz="1600" dirty="0" smtClean="0">
                <a:solidFill>
                  <a:srgbClr val="3399FF"/>
                </a:solidFill>
                <a:latin typeface="Segoe UI" pitchFamily="34" charset="0"/>
                <a:ea typeface="ＭＳ Ｐゴシック" charset="-128"/>
                <a:cs typeface="Segoe UI" pitchFamily="34" charset="0"/>
              </a:rPr>
              <a:t> </a:t>
            </a:r>
            <a:endParaRPr lang="en-GB" sz="1600" dirty="0">
              <a:solidFill>
                <a:srgbClr val="3399FF"/>
              </a:solidFill>
              <a:latin typeface="Segoe UI" pitchFamily="34" charset="0"/>
              <a:ea typeface="ＭＳ Ｐゴシック" charset="-128"/>
              <a:cs typeface="Segoe UI" pitchFamily="34" charset="0"/>
            </a:endParaRPr>
          </a:p>
          <a:p>
            <a:pPr eaLnBrk="1" hangingPunct="1"/>
            <a:endParaRPr lang="en-GB" dirty="0" smtClean="0">
              <a:latin typeface="Segoe UI" pitchFamily="34" charset="0"/>
              <a:ea typeface="ＭＳ Ｐゴシック" charset="-128"/>
              <a:cs typeface="Segoe UI" pitchFamily="34" charset="0"/>
            </a:endParaRPr>
          </a:p>
        </p:txBody>
      </p:sp>
      <p:sp>
        <p:nvSpPr>
          <p:cNvPr id="2" name="Rechthoek 1"/>
          <p:cNvSpPr/>
          <p:nvPr/>
        </p:nvSpPr>
        <p:spPr>
          <a:xfrm>
            <a:off x="455034" y="2139800"/>
            <a:ext cx="11348277" cy="1323439"/>
          </a:xfrm>
          <a:prstGeom prst="rect">
            <a:avLst/>
          </a:prstGeom>
        </p:spPr>
        <p:txBody>
          <a:bodyPr wrap="square">
            <a:spAutoFit/>
          </a:bodyPr>
          <a:lstStyle/>
          <a:p>
            <a:pPr algn="ctr"/>
            <a:r>
              <a:rPr lang="en-US" sz="4000" b="1" dirty="0" smtClean="0">
                <a:solidFill>
                  <a:srgbClr val="003399"/>
                </a:solidFill>
              </a:rPr>
              <a:t>Reporting of qualitative data in research article and academic writing</a:t>
            </a:r>
            <a:endParaRPr lang="en-US" sz="4000" b="1" dirty="0">
              <a:solidFill>
                <a:srgbClr val="003399"/>
              </a:solidFill>
            </a:endParaRPr>
          </a:p>
        </p:txBody>
      </p:sp>
      <p:pic>
        <p:nvPicPr>
          <p:cNvPr id="3" name="Picture 2"/>
          <p:cNvPicPr>
            <a:picLocks noChangeAspect="1"/>
          </p:cNvPicPr>
          <p:nvPr/>
        </p:nvPicPr>
        <p:blipFill>
          <a:blip r:embed="rId5"/>
          <a:stretch>
            <a:fillRect/>
          </a:stretch>
        </p:blipFill>
        <p:spPr>
          <a:xfrm>
            <a:off x="0" y="125348"/>
            <a:ext cx="2560542" cy="725487"/>
          </a:xfrm>
          <a:prstGeom prst="rect">
            <a:avLst/>
          </a:prstGeom>
        </p:spPr>
      </p:pic>
      <p:pic>
        <p:nvPicPr>
          <p:cNvPr id="4" name="Picture 3"/>
          <p:cNvPicPr>
            <a:picLocks noChangeAspect="1"/>
          </p:cNvPicPr>
          <p:nvPr/>
        </p:nvPicPr>
        <p:blipFill>
          <a:blip r:embed="rId6"/>
          <a:stretch>
            <a:fillRect/>
          </a:stretch>
        </p:blipFill>
        <p:spPr>
          <a:xfrm>
            <a:off x="10316087" y="15610"/>
            <a:ext cx="1725318" cy="944962"/>
          </a:xfrm>
          <a:prstGeom prst="rect">
            <a:avLst/>
          </a:prstGeom>
        </p:spPr>
      </p:pic>
    </p:spTree>
    <p:extLst>
      <p:ext uri="{BB962C8B-B14F-4D97-AF65-F5344CB8AC3E}">
        <p14:creationId xmlns:p14="http://schemas.microsoft.com/office/powerpoint/2010/main" val="2381296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721864" y="112305"/>
            <a:ext cx="11076324"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buFontTx/>
              <a:buNone/>
            </a:pP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eaLnBrk="1" hangingPunct="1">
              <a:lnSpc>
                <a:spcPct val="150000"/>
              </a:lnSpc>
              <a:spcBef>
                <a:spcPct val="0"/>
              </a:spcBef>
              <a:buFontTx/>
              <a:buNone/>
            </a:pP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eaLnBrk="1" hangingPunct="1">
              <a:lnSpc>
                <a:spcPct val="150000"/>
              </a:lnSpc>
              <a:spcBef>
                <a:spcPct val="0"/>
              </a:spcBef>
              <a:buFontTx/>
              <a:buNone/>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Provide a clear description of the background of the study.</a:t>
            </a:r>
          </a:p>
          <a:p>
            <a:pPr eaLnBrk="1" hangingPunct="1">
              <a:lnSpc>
                <a:spcPct val="150000"/>
              </a:lnSpc>
              <a:spcBef>
                <a:spcPct val="0"/>
              </a:spcBef>
              <a:buFontTx/>
              <a:buNone/>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Provide a clear description of the rationale  or the reason for why the study was needed</a:t>
            </a: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Start with international</a:t>
            </a:r>
            <a:r>
              <a:rPr lang="lt-LT" altLang="nl-NL" sz="2000" dirty="0" smtClean="0">
                <a:latin typeface="Segoe UI" panose="020B0502040204020203" pitchFamily="34" charset="0"/>
                <a:ea typeface="Segoe UI" panose="020B0502040204020203" pitchFamily="34" charset="0"/>
                <a:cs typeface="Segoe UI" panose="020B0502040204020203" pitchFamily="34" charset="0"/>
              </a:rPr>
              <a:t> (</a:t>
            </a:r>
            <a:r>
              <a:rPr lang="lt-LT" altLang="nl-NL" sz="2000" dirty="0" err="1">
                <a:latin typeface="Segoe UI" panose="020B0502040204020203" pitchFamily="34" charset="0"/>
                <a:ea typeface="Segoe UI" panose="020B0502040204020203" pitchFamily="34" charset="0"/>
                <a:cs typeface="Segoe UI" panose="020B0502040204020203" pitchFamily="34" charset="0"/>
              </a:rPr>
              <a:t>W</a:t>
            </a:r>
            <a:r>
              <a:rPr lang="lt-LT" altLang="nl-NL" sz="2000" dirty="0" err="1" smtClean="0">
                <a:latin typeface="Segoe UI" panose="020B0502040204020203" pitchFamily="34" charset="0"/>
                <a:ea typeface="Segoe UI" panose="020B0502040204020203" pitchFamily="34" charset="0"/>
                <a:cs typeface="Segoe UI" panose="020B0502040204020203" pitchFamily="34" charset="0"/>
              </a:rPr>
              <a:t>orld</a:t>
            </a:r>
            <a:r>
              <a:rPr lang="lt-LT" altLang="nl-NL" sz="2000" dirty="0" smtClean="0">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latin typeface="Segoe UI" panose="020B0502040204020203" pitchFamily="34" charset="0"/>
                <a:ea typeface="Segoe UI" panose="020B0502040204020203" pitchFamily="34" charset="0"/>
                <a:cs typeface="Segoe UI" panose="020B0502040204020203" pitchFamily="34" charset="0"/>
              </a:rPr>
              <a:t>Europe</a:t>
            </a:r>
            <a:r>
              <a:rPr lang="lt-LT" altLang="nl-NL" sz="2000" dirty="0" smtClean="0">
                <a:latin typeface="Segoe UI" panose="020B0502040204020203" pitchFamily="34" charset="0"/>
                <a:ea typeface="Segoe UI" panose="020B0502040204020203" pitchFamily="34" charset="0"/>
                <a:cs typeface="Segoe UI" panose="020B0502040204020203" pitchFamily="34" charset="0"/>
              </a:rPr>
              <a:t>/</a:t>
            </a:r>
            <a:r>
              <a:rPr lang="lt-LT" altLang="nl-NL" sz="2000" dirty="0" err="1" smtClean="0">
                <a:latin typeface="Segoe UI" panose="020B0502040204020203" pitchFamily="34" charset="0"/>
                <a:ea typeface="Segoe UI" panose="020B0502040204020203" pitchFamily="34" charset="0"/>
                <a:cs typeface="Segoe UI" panose="020B0502040204020203" pitchFamily="34" charset="0"/>
              </a:rPr>
              <a:t>Asia</a:t>
            </a:r>
            <a:r>
              <a:rPr lang="lt-LT" altLang="nl-NL" sz="2000" dirty="0" smtClean="0">
                <a:latin typeface="Segoe UI" panose="020B0502040204020203" pitchFamily="34" charset="0"/>
                <a:ea typeface="Segoe UI" panose="020B0502040204020203" pitchFamily="34" charset="0"/>
                <a:cs typeface="Segoe UI" panose="020B0502040204020203" pitchFamily="34" charset="0"/>
              </a:rPr>
              <a:t>)</a:t>
            </a:r>
            <a:r>
              <a:rPr lang="en-GB" altLang="nl-NL" sz="2000" dirty="0" smtClean="0">
                <a:latin typeface="Segoe UI" panose="020B0502040204020203" pitchFamily="34" charset="0"/>
                <a:ea typeface="Segoe UI" panose="020B0502040204020203" pitchFamily="34" charset="0"/>
                <a:cs typeface="Segoe UI" panose="020B0502040204020203" pitchFamily="34" charset="0"/>
              </a:rPr>
              <a:t> –</a:t>
            </a:r>
            <a:r>
              <a:rPr lang="lt-LT" altLang="nl-NL" sz="2000" dirty="0" smtClean="0">
                <a:latin typeface="Segoe UI" panose="020B0502040204020203" pitchFamily="34" charset="0"/>
                <a:ea typeface="Segoe UI" panose="020B0502040204020203" pitchFamily="34" charset="0"/>
                <a:cs typeface="Segoe UI" panose="020B0502040204020203" pitchFamily="34" charset="0"/>
              </a:rPr>
              <a:t> </a:t>
            </a:r>
            <a:r>
              <a:rPr lang="en-GB" altLang="nl-NL" sz="2000" dirty="0" smtClean="0">
                <a:latin typeface="Segoe UI" panose="020B0502040204020203" pitchFamily="34" charset="0"/>
                <a:ea typeface="Segoe UI" panose="020B0502040204020203" pitchFamily="34" charset="0"/>
                <a:cs typeface="Segoe UI" panose="020B0502040204020203" pitchFamily="34" charset="0"/>
              </a:rPr>
              <a:t>then move towards </a:t>
            </a:r>
            <a:r>
              <a:rPr lang="en-GB" altLang="nl-NL" sz="2000" dirty="0" err="1" smtClean="0">
                <a:latin typeface="Segoe UI" panose="020B0502040204020203" pitchFamily="34" charset="0"/>
                <a:ea typeface="Segoe UI" panose="020B0502040204020203" pitchFamily="34" charset="0"/>
                <a:cs typeface="Segoe UI" panose="020B0502040204020203" pitchFamily="34" charset="0"/>
              </a:rPr>
              <a:t>Kazakstan</a:t>
            </a:r>
            <a:r>
              <a:rPr lang="en-GB" altLang="nl-NL" sz="2000" dirty="0" smtClean="0">
                <a:latin typeface="Segoe UI" panose="020B0502040204020203" pitchFamily="34" charset="0"/>
                <a:ea typeface="Segoe UI" panose="020B0502040204020203" pitchFamily="34" charset="0"/>
                <a:cs typeface="Segoe UI" panose="020B0502040204020203" pitchFamily="34" charset="0"/>
              </a:rPr>
              <a:t> (own country) </a:t>
            </a: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Which population: patients/professionals is the study focusing on?</a:t>
            </a: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How big is the problem (topic of study), - international and in Kazakhstan/your country </a:t>
            </a: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Is the focus on patient’s/professionals experiences or views – present that.</a:t>
            </a: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All concepts of the research questions or aims of the study need to be defined, described and presented/discussed in the introduction.</a:t>
            </a:r>
            <a:endParaRPr lang="en-GB" altLang="nl-NL" sz="2000" dirty="0">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What are the </a:t>
            </a:r>
            <a:r>
              <a:rPr lang="en-GB" altLang="nl-NL" sz="2000" i="1" dirty="0" smtClean="0">
                <a:latin typeface="Segoe UI" panose="020B0502040204020203" pitchFamily="34" charset="0"/>
                <a:ea typeface="Segoe UI" panose="020B0502040204020203" pitchFamily="34" charset="0"/>
                <a:cs typeface="Segoe UI" panose="020B0502040204020203" pitchFamily="34" charset="0"/>
              </a:rPr>
              <a:t>“gaps in the literature” </a:t>
            </a:r>
            <a:r>
              <a:rPr lang="en-GB" altLang="nl-NL" sz="2000" dirty="0" smtClean="0">
                <a:latin typeface="Segoe UI" panose="020B0502040204020203" pitchFamily="34" charset="0"/>
                <a:ea typeface="Segoe UI" panose="020B0502040204020203" pitchFamily="34" charset="0"/>
                <a:cs typeface="Segoe UI" panose="020B0502040204020203" pitchFamily="34" charset="0"/>
              </a:rPr>
              <a:t>(on the topic of study)</a:t>
            </a:r>
          </a:p>
          <a:p>
            <a:pPr marL="342900" indent="-342900">
              <a:lnSpc>
                <a:spcPct val="150000"/>
              </a:lnSpc>
              <a:spcBef>
                <a:spcPct val="0"/>
              </a:spcBef>
              <a:buClr>
                <a:srgbClr val="C00000"/>
              </a:buClr>
              <a:buFont typeface="Courier New" panose="02070309020205020404" pitchFamily="49" charset="0"/>
              <a:buChar char="o"/>
            </a:pPr>
            <a:r>
              <a:rPr lang="en-GB" altLang="nl-NL" sz="2000" dirty="0" smtClean="0">
                <a:latin typeface="Segoe UI" panose="020B0502040204020203" pitchFamily="34" charset="0"/>
                <a:ea typeface="Segoe UI" panose="020B0502040204020203" pitchFamily="34" charset="0"/>
                <a:cs typeface="Segoe UI" panose="020B0502040204020203" pitchFamily="34" charset="0"/>
              </a:rPr>
              <a:t>The introduction leads </a:t>
            </a:r>
            <a:r>
              <a:rPr lang="en-GB" altLang="nl-NL" sz="2000" dirty="0">
                <a:latin typeface="Segoe UI" panose="020B0502040204020203" pitchFamily="34" charset="0"/>
                <a:ea typeface="Segoe UI" panose="020B0502040204020203" pitchFamily="34" charset="0"/>
                <a:cs typeface="Segoe UI" panose="020B0502040204020203" pitchFamily="34" charset="0"/>
              </a:rPr>
              <a:t>to the aims/research questions</a:t>
            </a:r>
          </a:p>
          <a:p>
            <a:pPr marL="342900" indent="-342900" eaLnBrk="1" hangingPunct="1">
              <a:spcBef>
                <a:spcPct val="0"/>
              </a:spcBef>
              <a:buClr>
                <a:srgbClr val="C00000"/>
              </a:buClr>
              <a:buFont typeface="Courier New" panose="02070309020205020404" pitchFamily="49" charset="0"/>
              <a:buChar char="o"/>
            </a:pPr>
            <a:endParaRPr lang="en-GB" altLang="nl-NL" sz="2400" dirty="0"/>
          </a:p>
          <a:p>
            <a:pPr eaLnBrk="1" hangingPunct="1">
              <a:spcBef>
                <a:spcPct val="0"/>
              </a:spcBef>
              <a:buFontTx/>
              <a:buNone/>
            </a:pPr>
            <a:endParaRPr lang="en-GB" altLang="nl-NL" sz="2400" dirty="0"/>
          </a:p>
          <a:p>
            <a:pPr eaLnBrk="1" hangingPunct="1">
              <a:spcBef>
                <a:spcPct val="0"/>
              </a:spcBef>
              <a:buFontTx/>
              <a:buNone/>
            </a:pPr>
            <a:endParaRPr lang="en-GB" altLang="nl-NL" sz="2400" dirty="0"/>
          </a:p>
        </p:txBody>
      </p:sp>
      <p:sp>
        <p:nvSpPr>
          <p:cNvPr id="22531" name="Rectangle 4"/>
          <p:cNvSpPr>
            <a:spLocks noGrp="1" noChangeArrowheads="1"/>
          </p:cNvSpPr>
          <p:nvPr>
            <p:ph type="title" idx="4294967295"/>
          </p:nvPr>
        </p:nvSpPr>
        <p:spPr>
          <a:xfrm>
            <a:off x="610324" y="621485"/>
            <a:ext cx="7772400" cy="765175"/>
          </a:xfrm>
          <a:prstGeom prst="rect">
            <a:avLst/>
          </a:prstGeom>
        </p:spPr>
        <p:txBody>
          <a:bodyPr>
            <a:noAutofit/>
          </a:bodyPr>
          <a:lstStyle/>
          <a:p>
            <a:pPr eaLnBrk="1" hangingPunct="1"/>
            <a:r>
              <a:rPr lang="en-GB" altLang="nl-NL" sz="2400" b="1" dirty="0">
                <a:latin typeface="Segoe UI"/>
              </a:rPr>
              <a:t/>
            </a:r>
            <a:br>
              <a:rPr lang="en-GB" altLang="nl-NL" sz="2400" b="1" dirty="0">
                <a:latin typeface="Segoe UI"/>
              </a:rPr>
            </a:br>
            <a:r>
              <a:rPr lang="en-GB" altLang="nl-NL" sz="3600" b="1" dirty="0">
                <a:solidFill>
                  <a:srgbClr val="003399"/>
                </a:solidFill>
                <a:latin typeface="+mn-lt"/>
              </a:rPr>
              <a:t>Introduction</a:t>
            </a:r>
            <a:br>
              <a:rPr lang="en-GB" altLang="nl-NL" sz="3600" b="1" dirty="0">
                <a:solidFill>
                  <a:srgbClr val="003399"/>
                </a:solidFill>
                <a:latin typeface="+mn-lt"/>
              </a:rPr>
            </a:br>
            <a:endParaRPr lang="nl-NL" altLang="nl-NL" sz="3200" b="1" dirty="0">
              <a:solidFill>
                <a:srgbClr val="003399"/>
              </a:solidFill>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1670" y="4341856"/>
            <a:ext cx="1966912" cy="186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28642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b="1" dirty="0" err="1" smtClean="0">
                <a:solidFill>
                  <a:srgbClr val="003399"/>
                </a:solidFill>
              </a:rPr>
              <a:t>Task</a:t>
            </a:r>
            <a:r>
              <a:rPr lang="lt-LT" sz="3600" b="1" dirty="0" smtClean="0">
                <a:solidFill>
                  <a:srgbClr val="003399"/>
                </a:solidFill>
              </a:rPr>
              <a:t> 1. </a:t>
            </a:r>
            <a:r>
              <a:rPr lang="en-US" sz="3600" b="1" dirty="0" smtClean="0">
                <a:solidFill>
                  <a:srgbClr val="003399"/>
                </a:solidFill>
              </a:rPr>
              <a:t>Learning </a:t>
            </a:r>
            <a:r>
              <a:rPr lang="lt-LT" sz="3600" b="1" dirty="0" err="1" smtClean="0">
                <a:solidFill>
                  <a:srgbClr val="003399"/>
                </a:solidFill>
              </a:rPr>
              <a:t>in</a:t>
            </a:r>
            <a:r>
              <a:rPr lang="en-US" sz="3600" b="1" dirty="0" smtClean="0">
                <a:solidFill>
                  <a:srgbClr val="003399"/>
                </a:solidFill>
              </a:rPr>
              <a:t> the group</a:t>
            </a:r>
            <a:endParaRPr lang="lt-LT" sz="3600" b="1" dirty="0">
              <a:solidFill>
                <a:srgbClr val="003399"/>
              </a:solidFill>
            </a:endParaRPr>
          </a:p>
        </p:txBody>
      </p:sp>
      <p:sp>
        <p:nvSpPr>
          <p:cNvPr id="3" name="Content Placeholder 2"/>
          <p:cNvSpPr>
            <a:spLocks noGrp="1"/>
          </p:cNvSpPr>
          <p:nvPr>
            <p:ph idx="1"/>
          </p:nvPr>
        </p:nvSpPr>
        <p:spPr>
          <a:xfrm>
            <a:off x="6734834" y="1992953"/>
            <a:ext cx="5172891" cy="2814113"/>
          </a:xfrm>
          <a:ln>
            <a:solidFill>
              <a:schemeClr val="accent2"/>
            </a:solidFill>
          </a:ln>
        </p:spPr>
        <p:txBody>
          <a:bodyPr>
            <a:normAutofit lnSpcReduction="10000"/>
          </a:bodyPr>
          <a:lstStyle/>
          <a:p>
            <a:r>
              <a:rPr lang="en-US" u="sng" dirty="0" smtClean="0">
                <a:solidFill>
                  <a:srgbClr val="003399"/>
                </a:solidFill>
              </a:rPr>
              <a:t>Task for the students:</a:t>
            </a:r>
          </a:p>
          <a:p>
            <a:r>
              <a:rPr lang="en-US" dirty="0" smtClean="0"/>
              <a:t>Read the publication by </a:t>
            </a:r>
            <a:r>
              <a:rPr lang="en-US" dirty="0" err="1" smtClean="0"/>
              <a:t>Terenzini</a:t>
            </a:r>
            <a:r>
              <a:rPr lang="en-US" dirty="0" smtClean="0"/>
              <a:t> et al. (Introduction)</a:t>
            </a:r>
          </a:p>
          <a:p>
            <a:r>
              <a:rPr lang="en-US" dirty="0" smtClean="0"/>
              <a:t>Identify the five main elements of “Deficiency model”, proposed by J.W. Creswell.</a:t>
            </a:r>
          </a:p>
          <a:p>
            <a:r>
              <a:rPr lang="lt-LT" dirty="0" smtClean="0">
                <a:solidFill>
                  <a:srgbClr val="0070C0"/>
                </a:solidFill>
                <a:hlinkClick r:id="rId2"/>
              </a:rPr>
              <a:t>https</a:t>
            </a:r>
            <a:r>
              <a:rPr lang="lt-LT" dirty="0">
                <a:solidFill>
                  <a:srgbClr val="0070C0"/>
                </a:solidFill>
                <a:hlinkClick r:id="rId2"/>
              </a:rPr>
              <a:t>://</a:t>
            </a:r>
            <a:r>
              <a:rPr lang="lt-LT" dirty="0" smtClean="0">
                <a:solidFill>
                  <a:srgbClr val="0070C0"/>
                </a:solidFill>
                <a:hlinkClick r:id="rId2"/>
              </a:rPr>
              <a:t>www.researchgate.net/publication/261699964_Racial_and_Ethnic_Diversity_in_the_Classroom_Does_It_Promote_Student_Learning</a:t>
            </a:r>
            <a:endParaRPr lang="en-US" dirty="0" smtClean="0">
              <a:solidFill>
                <a:srgbClr val="0070C0"/>
              </a:solidFill>
            </a:endParaRPr>
          </a:p>
        </p:txBody>
      </p:sp>
      <p:sp>
        <p:nvSpPr>
          <p:cNvPr id="5" name="Slide Number Placeholder 4"/>
          <p:cNvSpPr>
            <a:spLocks noGrp="1"/>
          </p:cNvSpPr>
          <p:nvPr>
            <p:ph type="sldNum" sz="quarter" idx="12"/>
          </p:nvPr>
        </p:nvSpPr>
        <p:spPr/>
        <p:txBody>
          <a:bodyPr/>
          <a:lstStyle/>
          <a:p>
            <a:fld id="{5D73EB33-29DA-483B-93E0-CED121B0163C}" type="slidenum">
              <a:rPr lang="en-US" smtClean="0"/>
              <a:t>11</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854" y="4889241"/>
            <a:ext cx="2997424" cy="18783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4"/>
          <a:srcRect l="40716" t="41658" r="23886" b="32933"/>
          <a:stretch/>
        </p:blipFill>
        <p:spPr bwMode="auto">
          <a:xfrm>
            <a:off x="127019" y="3047891"/>
            <a:ext cx="6350293" cy="3270946"/>
          </a:xfrm>
          <a:prstGeom prst="rect">
            <a:avLst/>
          </a:prstGeom>
          <a:ln>
            <a:solidFill>
              <a:schemeClr val="accent2"/>
            </a:solidFill>
          </a:ln>
          <a:extLst>
            <a:ext uri="{53640926-AAD7-44D8-BBD7-CCE9431645EC}">
              <a14:shadowObscured xmlns:a14="http://schemas.microsoft.com/office/drawing/2010/main"/>
            </a:ext>
          </a:extLst>
        </p:spPr>
      </p:pic>
      <p:sp>
        <p:nvSpPr>
          <p:cNvPr id="8" name="TextBox 7"/>
          <p:cNvSpPr txBox="1"/>
          <p:nvPr/>
        </p:nvSpPr>
        <p:spPr>
          <a:xfrm>
            <a:off x="127019" y="6459785"/>
            <a:ext cx="6841143" cy="307777"/>
          </a:xfrm>
          <a:prstGeom prst="rect">
            <a:avLst/>
          </a:prstGeom>
          <a:noFill/>
        </p:spPr>
        <p:txBody>
          <a:bodyPr wrap="square" rtlCol="0">
            <a:spAutoFit/>
          </a:bodyPr>
          <a:lstStyle/>
          <a:p>
            <a:r>
              <a:rPr lang="en-US" sz="1400" dirty="0">
                <a:solidFill>
                  <a:schemeClr val="bg1"/>
                </a:solidFill>
              </a:rPr>
              <a:t>Creswell, John W. Research design: Qualitative, quantitative, and mixed </a:t>
            </a:r>
            <a:r>
              <a:rPr lang="en-US" sz="1400" dirty="0" smtClean="0">
                <a:solidFill>
                  <a:schemeClr val="bg1"/>
                </a:solidFill>
              </a:rPr>
              <a:t>methods, 2009.</a:t>
            </a:r>
            <a:endParaRPr lang="lt-LT" sz="1400" dirty="0">
              <a:solidFill>
                <a:schemeClr val="bg1"/>
              </a:solidFill>
            </a:endParaRPr>
          </a:p>
        </p:txBody>
      </p:sp>
      <p:sp>
        <p:nvSpPr>
          <p:cNvPr id="9" name="TextBox 8"/>
          <p:cNvSpPr txBox="1"/>
          <p:nvPr/>
        </p:nvSpPr>
        <p:spPr>
          <a:xfrm>
            <a:off x="127018" y="2156276"/>
            <a:ext cx="6350293" cy="646331"/>
          </a:xfrm>
          <a:prstGeom prst="rect">
            <a:avLst/>
          </a:prstGeom>
          <a:noFill/>
        </p:spPr>
        <p:txBody>
          <a:bodyPr wrap="square" rtlCol="0">
            <a:spAutoFit/>
          </a:bodyPr>
          <a:lstStyle/>
          <a:p>
            <a:r>
              <a:rPr lang="en-US" dirty="0" err="1" smtClean="0"/>
              <a:t>J.W.Creswell</a:t>
            </a:r>
            <a:r>
              <a:rPr lang="en-US" dirty="0" smtClean="0"/>
              <a:t> proposed the ‘Deficiency model’ for writing </a:t>
            </a:r>
            <a:r>
              <a:rPr lang="en-US" dirty="0" smtClean="0">
                <a:solidFill>
                  <a:srgbClr val="C00000"/>
                </a:solidFill>
              </a:rPr>
              <a:t>a good introduction.</a:t>
            </a:r>
            <a:endParaRPr lang="lt-LT" dirty="0">
              <a:solidFill>
                <a:srgbClr val="C00000"/>
              </a:solidFill>
            </a:endParaRPr>
          </a:p>
        </p:txBody>
      </p:sp>
    </p:spTree>
    <p:extLst>
      <p:ext uri="{BB962C8B-B14F-4D97-AF65-F5344CB8AC3E}">
        <p14:creationId xmlns:p14="http://schemas.microsoft.com/office/powerpoint/2010/main" val="1474212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003399"/>
                </a:solidFill>
              </a:rPr>
              <a:t>Task</a:t>
            </a:r>
            <a:r>
              <a:rPr lang="lt-LT" sz="3600" b="1" dirty="0" smtClean="0">
                <a:solidFill>
                  <a:srgbClr val="003399"/>
                </a:solidFill>
              </a:rPr>
              <a:t> 2. </a:t>
            </a:r>
            <a:r>
              <a:rPr lang="lt-LT" sz="3600" b="1" dirty="0" err="1" smtClean="0">
                <a:solidFill>
                  <a:srgbClr val="003399"/>
                </a:solidFill>
              </a:rPr>
              <a:t>Self-directed</a:t>
            </a:r>
            <a:r>
              <a:rPr lang="lt-LT" sz="3600" b="1" dirty="0" smtClean="0">
                <a:solidFill>
                  <a:srgbClr val="003399"/>
                </a:solidFill>
              </a:rPr>
              <a:t> i</a:t>
            </a:r>
            <a:r>
              <a:rPr lang="en-US" sz="3600" b="1" dirty="0" err="1" smtClean="0">
                <a:solidFill>
                  <a:srgbClr val="003399"/>
                </a:solidFill>
              </a:rPr>
              <a:t>ndividual</a:t>
            </a:r>
            <a:r>
              <a:rPr lang="lt-LT" sz="3600" b="1" dirty="0" smtClean="0">
                <a:solidFill>
                  <a:srgbClr val="003399"/>
                </a:solidFill>
              </a:rPr>
              <a:t> </a:t>
            </a:r>
            <a:r>
              <a:rPr lang="en-US" sz="3600" b="1" dirty="0" smtClean="0">
                <a:solidFill>
                  <a:srgbClr val="003399"/>
                </a:solidFill>
              </a:rPr>
              <a:t>learning</a:t>
            </a:r>
            <a:r>
              <a:rPr lang="lt-LT" sz="3600" b="1" dirty="0" smtClean="0">
                <a:solidFill>
                  <a:srgbClr val="003399"/>
                </a:solidFill>
              </a:rPr>
              <a:t> </a:t>
            </a:r>
            <a:r>
              <a:rPr lang="lt-LT" sz="2400" b="1" dirty="0" smtClean="0">
                <a:solidFill>
                  <a:srgbClr val="003399"/>
                </a:solidFill>
              </a:rPr>
              <a:t>(take </a:t>
            </a:r>
            <a:r>
              <a:rPr lang="lt-LT" sz="2400" b="1" dirty="0" err="1" smtClean="0">
                <a:solidFill>
                  <a:srgbClr val="003399"/>
                </a:solidFill>
              </a:rPr>
              <a:t>home</a:t>
            </a:r>
            <a:r>
              <a:rPr lang="lt-LT" sz="2400" b="1" dirty="0" smtClean="0">
                <a:solidFill>
                  <a:srgbClr val="003399"/>
                </a:solidFill>
              </a:rPr>
              <a:t> </a:t>
            </a:r>
            <a:r>
              <a:rPr lang="lt-LT" sz="2400" b="1" dirty="0" err="1" smtClean="0">
                <a:solidFill>
                  <a:srgbClr val="003399"/>
                </a:solidFill>
              </a:rPr>
              <a:t>task</a:t>
            </a:r>
            <a:r>
              <a:rPr lang="lt-LT" sz="2400" b="1" dirty="0" smtClean="0">
                <a:solidFill>
                  <a:srgbClr val="003399"/>
                </a:solidFill>
              </a:rPr>
              <a:t>)</a:t>
            </a:r>
            <a:endParaRPr lang="lt-LT" sz="2400" b="1" dirty="0"/>
          </a:p>
        </p:txBody>
      </p:sp>
      <p:sp>
        <p:nvSpPr>
          <p:cNvPr id="3" name="Content Placeholder 2"/>
          <p:cNvSpPr>
            <a:spLocks noGrp="1"/>
          </p:cNvSpPr>
          <p:nvPr>
            <p:ph idx="1"/>
          </p:nvPr>
        </p:nvSpPr>
        <p:spPr/>
        <p:txBody>
          <a:bodyPr>
            <a:normAutofit lnSpcReduction="10000"/>
          </a:bodyPr>
          <a:lstStyle/>
          <a:p>
            <a:r>
              <a:rPr lang="en-US" dirty="0" smtClean="0">
                <a:solidFill>
                  <a:schemeClr val="tx1"/>
                </a:solidFill>
              </a:rPr>
              <a:t>Listen to or / and read the </a:t>
            </a:r>
            <a:r>
              <a:rPr lang="en-US" dirty="0" err="1" smtClean="0">
                <a:solidFill>
                  <a:schemeClr val="tx1"/>
                </a:solidFill>
              </a:rPr>
              <a:t>podbean</a:t>
            </a:r>
            <a:r>
              <a:rPr lang="en-US" dirty="0" smtClean="0">
                <a:solidFill>
                  <a:schemeClr val="tx1"/>
                </a:solidFill>
              </a:rPr>
              <a:t> by Roger Watson, ex-editor-in-chief of JAN and current editor-in-chief of Nurse Education in Practice. </a:t>
            </a:r>
          </a:p>
          <a:p>
            <a:r>
              <a:rPr lang="en-US" dirty="0" smtClean="0">
                <a:solidFill>
                  <a:schemeClr val="tx1"/>
                </a:solidFill>
              </a:rPr>
              <a:t>Will be able to:</a:t>
            </a:r>
          </a:p>
          <a:p>
            <a:r>
              <a:rPr lang="en-US" dirty="0" smtClean="0">
                <a:solidFill>
                  <a:schemeClr val="tx1"/>
                </a:solidFill>
              </a:rPr>
              <a:t>A) List at least 7 key points that should be used writing the Introduction section.</a:t>
            </a:r>
          </a:p>
          <a:p>
            <a:r>
              <a:rPr lang="en-US" dirty="0" smtClean="0">
                <a:solidFill>
                  <a:schemeClr val="tx1"/>
                </a:solidFill>
              </a:rPr>
              <a:t>b) Identify and describe the main differences between Introduction and Background sections in the research paper. </a:t>
            </a:r>
          </a:p>
          <a:p>
            <a:pPr algn="ctr"/>
            <a:endParaRPr lang="en-US" b="1" dirty="0">
              <a:solidFill>
                <a:srgbClr val="C00000"/>
              </a:solidFill>
            </a:endParaRPr>
          </a:p>
          <a:p>
            <a:pPr algn="ctr"/>
            <a:r>
              <a:rPr lang="en-US" b="1" dirty="0" smtClean="0">
                <a:solidFill>
                  <a:srgbClr val="C00000"/>
                </a:solidFill>
              </a:rPr>
              <a:t>I </a:t>
            </a:r>
            <a:r>
              <a:rPr lang="en-US" b="1" dirty="0">
                <a:solidFill>
                  <a:srgbClr val="C00000"/>
                </a:solidFill>
              </a:rPr>
              <a:t>Say “Introduction”; You Say “Background”</a:t>
            </a:r>
            <a:endParaRPr lang="en-US" b="1" dirty="0" smtClean="0">
              <a:solidFill>
                <a:srgbClr val="C00000"/>
              </a:solidFill>
              <a:hlinkClick r:id="rId2"/>
            </a:endParaRPr>
          </a:p>
          <a:p>
            <a:r>
              <a:rPr lang="lt-LT" dirty="0" smtClean="0">
                <a:hlinkClick r:id="rId2"/>
              </a:rPr>
              <a:t>http</a:t>
            </a:r>
            <a:r>
              <a:rPr lang="lt-LT" dirty="0">
                <a:hlinkClick r:id="rId2"/>
              </a:rPr>
              <a:t>://</a:t>
            </a:r>
            <a:r>
              <a:rPr lang="lt-LT" dirty="0" smtClean="0">
                <a:hlinkClick r:id="rId2"/>
              </a:rPr>
              <a:t>naepub.com/wp-content/uploads/2018/02/2018-28-1-4-Watson.pdf</a:t>
            </a:r>
            <a:endParaRPr lang="lt-LT" dirty="0" smtClean="0"/>
          </a:p>
          <a:p>
            <a:r>
              <a:rPr lang="lt-LT" dirty="0" smtClean="0"/>
              <a:t>http</a:t>
            </a:r>
            <a:r>
              <a:rPr lang="lt-LT" dirty="0"/>
              <a:t>://rwatson1955.podbean.com/?s=introduction%2C+background</a:t>
            </a:r>
          </a:p>
        </p:txBody>
      </p:sp>
    </p:spTree>
    <p:extLst>
      <p:ext uri="{BB962C8B-B14F-4D97-AF65-F5344CB8AC3E}">
        <p14:creationId xmlns:p14="http://schemas.microsoft.com/office/powerpoint/2010/main" val="1621242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489" y="-72175"/>
            <a:ext cx="10058400" cy="1450757"/>
          </a:xfrm>
        </p:spPr>
        <p:txBody>
          <a:bodyPr>
            <a:normAutofit/>
          </a:bodyPr>
          <a:lstStyle/>
          <a:p>
            <a:r>
              <a:rPr lang="en-US" sz="3200" b="1" dirty="0">
                <a:solidFill>
                  <a:srgbClr val="003399"/>
                </a:solidFill>
                <a:latin typeface="+mn-lt"/>
              </a:rPr>
              <a:t>What is a Research Problem</a:t>
            </a:r>
            <a:endParaRPr lang="lt-LT" sz="3200" b="1" dirty="0">
              <a:solidFill>
                <a:srgbClr val="003399"/>
              </a:solidFill>
              <a:latin typeface="+mn-lt"/>
            </a:endParaRPr>
          </a:p>
        </p:txBody>
      </p:sp>
      <p:sp>
        <p:nvSpPr>
          <p:cNvPr id="3" name="Content Placeholder 2"/>
          <p:cNvSpPr>
            <a:spLocks noGrp="1"/>
          </p:cNvSpPr>
          <p:nvPr>
            <p:ph idx="1"/>
          </p:nvPr>
        </p:nvSpPr>
        <p:spPr>
          <a:xfrm>
            <a:off x="331773" y="1845734"/>
            <a:ext cx="6195803" cy="4023360"/>
          </a:xfrm>
        </p:spPr>
        <p:txBody>
          <a:bodyPr>
            <a:normAutofit lnSpcReduction="10000"/>
          </a:bodyPr>
          <a:lstStyle/>
          <a:p>
            <a:r>
              <a:rPr lang="en-US" b="1" dirty="0" smtClean="0">
                <a:solidFill>
                  <a:schemeClr val="tx1"/>
                </a:solidFill>
              </a:rPr>
              <a:t>In the introduction – </a:t>
            </a:r>
            <a:r>
              <a:rPr lang="en-US" dirty="0" smtClean="0">
                <a:solidFill>
                  <a:schemeClr val="tx1"/>
                </a:solidFill>
              </a:rPr>
              <a:t>the research problem needs to be presented very clearly </a:t>
            </a:r>
          </a:p>
          <a:p>
            <a:r>
              <a:rPr lang="en-US" b="1" dirty="0" smtClean="0">
                <a:solidFill>
                  <a:schemeClr val="tx1"/>
                </a:solidFill>
              </a:rPr>
              <a:t>A </a:t>
            </a:r>
            <a:r>
              <a:rPr lang="en-US" b="1" dirty="0">
                <a:solidFill>
                  <a:schemeClr val="tx1"/>
                </a:solidFill>
              </a:rPr>
              <a:t>research </a:t>
            </a:r>
            <a:r>
              <a:rPr lang="en-US" b="1" dirty="0" smtClean="0">
                <a:solidFill>
                  <a:schemeClr val="tx1"/>
                </a:solidFill>
              </a:rPr>
              <a:t>problem </a:t>
            </a:r>
            <a:r>
              <a:rPr lang="en-US" dirty="0" smtClean="0">
                <a:solidFill>
                  <a:schemeClr val="tx1"/>
                </a:solidFill>
              </a:rPr>
              <a:t>refers </a:t>
            </a:r>
            <a:r>
              <a:rPr lang="en-US" dirty="0">
                <a:solidFill>
                  <a:schemeClr val="tx1"/>
                </a:solidFill>
              </a:rPr>
              <a:t>to some difficulty which a researcher experiences in the context of either a theoretical or practical situation and wants to obtain a solution </a:t>
            </a:r>
            <a:r>
              <a:rPr lang="en-US" dirty="0" smtClean="0">
                <a:solidFill>
                  <a:schemeClr val="tx1"/>
                </a:solidFill>
              </a:rPr>
              <a:t>for </a:t>
            </a:r>
            <a:endParaRPr lang="en-US" dirty="0">
              <a:solidFill>
                <a:schemeClr val="tx1"/>
              </a:solidFill>
            </a:endParaRPr>
          </a:p>
          <a:p>
            <a:r>
              <a:rPr lang="en-US" b="1" dirty="0">
                <a:solidFill>
                  <a:schemeClr val="tx1"/>
                </a:solidFill>
              </a:rPr>
              <a:t>A research problem </a:t>
            </a:r>
            <a:r>
              <a:rPr lang="en-US" dirty="0">
                <a:solidFill>
                  <a:schemeClr val="tx1"/>
                </a:solidFill>
              </a:rPr>
              <a:t>is one which requires a researcher to find out the best solution by which cause of action the objective can be attained optimally in the context of a given </a:t>
            </a:r>
            <a:r>
              <a:rPr lang="en-US" dirty="0" smtClean="0">
                <a:solidFill>
                  <a:schemeClr val="tx1"/>
                </a:solidFill>
              </a:rPr>
              <a:t>environment</a:t>
            </a:r>
            <a:endParaRPr lang="lt-LT" dirty="0" smtClean="0">
              <a:solidFill>
                <a:schemeClr val="tx1"/>
              </a:solidFill>
            </a:endParaRPr>
          </a:p>
          <a:p>
            <a:endParaRPr lang="en-US" dirty="0" smtClean="0">
              <a:solidFill>
                <a:schemeClr val="tx1"/>
              </a:solidFill>
            </a:endParaRPr>
          </a:p>
          <a:p>
            <a:r>
              <a:rPr lang="en-US" dirty="0" smtClean="0">
                <a:solidFill>
                  <a:srgbClr val="C00000"/>
                </a:solidFill>
              </a:rPr>
              <a:t>A Research Problem is a question that a researcher wants to answer or a problem that a researcher wants to solve</a:t>
            </a:r>
            <a:endParaRPr lang="lt-LT" dirty="0">
              <a:solidFill>
                <a:srgbClr val="C00000"/>
              </a:solidFill>
            </a:endParaRPr>
          </a:p>
        </p:txBody>
      </p:sp>
      <p:sp>
        <p:nvSpPr>
          <p:cNvPr id="4" name="AutoShape 2" descr="A RESEARCH PROBL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a:picLocks noChangeAspect="1"/>
          </p:cNvPicPr>
          <p:nvPr/>
        </p:nvPicPr>
        <p:blipFill>
          <a:blip r:embed="rId2"/>
          <a:stretch>
            <a:fillRect/>
          </a:stretch>
        </p:blipFill>
        <p:spPr>
          <a:xfrm>
            <a:off x="6638376" y="2500440"/>
            <a:ext cx="4811853" cy="2703650"/>
          </a:xfrm>
          <a:prstGeom prst="rect">
            <a:avLst/>
          </a:prstGeom>
          <a:ln w="57150">
            <a:solidFill>
              <a:srgbClr val="FF9953"/>
            </a:solidFill>
          </a:ln>
        </p:spPr>
      </p:pic>
      <p:sp>
        <p:nvSpPr>
          <p:cNvPr id="7" name="Content Placeholder 2"/>
          <p:cNvSpPr txBox="1">
            <a:spLocks/>
          </p:cNvSpPr>
          <p:nvPr/>
        </p:nvSpPr>
        <p:spPr>
          <a:xfrm>
            <a:off x="6527576" y="1804578"/>
            <a:ext cx="1880050" cy="421482"/>
          </a:xfrm>
          <a:prstGeom prst="rect">
            <a:avLst/>
          </a:prstGeom>
          <a:ln w="28575">
            <a:solidFill>
              <a:srgbClr val="FF9900"/>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nl-NL" dirty="0" err="1" smtClean="0"/>
              <a:t>Example</a:t>
            </a:r>
            <a:endParaRPr lang="lt-LT" dirty="0"/>
          </a:p>
        </p:txBody>
      </p:sp>
    </p:spTree>
    <p:extLst>
      <p:ext uri="{BB962C8B-B14F-4D97-AF65-F5344CB8AC3E}">
        <p14:creationId xmlns:p14="http://schemas.microsoft.com/office/powerpoint/2010/main" val="78880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33114" y="971129"/>
            <a:ext cx="11745576" cy="830997"/>
          </a:xfrm>
          <a:prstGeom prst="rect">
            <a:avLst/>
          </a:prstGeom>
          <a:noFill/>
          <a:ln>
            <a:noFill/>
          </a:ln>
          <a:extLst/>
        </p:spPr>
        <p:txBody>
          <a:bodyPr wrap="square">
            <a:spAutoFit/>
          </a:bodyPr>
          <a:lstStyle/>
          <a:p>
            <a:pPr marL="342900" indent="-342900">
              <a:lnSpc>
                <a:spcPct val="120000"/>
              </a:lnSpc>
              <a:buFont typeface="Arial" pitchFamily="34" charset="0"/>
              <a:buChar char="•"/>
              <a:defRPr/>
            </a:pPr>
            <a:r>
              <a:rPr lang="en-GB"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Should </a:t>
            </a:r>
            <a:r>
              <a:rPr lang="en-GB" sz="2000" dirty="0">
                <a:solidFill>
                  <a:srgbClr val="003399"/>
                </a:solidFill>
                <a:latin typeface="Segoe UI" panose="020B0502040204020203" pitchFamily="34" charset="0"/>
                <a:ea typeface="Segoe UI" panose="020B0502040204020203" pitchFamily="34" charset="0"/>
                <a:cs typeface="Segoe UI" panose="020B0502040204020203" pitchFamily="34" charset="0"/>
              </a:rPr>
              <a:t>be clearly </a:t>
            </a:r>
            <a:r>
              <a:rPr lang="en-GB"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formulated!</a:t>
            </a:r>
            <a:endParaRPr lang="en-GB"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marL="342900" indent="-342900">
              <a:lnSpc>
                <a:spcPct val="120000"/>
              </a:lnSpc>
              <a:buFont typeface="Arial" pitchFamily="34" charset="0"/>
              <a:buChar char="•"/>
              <a:defRPr/>
            </a:pPr>
            <a:r>
              <a:rPr lang="en-GB"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For qualitative studies: DDO </a:t>
            </a:r>
            <a:r>
              <a:rPr lang="en-GB" sz="2000" dirty="0">
                <a:solidFill>
                  <a:srgbClr val="003399"/>
                </a:solidFill>
                <a:latin typeface="Segoe UI" panose="020B0502040204020203" pitchFamily="34" charset="0"/>
                <a:ea typeface="Segoe UI" panose="020B0502040204020203" pitchFamily="34" charset="0"/>
                <a:cs typeface="Segoe UI" panose="020B0502040204020203" pitchFamily="34" charset="0"/>
              </a:rPr>
              <a:t>(domain/determinant/outcome</a:t>
            </a:r>
            <a:r>
              <a:rPr lang="en-GB"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p>
        </p:txBody>
      </p:sp>
      <p:sp>
        <p:nvSpPr>
          <p:cNvPr id="23555" name="Rectangle 4"/>
          <p:cNvSpPr>
            <a:spLocks noGrp="1" noChangeArrowheads="1"/>
          </p:cNvSpPr>
          <p:nvPr>
            <p:ph type="title" idx="4294967295"/>
          </p:nvPr>
        </p:nvSpPr>
        <p:spPr>
          <a:xfrm>
            <a:off x="358915" y="298650"/>
            <a:ext cx="8229600" cy="559850"/>
          </a:xfrm>
          <a:prstGeom prst="rect">
            <a:avLst/>
          </a:prstGeom>
        </p:spPr>
        <p:txBody>
          <a:bodyPr>
            <a:normAutofit fontScale="90000"/>
          </a:bodyPr>
          <a:lstStyle/>
          <a:p>
            <a:pPr eaLnBrk="1" hangingPunct="1"/>
            <a:r>
              <a:rPr lang="en-GB" altLang="nl-NL" sz="3000" b="1" dirty="0" smtClean="0">
                <a:solidFill>
                  <a:srgbClr val="003399"/>
                </a:solidFill>
                <a:latin typeface="Segoe UI"/>
              </a:rPr>
              <a:t>Aim(s) </a:t>
            </a:r>
            <a:r>
              <a:rPr lang="en-GB" altLang="nl-NL" sz="3000" b="1" dirty="0">
                <a:solidFill>
                  <a:srgbClr val="003399"/>
                </a:solidFill>
                <a:latin typeface="Segoe UI"/>
              </a:rPr>
              <a:t>or research </a:t>
            </a:r>
            <a:r>
              <a:rPr lang="en-GB" altLang="nl-NL" sz="3000" b="1" dirty="0" smtClean="0">
                <a:solidFill>
                  <a:srgbClr val="003399"/>
                </a:solidFill>
                <a:latin typeface="Segoe UI"/>
              </a:rPr>
              <a:t>question</a:t>
            </a:r>
            <a:r>
              <a:rPr lang="lt-LT" altLang="nl-NL" sz="3000" b="1" dirty="0" smtClean="0">
                <a:solidFill>
                  <a:srgbClr val="003399"/>
                </a:solidFill>
                <a:latin typeface="Segoe UI"/>
              </a:rPr>
              <a:t> (s)</a:t>
            </a:r>
            <a:r>
              <a:rPr lang="en-US" altLang="nl-NL" sz="3000" b="1" dirty="0" smtClean="0">
                <a:solidFill>
                  <a:srgbClr val="003399"/>
                </a:solidFill>
                <a:latin typeface="Segoe UI"/>
              </a:rPr>
              <a:t>/research statement</a:t>
            </a:r>
            <a:endParaRPr lang="nl-NL" altLang="nl-NL" sz="3000" b="1" dirty="0">
              <a:solidFill>
                <a:srgbClr val="003399"/>
              </a:solidFill>
              <a:latin typeface="Segoe UI"/>
            </a:endParaRPr>
          </a:p>
        </p:txBody>
      </p:sp>
      <p:pic>
        <p:nvPicPr>
          <p:cNvPr id="2" name="Picture 1"/>
          <p:cNvPicPr>
            <a:picLocks noChangeAspect="1"/>
          </p:cNvPicPr>
          <p:nvPr/>
        </p:nvPicPr>
        <p:blipFill>
          <a:blip r:embed="rId3"/>
          <a:stretch>
            <a:fillRect/>
          </a:stretch>
        </p:blipFill>
        <p:spPr>
          <a:xfrm>
            <a:off x="6238121" y="2996608"/>
            <a:ext cx="5761219" cy="3029975"/>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531694" y="1963247"/>
            <a:ext cx="5517358" cy="2066723"/>
          </a:xfrm>
          <a:prstGeom prst="rect">
            <a:avLst/>
          </a:prstGeom>
          <a:ln>
            <a:solidFill>
              <a:schemeClr val="accent1"/>
            </a:solidFill>
          </a:ln>
        </p:spPr>
      </p:pic>
      <p:pic>
        <p:nvPicPr>
          <p:cNvPr id="6" name="Picture 5"/>
          <p:cNvPicPr>
            <a:picLocks noChangeAspect="1"/>
          </p:cNvPicPr>
          <p:nvPr/>
        </p:nvPicPr>
        <p:blipFill>
          <a:blip r:embed="rId5"/>
          <a:stretch>
            <a:fillRect/>
          </a:stretch>
        </p:blipFill>
        <p:spPr>
          <a:xfrm>
            <a:off x="531694" y="4029970"/>
            <a:ext cx="5517358" cy="1475360"/>
          </a:xfrm>
          <a:prstGeom prst="rect">
            <a:avLst/>
          </a:prstGeom>
          <a:ln>
            <a:solidFill>
              <a:schemeClr val="accent1"/>
            </a:solidFill>
          </a:ln>
        </p:spPr>
      </p:pic>
      <p:pic>
        <p:nvPicPr>
          <p:cNvPr id="7" name="Picture 6"/>
          <p:cNvPicPr>
            <a:picLocks noChangeAspect="1"/>
          </p:cNvPicPr>
          <p:nvPr/>
        </p:nvPicPr>
        <p:blipFill>
          <a:blip r:embed="rId6"/>
          <a:stretch>
            <a:fillRect/>
          </a:stretch>
        </p:blipFill>
        <p:spPr>
          <a:xfrm>
            <a:off x="8733453" y="6110558"/>
            <a:ext cx="3265887" cy="462195"/>
          </a:xfrm>
          <a:prstGeom prst="rect">
            <a:avLst/>
          </a:prstGeom>
        </p:spPr>
      </p:pic>
    </p:spTree>
    <p:extLst>
      <p:ext uri="{BB962C8B-B14F-4D97-AF65-F5344CB8AC3E}">
        <p14:creationId xmlns:p14="http://schemas.microsoft.com/office/powerpoint/2010/main" val="29606066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0"/>
            <a:ext cx="10058400" cy="1184113"/>
          </a:xfrm>
        </p:spPr>
        <p:txBody>
          <a:bodyPr>
            <a:normAutofit/>
          </a:bodyPr>
          <a:lstStyle/>
          <a:p>
            <a:r>
              <a:rPr lang="lt-LT" sz="2800" b="1" dirty="0" err="1">
                <a:solidFill>
                  <a:srgbClr val="003399"/>
                </a:solidFill>
                <a:latin typeface="Segoe UI" panose="020B0502040204020203" pitchFamily="34" charset="0"/>
                <a:cs typeface="Segoe UI" panose="020B0502040204020203" pitchFamily="34" charset="0"/>
              </a:rPr>
              <a:t>Types</a:t>
            </a:r>
            <a:r>
              <a:rPr lang="lt-LT" sz="2800" b="1" dirty="0">
                <a:solidFill>
                  <a:srgbClr val="003399"/>
                </a:solidFill>
                <a:latin typeface="Segoe UI" panose="020B0502040204020203" pitchFamily="34" charset="0"/>
                <a:cs typeface="Segoe UI" panose="020B0502040204020203" pitchFamily="34" charset="0"/>
              </a:rPr>
              <a:t> of </a:t>
            </a:r>
            <a:r>
              <a:rPr lang="lt-LT" sz="2800" b="1" dirty="0" err="1" smtClean="0">
                <a:solidFill>
                  <a:srgbClr val="003399"/>
                </a:solidFill>
                <a:latin typeface="Segoe UI" panose="020B0502040204020203" pitchFamily="34" charset="0"/>
                <a:cs typeface="Segoe UI" panose="020B0502040204020203" pitchFamily="34" charset="0"/>
              </a:rPr>
              <a:t>research</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questions</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in</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relation</a:t>
            </a:r>
            <a:r>
              <a:rPr lang="lt-LT" sz="2800" b="1" dirty="0" smtClean="0">
                <a:solidFill>
                  <a:srgbClr val="003399"/>
                </a:solidFill>
                <a:latin typeface="Segoe UI" panose="020B0502040204020203" pitchFamily="34" charset="0"/>
                <a:cs typeface="Segoe UI" panose="020B0502040204020203" pitchFamily="34" charset="0"/>
              </a:rPr>
              <a:t> to </a:t>
            </a:r>
            <a:r>
              <a:rPr lang="lt-LT" sz="2800" b="1" dirty="0" err="1" smtClean="0">
                <a:solidFill>
                  <a:srgbClr val="003399"/>
                </a:solidFill>
                <a:latin typeface="Segoe UI" panose="020B0502040204020203" pitchFamily="34" charset="0"/>
                <a:cs typeface="Segoe UI" panose="020B0502040204020203" pitchFamily="34" charset="0"/>
              </a:rPr>
              <a:t>the</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qualitative</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research</a:t>
            </a:r>
            <a:r>
              <a:rPr lang="lt-LT" sz="2800" b="1" dirty="0" smtClean="0">
                <a:solidFill>
                  <a:srgbClr val="003399"/>
                </a:solidFill>
                <a:latin typeface="Segoe UI" panose="020B0502040204020203" pitchFamily="34" charset="0"/>
                <a:cs typeface="Segoe UI" panose="020B0502040204020203" pitchFamily="34" charset="0"/>
              </a:rPr>
              <a:t> </a:t>
            </a:r>
            <a:r>
              <a:rPr lang="lt-LT" sz="2800" b="1" dirty="0" err="1" smtClean="0">
                <a:solidFill>
                  <a:srgbClr val="003399"/>
                </a:solidFill>
                <a:latin typeface="Segoe UI" panose="020B0502040204020203" pitchFamily="34" charset="0"/>
                <a:cs typeface="Segoe UI" panose="020B0502040204020203" pitchFamily="34" charset="0"/>
              </a:rPr>
              <a:t>design</a:t>
            </a:r>
            <a:endParaRPr lang="lt-LT" sz="2800" b="1" dirty="0">
              <a:solidFill>
                <a:srgbClr val="003399"/>
              </a:solidFill>
              <a:latin typeface="Segoe UI" panose="020B0502040204020203" pitchFamily="34" charset="0"/>
              <a:cs typeface="Segoe UI" panose="020B0502040204020203"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3905305977"/>
              </p:ext>
            </p:extLst>
          </p:nvPr>
        </p:nvGraphicFramePr>
        <p:xfrm>
          <a:off x="169934" y="1148330"/>
          <a:ext cx="12022066" cy="5037470"/>
        </p:xfrm>
        <a:graphic>
          <a:graphicData uri="http://schemas.openxmlformats.org/drawingml/2006/table">
            <a:tbl>
              <a:tblPr firstRow="1" firstCol="1" bandRow="1">
                <a:tableStyleId>{5C22544A-7EE6-4342-B048-85BDC9FD1C3A}</a:tableStyleId>
              </a:tblPr>
              <a:tblGrid>
                <a:gridCol w="3027070">
                  <a:extLst>
                    <a:ext uri="{9D8B030D-6E8A-4147-A177-3AD203B41FA5}">
                      <a16:colId xmlns="" xmlns:a16="http://schemas.microsoft.com/office/drawing/2014/main" val="1029631564"/>
                    </a:ext>
                  </a:extLst>
                </a:gridCol>
                <a:gridCol w="4003308">
                  <a:extLst>
                    <a:ext uri="{9D8B030D-6E8A-4147-A177-3AD203B41FA5}">
                      <a16:colId xmlns="" xmlns:a16="http://schemas.microsoft.com/office/drawing/2014/main" val="2315882962"/>
                    </a:ext>
                  </a:extLst>
                </a:gridCol>
                <a:gridCol w="4991688">
                  <a:extLst>
                    <a:ext uri="{9D8B030D-6E8A-4147-A177-3AD203B41FA5}">
                      <a16:colId xmlns="" xmlns:a16="http://schemas.microsoft.com/office/drawing/2014/main" val="3221488535"/>
                    </a:ext>
                  </a:extLst>
                </a:gridCol>
              </a:tblGrid>
              <a:tr h="294497">
                <a:tc>
                  <a:txBody>
                    <a:bodyPr/>
                    <a:lstStyle/>
                    <a:p>
                      <a:pPr algn="ctr">
                        <a:lnSpc>
                          <a:spcPct val="107000"/>
                        </a:lnSpc>
                        <a:spcAft>
                          <a:spcPts val="1575"/>
                        </a:spcAft>
                      </a:pPr>
                      <a:r>
                        <a:rPr lang="nl-NL" sz="1600" dirty="0">
                          <a:effectLst/>
                        </a:rPr>
                        <a:t>Design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gn="ctr">
                        <a:lnSpc>
                          <a:spcPct val="107000"/>
                        </a:lnSpc>
                        <a:spcAft>
                          <a:spcPts val="1575"/>
                        </a:spcAft>
                      </a:pPr>
                      <a:r>
                        <a:rPr lang="nl-NL" sz="1600">
                          <a:effectLst/>
                        </a:rPr>
                        <a:t>Description</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gn="ctr">
                        <a:lnSpc>
                          <a:spcPct val="107000"/>
                        </a:lnSpc>
                        <a:spcAft>
                          <a:spcPts val="1575"/>
                        </a:spcAft>
                      </a:pPr>
                      <a:r>
                        <a:rPr lang="nl-NL" sz="1600">
                          <a:effectLst/>
                        </a:rPr>
                        <a:t>Sample nursing research question</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1066158982"/>
                  </a:ext>
                </a:extLst>
              </a:tr>
              <a:tr h="649705">
                <a:tc>
                  <a:txBody>
                    <a:bodyPr/>
                    <a:lstStyle/>
                    <a:p>
                      <a:pPr>
                        <a:lnSpc>
                          <a:spcPct val="107000"/>
                        </a:lnSpc>
                        <a:spcAft>
                          <a:spcPts val="1575"/>
                        </a:spcAft>
                      </a:pPr>
                      <a:r>
                        <a:rPr lang="nl-NL" sz="1600">
                          <a:effectLst/>
                        </a:rPr>
                        <a:t>Action research</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effectLst/>
                        </a:rPr>
                        <a:t>Conducted by and for those taking action to improve or refine actions</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What happens to the quality of nursing practice when we implement a peer-mentoring system?</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2555569038"/>
                  </a:ext>
                </a:extLst>
              </a:tr>
              <a:tr h="565431">
                <a:tc>
                  <a:txBody>
                    <a:bodyPr/>
                    <a:lstStyle/>
                    <a:p>
                      <a:pPr>
                        <a:lnSpc>
                          <a:spcPct val="107000"/>
                        </a:lnSpc>
                        <a:spcAft>
                          <a:spcPts val="1575"/>
                        </a:spcAft>
                      </a:pPr>
                      <a:r>
                        <a:rPr lang="nl-NL" sz="1600">
                          <a:effectLst/>
                        </a:rPr>
                        <a:t>Case study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effectLst/>
                        </a:rPr>
                        <a:t>In-depth analysis of an entity or group of entities (case)</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solidFill>
                            <a:srgbClr val="003399"/>
                          </a:solidFill>
                          <a:effectLst/>
                        </a:rPr>
                        <a:t>How is patient autonomy promoted by a unit?</a:t>
                      </a:r>
                      <a:endParaRPr lang="nl-NL" sz="16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3267213269"/>
                  </a:ext>
                </a:extLst>
              </a:tr>
              <a:tr h="445188">
                <a:tc>
                  <a:txBody>
                    <a:bodyPr/>
                    <a:lstStyle/>
                    <a:p>
                      <a:pPr>
                        <a:lnSpc>
                          <a:spcPct val="107000"/>
                        </a:lnSpc>
                        <a:spcAft>
                          <a:spcPts val="1575"/>
                        </a:spcAft>
                      </a:pPr>
                      <a:r>
                        <a:rPr lang="nl-NL" sz="1600">
                          <a:effectLst/>
                        </a:rPr>
                        <a:t>Descriptive</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nl-NL" sz="1600">
                          <a:effectLst/>
                        </a:rPr>
                        <a:t>Content analysis of data</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lt-LT" sz="1600" u="none" strike="noStrike" dirty="0" err="1" smtClean="0">
                          <a:solidFill>
                            <a:srgbClr val="003399"/>
                          </a:solidFill>
                          <a:effectLst/>
                        </a:rPr>
                        <a:t>What</a:t>
                      </a:r>
                      <a:r>
                        <a:rPr lang="lt-LT" sz="1600" u="none" strike="noStrike" dirty="0" smtClean="0">
                          <a:solidFill>
                            <a:srgbClr val="003399"/>
                          </a:solidFill>
                          <a:effectLst/>
                        </a:rPr>
                        <a:t> </a:t>
                      </a:r>
                      <a:r>
                        <a:rPr lang="lt-LT" sz="1600" u="none" strike="noStrike" dirty="0" err="1" smtClean="0">
                          <a:solidFill>
                            <a:srgbClr val="003399"/>
                          </a:solidFill>
                          <a:effectLst/>
                        </a:rPr>
                        <a:t>is</a:t>
                      </a:r>
                      <a:r>
                        <a:rPr lang="lt-LT" sz="1600" u="none" strike="noStrike" dirty="0" smtClean="0">
                          <a:solidFill>
                            <a:srgbClr val="003399"/>
                          </a:solidFill>
                          <a:effectLst/>
                        </a:rPr>
                        <a:t> </a:t>
                      </a:r>
                      <a:r>
                        <a:rPr lang="lt-LT" sz="1600" u="none" strike="noStrike" dirty="0" err="1" smtClean="0">
                          <a:solidFill>
                            <a:srgbClr val="003399"/>
                          </a:solidFill>
                          <a:effectLst/>
                        </a:rPr>
                        <a:t>the</a:t>
                      </a:r>
                      <a:r>
                        <a:rPr lang="lt-LT" sz="1600" u="none" strike="noStrike" dirty="0" smtClean="0">
                          <a:solidFill>
                            <a:srgbClr val="003399"/>
                          </a:solidFill>
                          <a:effectLst/>
                        </a:rPr>
                        <a:t> </a:t>
                      </a:r>
                      <a:r>
                        <a:rPr lang="lt-LT" sz="1600" u="none" strike="noStrike" dirty="0" err="1" smtClean="0">
                          <a:solidFill>
                            <a:srgbClr val="003399"/>
                          </a:solidFill>
                          <a:effectLst/>
                        </a:rPr>
                        <a:t>nurses</a:t>
                      </a:r>
                      <a:r>
                        <a:rPr lang="lt-LT" sz="1600" u="none" strike="noStrike" dirty="0" smtClean="0">
                          <a:solidFill>
                            <a:srgbClr val="003399"/>
                          </a:solidFill>
                          <a:effectLst/>
                        </a:rPr>
                        <a:t> role at </a:t>
                      </a:r>
                      <a:r>
                        <a:rPr lang="lt-LT" sz="1600" u="none" strike="noStrike" dirty="0" err="1" smtClean="0">
                          <a:solidFill>
                            <a:srgbClr val="003399"/>
                          </a:solidFill>
                          <a:effectLst/>
                        </a:rPr>
                        <a:t>the</a:t>
                      </a:r>
                      <a:r>
                        <a:rPr lang="lt-LT" sz="1600" u="none" strike="noStrike" dirty="0" smtClean="0">
                          <a:solidFill>
                            <a:srgbClr val="003399"/>
                          </a:solidFill>
                          <a:effectLst/>
                        </a:rPr>
                        <a:t> </a:t>
                      </a:r>
                      <a:r>
                        <a:rPr lang="lt-LT" sz="1600" u="none" strike="noStrike" dirty="0" err="1" smtClean="0">
                          <a:solidFill>
                            <a:srgbClr val="003399"/>
                          </a:solidFill>
                          <a:effectLst/>
                        </a:rPr>
                        <a:t>end</a:t>
                      </a:r>
                      <a:r>
                        <a:rPr lang="lt-LT" sz="1600" u="none" strike="noStrike" dirty="0" smtClean="0">
                          <a:solidFill>
                            <a:srgbClr val="003399"/>
                          </a:solidFill>
                          <a:effectLst/>
                        </a:rPr>
                        <a:t>-of </a:t>
                      </a:r>
                      <a:r>
                        <a:rPr lang="lt-LT" sz="1600" u="none" strike="noStrike" dirty="0" err="1" smtClean="0">
                          <a:solidFill>
                            <a:srgbClr val="003399"/>
                          </a:solidFill>
                          <a:effectLst/>
                        </a:rPr>
                        <a:t>life</a:t>
                      </a:r>
                      <a:r>
                        <a:rPr lang="lt-LT" sz="1600" u="none" strike="noStrike" dirty="0" smtClean="0">
                          <a:solidFill>
                            <a:srgbClr val="003399"/>
                          </a:solidFill>
                          <a:effectLst/>
                        </a:rPr>
                        <a:t> </a:t>
                      </a:r>
                      <a:r>
                        <a:rPr lang="lt-LT" sz="1600" u="none" strike="noStrike" dirty="0" err="1" smtClean="0">
                          <a:solidFill>
                            <a:srgbClr val="003399"/>
                          </a:solidFill>
                          <a:effectLst/>
                        </a:rPr>
                        <a:t>desicions</a:t>
                      </a:r>
                      <a:r>
                        <a:rPr lang="lt-LT" sz="1600" u="none" strike="noStrike" dirty="0" smtClean="0">
                          <a:solidFill>
                            <a:srgbClr val="003399"/>
                          </a:solidFill>
                          <a:effectLst/>
                        </a:rPr>
                        <a:t>?</a:t>
                      </a:r>
                      <a:endParaRPr lang="nl-NL" sz="1600" u="none"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4083086923"/>
                  </a:ext>
                </a:extLst>
              </a:tr>
              <a:tr h="565431">
                <a:tc>
                  <a:txBody>
                    <a:bodyPr/>
                    <a:lstStyle/>
                    <a:p>
                      <a:pPr>
                        <a:lnSpc>
                          <a:spcPct val="107000"/>
                        </a:lnSpc>
                        <a:spcAft>
                          <a:spcPts val="1575"/>
                        </a:spcAft>
                      </a:pPr>
                      <a:r>
                        <a:rPr lang="nl-NL" sz="1600">
                          <a:effectLst/>
                        </a:rPr>
                        <a:t>Ethnography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effectLst/>
                        </a:rPr>
                        <a:t>In-depth analysis of a culture</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How does Filipino culture influence childbirth experiences?</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3841761675"/>
                  </a:ext>
                </a:extLst>
              </a:tr>
              <a:tr h="856155">
                <a:tc>
                  <a:txBody>
                    <a:bodyPr/>
                    <a:lstStyle/>
                    <a:p>
                      <a:pPr>
                        <a:lnSpc>
                          <a:spcPct val="107000"/>
                        </a:lnSpc>
                        <a:spcAft>
                          <a:spcPts val="1575"/>
                        </a:spcAft>
                      </a:pPr>
                      <a:r>
                        <a:rPr lang="nl-NL" sz="1600">
                          <a:effectLst/>
                        </a:rPr>
                        <a:t>Grounded theory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effectLst/>
                        </a:rPr>
                        <a:t>Social processes within a social setting</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How does the basic social process of role transition happen within the context of advanced practice nursing transitions?</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3508882757"/>
                  </a:ext>
                </a:extLst>
              </a:tr>
              <a:tr h="445188">
                <a:tc>
                  <a:txBody>
                    <a:bodyPr/>
                    <a:lstStyle/>
                    <a:p>
                      <a:pPr>
                        <a:lnSpc>
                          <a:spcPct val="107000"/>
                        </a:lnSpc>
                        <a:spcAft>
                          <a:spcPts val="1575"/>
                        </a:spcAft>
                      </a:pPr>
                      <a:r>
                        <a:rPr lang="nl-NL" sz="1600">
                          <a:effectLst/>
                        </a:rPr>
                        <a:t>Historical research</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nl-NL" sz="1600">
                          <a:effectLst/>
                        </a:rPr>
                        <a:t>Past behaviors, events, conditions</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When did nurses become researchers?</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1245973831"/>
                  </a:ext>
                </a:extLst>
              </a:tr>
              <a:tr h="565431">
                <a:tc>
                  <a:txBody>
                    <a:bodyPr/>
                    <a:lstStyle/>
                    <a:p>
                      <a:pPr>
                        <a:lnSpc>
                          <a:spcPct val="107000"/>
                        </a:lnSpc>
                        <a:spcAft>
                          <a:spcPts val="1575"/>
                        </a:spcAft>
                      </a:pPr>
                      <a:r>
                        <a:rPr lang="nl-NL" sz="1600">
                          <a:effectLst/>
                        </a:rPr>
                        <a:t>Narrative inquiry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a:effectLst/>
                        </a:rPr>
                        <a:t>Story as the object of inquiry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How does one live with a diagnosis of scleroderma?</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2130624432"/>
                  </a:ext>
                </a:extLst>
              </a:tr>
              <a:tr h="649705">
                <a:tc>
                  <a:txBody>
                    <a:bodyPr/>
                    <a:lstStyle/>
                    <a:p>
                      <a:pPr>
                        <a:lnSpc>
                          <a:spcPct val="107000"/>
                        </a:lnSpc>
                        <a:spcAft>
                          <a:spcPts val="1575"/>
                        </a:spcAft>
                      </a:pPr>
                      <a:r>
                        <a:rPr lang="nl-NL" sz="1600">
                          <a:effectLst/>
                        </a:rPr>
                        <a:t>Phenomenology</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nl-NL" sz="1600">
                          <a:effectLst/>
                        </a:rPr>
                        <a:t>Lived experiences</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tc>
                  <a:txBody>
                    <a:bodyPr/>
                    <a:lstStyle/>
                    <a:p>
                      <a:pPr>
                        <a:lnSpc>
                          <a:spcPct val="107000"/>
                        </a:lnSpc>
                        <a:spcAft>
                          <a:spcPts val="1575"/>
                        </a:spcAft>
                      </a:pPr>
                      <a:r>
                        <a:rPr lang="en-GB" sz="1600" dirty="0">
                          <a:solidFill>
                            <a:srgbClr val="003399"/>
                          </a:solidFill>
                          <a:effectLst/>
                        </a:rPr>
                        <a:t>What is the lived experience of nurses who were admitted as patients on their home practice unit?</a:t>
                      </a:r>
                      <a:endParaRPr lang="nl-NL" sz="1600" dirty="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628" marR="68628" marT="17157" marB="17157" anchor="ctr"/>
                </a:tc>
                <a:extLst>
                  <a:ext uri="{0D108BD9-81ED-4DB2-BD59-A6C34878D82A}">
                    <a16:rowId xmlns="" xmlns:a16="http://schemas.microsoft.com/office/drawing/2014/main" val="3549964456"/>
                  </a:ext>
                </a:extLst>
              </a:tr>
            </a:tbl>
          </a:graphicData>
        </a:graphic>
      </p:graphicFrame>
    </p:spTree>
    <p:extLst>
      <p:ext uri="{BB962C8B-B14F-4D97-AF65-F5344CB8AC3E}">
        <p14:creationId xmlns:p14="http://schemas.microsoft.com/office/powerpoint/2010/main" val="1059383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549153" y="1208096"/>
            <a:ext cx="101511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40000"/>
              </a:lnSpc>
              <a:spcBef>
                <a:spcPct val="0"/>
              </a:spcBef>
              <a:buFontTx/>
              <a:buNone/>
            </a:pPr>
            <a:r>
              <a:rPr lang="en-GB"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Design (what is the design of the qualitative study</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r>
              <a:rPr lang="en-GB"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endParaRPr lang="en-GB" altLang="nl-NL" sz="2000" b="1"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None/>
            </a:pPr>
            <a:r>
              <a:rPr lang="en-US" altLang="nl-NL" sz="2000" i="1" dirty="0">
                <a:solidFill>
                  <a:srgbClr val="003399"/>
                </a:solidFill>
                <a:latin typeface="Segoe UI" panose="020B0502040204020203" pitchFamily="34" charset="0"/>
                <a:ea typeface="Segoe UI" panose="020B0502040204020203" pitchFamily="34" charset="0"/>
                <a:cs typeface="Segoe UI" panose="020B0502040204020203" pitchFamily="34" charset="0"/>
              </a:rPr>
              <a:t>What methodological orientation was stated to underpin the study? e.g.</a:t>
            </a:r>
          </a:p>
          <a:p>
            <a:pPr>
              <a:spcBef>
                <a:spcPct val="0"/>
              </a:spcBef>
              <a:buNone/>
            </a:pPr>
            <a:r>
              <a:rPr lang="en-US" altLang="nl-NL" sz="2000" i="1" dirty="0">
                <a:solidFill>
                  <a:srgbClr val="003399"/>
                </a:solidFill>
                <a:latin typeface="Segoe UI" panose="020B0502040204020203" pitchFamily="34" charset="0"/>
                <a:ea typeface="Segoe UI" panose="020B0502040204020203" pitchFamily="34" charset="0"/>
                <a:cs typeface="Segoe UI" panose="020B0502040204020203" pitchFamily="34" charset="0"/>
              </a:rPr>
              <a:t>grounded theory, discourse analysis, ethnography, phenomenology,</a:t>
            </a:r>
          </a:p>
          <a:p>
            <a:pPr>
              <a:spcBef>
                <a:spcPct val="0"/>
              </a:spcBef>
              <a:buNone/>
            </a:pPr>
            <a:r>
              <a:rPr lang="en-US" altLang="nl-NL" sz="2000" i="1" dirty="0">
                <a:solidFill>
                  <a:srgbClr val="003399"/>
                </a:solidFill>
                <a:latin typeface="Segoe UI" panose="020B0502040204020203" pitchFamily="34" charset="0"/>
                <a:ea typeface="Segoe UI" panose="020B0502040204020203" pitchFamily="34" charset="0"/>
                <a:cs typeface="Segoe UI" panose="020B0502040204020203" pitchFamily="34" charset="0"/>
              </a:rPr>
              <a:t>content </a:t>
            </a:r>
            <a:r>
              <a:rPr lang="en-US" altLang="nl-NL" sz="2000"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analysis, </a:t>
            </a:r>
            <a:r>
              <a:rPr lang="en-US" altLang="nl-NL" sz="2000"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ect</a:t>
            </a:r>
            <a:r>
              <a:rPr lang="en-US" altLang="nl-NL" sz="2000"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endParaRPr lang="en-US" altLang="nl-NL" sz="2000" i="1"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endParaRPr lang="en-GB" altLang="nl-NL" sz="2000" i="1"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5603" name="Rectangle 4"/>
          <p:cNvSpPr>
            <a:spLocks noGrp="1" noChangeArrowheads="1"/>
          </p:cNvSpPr>
          <p:nvPr>
            <p:ph type="title" idx="4294967295"/>
          </p:nvPr>
        </p:nvSpPr>
        <p:spPr>
          <a:xfrm>
            <a:off x="463915" y="97105"/>
            <a:ext cx="7772400" cy="1052513"/>
          </a:xfrm>
          <a:prstGeom prst="rect">
            <a:avLst/>
          </a:prstGeom>
        </p:spPr>
        <p:txBody>
          <a:bodyPr/>
          <a:lstStyle/>
          <a:p>
            <a:pPr eaLnBrk="1" hangingPunct="1"/>
            <a:r>
              <a:rPr lang="en-GB" altLang="nl-NL" sz="3000" b="1" dirty="0">
                <a:latin typeface="Segoe UI"/>
              </a:rPr>
              <a:t/>
            </a:r>
            <a:br>
              <a:rPr lang="en-GB" altLang="nl-NL" sz="3000" b="1" dirty="0">
                <a:latin typeface="Segoe UI"/>
              </a:rPr>
            </a:br>
            <a:r>
              <a:rPr lang="en-GB" altLang="nl-NL" sz="2800" b="1" dirty="0" smtClean="0">
                <a:solidFill>
                  <a:srgbClr val="003399"/>
                </a:solidFill>
                <a:latin typeface="Segoe UI"/>
              </a:rPr>
              <a:t>Method</a:t>
            </a:r>
            <a:endParaRPr lang="nl-NL" altLang="nl-NL" sz="3000" b="1" dirty="0">
              <a:solidFill>
                <a:srgbClr val="003399"/>
              </a:solidFill>
              <a:latin typeface="Segoe UI"/>
            </a:endParaRPr>
          </a:p>
        </p:txBody>
      </p:sp>
      <p:pic>
        <p:nvPicPr>
          <p:cNvPr id="2" name="Picture 1"/>
          <p:cNvPicPr>
            <a:picLocks noChangeAspect="1"/>
          </p:cNvPicPr>
          <p:nvPr/>
        </p:nvPicPr>
        <p:blipFill>
          <a:blip r:embed="rId3"/>
          <a:stretch>
            <a:fillRect/>
          </a:stretch>
        </p:blipFill>
        <p:spPr>
          <a:xfrm>
            <a:off x="193327" y="2868355"/>
            <a:ext cx="6162320" cy="2180339"/>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193327" y="5054626"/>
            <a:ext cx="6162321" cy="1081518"/>
          </a:xfrm>
          <a:prstGeom prst="rect">
            <a:avLst/>
          </a:prstGeom>
          <a:ln>
            <a:solidFill>
              <a:schemeClr val="accent1"/>
            </a:solidFill>
          </a:ln>
        </p:spPr>
      </p:pic>
      <p:cxnSp>
        <p:nvCxnSpPr>
          <p:cNvPr id="6" name="Straight Connector 5"/>
          <p:cNvCxnSpPr/>
          <p:nvPr/>
        </p:nvCxnSpPr>
        <p:spPr>
          <a:xfrm flipV="1">
            <a:off x="345232" y="6036907"/>
            <a:ext cx="2090058" cy="933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stretch>
            <a:fillRect/>
          </a:stretch>
        </p:blipFill>
        <p:spPr>
          <a:xfrm>
            <a:off x="6559420" y="2666115"/>
            <a:ext cx="5343331" cy="1834373"/>
          </a:xfrm>
          <a:prstGeom prst="rect">
            <a:avLst/>
          </a:prstGeom>
          <a:ln>
            <a:solidFill>
              <a:schemeClr val="accent1"/>
            </a:solidFill>
          </a:ln>
        </p:spPr>
      </p:pic>
      <p:pic>
        <p:nvPicPr>
          <p:cNvPr id="8" name="Picture 7"/>
          <p:cNvPicPr>
            <a:picLocks noChangeAspect="1"/>
          </p:cNvPicPr>
          <p:nvPr/>
        </p:nvPicPr>
        <p:blipFill>
          <a:blip r:embed="rId6"/>
          <a:stretch>
            <a:fillRect/>
          </a:stretch>
        </p:blipFill>
        <p:spPr>
          <a:xfrm>
            <a:off x="6559420" y="4478919"/>
            <a:ext cx="5343331" cy="699571"/>
          </a:xfrm>
          <a:prstGeom prst="rect">
            <a:avLst/>
          </a:prstGeom>
          <a:ln>
            <a:solidFill>
              <a:schemeClr val="accent1"/>
            </a:solidFill>
          </a:ln>
        </p:spPr>
      </p:pic>
      <p:cxnSp>
        <p:nvCxnSpPr>
          <p:cNvPr id="10" name="Straight Connector 9"/>
          <p:cNvCxnSpPr/>
          <p:nvPr/>
        </p:nvCxnSpPr>
        <p:spPr>
          <a:xfrm>
            <a:off x="8593494" y="4702629"/>
            <a:ext cx="24072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4780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4969"/>
            <a:ext cx="10058400" cy="1450757"/>
          </a:xfrm>
        </p:spPr>
        <p:txBody>
          <a:bodyPr>
            <a:normAutofit/>
          </a:bodyPr>
          <a:lstStyle/>
          <a:p>
            <a:r>
              <a:rPr lang="lt-LT" sz="3600" b="1" dirty="0" err="1">
                <a:solidFill>
                  <a:srgbClr val="003399"/>
                </a:solidFill>
                <a:latin typeface="+mn-lt"/>
              </a:rPr>
              <a:t>Types</a:t>
            </a:r>
            <a:r>
              <a:rPr lang="lt-LT" sz="3600" b="1" dirty="0">
                <a:solidFill>
                  <a:srgbClr val="003399"/>
                </a:solidFill>
                <a:latin typeface="+mn-lt"/>
              </a:rPr>
              <a:t> </a:t>
            </a:r>
            <a:r>
              <a:rPr lang="lt-LT" sz="3600" b="1" dirty="0" err="1">
                <a:solidFill>
                  <a:srgbClr val="003399"/>
                </a:solidFill>
                <a:latin typeface="+mn-lt"/>
              </a:rPr>
              <a:t>of</a:t>
            </a:r>
            <a:r>
              <a:rPr lang="lt-LT" sz="3600" b="1" dirty="0">
                <a:solidFill>
                  <a:srgbClr val="003399"/>
                </a:solidFill>
                <a:latin typeface="+mn-lt"/>
              </a:rPr>
              <a:t> </a:t>
            </a:r>
            <a:r>
              <a:rPr lang="lt-LT" sz="3600" b="1" dirty="0" err="1">
                <a:solidFill>
                  <a:srgbClr val="003399"/>
                </a:solidFill>
                <a:latin typeface="+mn-lt"/>
              </a:rPr>
              <a:t>qualitative</a:t>
            </a:r>
            <a:r>
              <a:rPr lang="lt-LT" sz="3600" b="1" dirty="0">
                <a:solidFill>
                  <a:srgbClr val="003399"/>
                </a:solidFill>
                <a:latin typeface="+mn-lt"/>
              </a:rPr>
              <a:t> </a:t>
            </a:r>
            <a:r>
              <a:rPr lang="lt-LT" sz="3600" b="1" dirty="0" err="1">
                <a:solidFill>
                  <a:srgbClr val="003399"/>
                </a:solidFill>
                <a:latin typeface="+mn-lt"/>
              </a:rPr>
              <a:t>research</a:t>
            </a:r>
            <a:endParaRPr lang="lt-LT" sz="3600" b="1" dirty="0">
              <a:solidFill>
                <a:srgbClr val="003399"/>
              </a:solidFill>
              <a:latin typeface="+mn-l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12" y="895788"/>
            <a:ext cx="10341622" cy="5399816"/>
          </a:xfrm>
          <a:prstGeom prst="rect">
            <a:avLst/>
          </a:prstGeom>
        </p:spPr>
      </p:pic>
    </p:spTree>
    <p:extLst>
      <p:ext uri="{BB962C8B-B14F-4D97-AF65-F5344CB8AC3E}">
        <p14:creationId xmlns:p14="http://schemas.microsoft.com/office/powerpoint/2010/main" val="234062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4969"/>
            <a:ext cx="10058400" cy="1450757"/>
          </a:xfrm>
        </p:spPr>
        <p:txBody>
          <a:bodyPr>
            <a:normAutofit/>
          </a:bodyPr>
          <a:lstStyle/>
          <a:p>
            <a:r>
              <a:rPr lang="lt-LT" sz="3600" b="1" dirty="0" err="1">
                <a:solidFill>
                  <a:srgbClr val="003399"/>
                </a:solidFill>
              </a:rPr>
              <a:t>Types</a:t>
            </a:r>
            <a:r>
              <a:rPr lang="lt-LT" sz="3600" b="1" dirty="0">
                <a:solidFill>
                  <a:srgbClr val="003399"/>
                </a:solidFill>
              </a:rPr>
              <a:t> of </a:t>
            </a:r>
            <a:r>
              <a:rPr lang="lt-LT" sz="3600" b="1" dirty="0" err="1">
                <a:solidFill>
                  <a:srgbClr val="003399"/>
                </a:solidFill>
              </a:rPr>
              <a:t>qualitative</a:t>
            </a:r>
            <a:r>
              <a:rPr lang="lt-LT" sz="3600" b="1" dirty="0">
                <a:solidFill>
                  <a:srgbClr val="003399"/>
                </a:solidFill>
              </a:rPr>
              <a:t> </a:t>
            </a:r>
            <a:r>
              <a:rPr lang="lt-LT" sz="3600" b="1" dirty="0" err="1" smtClean="0">
                <a:solidFill>
                  <a:srgbClr val="003399"/>
                </a:solidFill>
              </a:rPr>
              <a:t>research</a:t>
            </a:r>
            <a:r>
              <a:rPr lang="lt-LT" sz="3600" b="1" dirty="0" smtClean="0">
                <a:solidFill>
                  <a:srgbClr val="003399"/>
                </a:solidFill>
              </a:rPr>
              <a:t> </a:t>
            </a:r>
            <a:r>
              <a:rPr lang="lt-LT" sz="3600" b="1" dirty="0" err="1" smtClean="0">
                <a:solidFill>
                  <a:srgbClr val="003399"/>
                </a:solidFill>
              </a:rPr>
              <a:t>designs</a:t>
            </a:r>
            <a:endParaRPr lang="lt-LT" sz="3600" b="1" dirty="0">
              <a:solidFill>
                <a:srgbClr val="003399"/>
              </a:solidFill>
            </a:endParaRPr>
          </a:p>
        </p:txBody>
      </p:sp>
      <p:graphicFrame>
        <p:nvGraphicFramePr>
          <p:cNvPr id="4" name="Tabel 3"/>
          <p:cNvGraphicFramePr>
            <a:graphicFrameLocks noGrp="1"/>
          </p:cNvGraphicFramePr>
          <p:nvPr>
            <p:extLst>
              <p:ext uri="{D42A27DB-BD31-4B8C-83A1-F6EECF244321}">
                <p14:modId xmlns:p14="http://schemas.microsoft.com/office/powerpoint/2010/main" val="614806048"/>
              </p:ext>
            </p:extLst>
          </p:nvPr>
        </p:nvGraphicFramePr>
        <p:xfrm>
          <a:off x="292186" y="1198765"/>
          <a:ext cx="11603252" cy="4831332"/>
        </p:xfrm>
        <a:graphic>
          <a:graphicData uri="http://schemas.openxmlformats.org/drawingml/2006/table">
            <a:tbl>
              <a:tblPr firstRow="1" bandRow="1">
                <a:tableStyleId>{5C22544A-7EE6-4342-B048-85BDC9FD1C3A}</a:tableStyleId>
              </a:tblPr>
              <a:tblGrid>
                <a:gridCol w="1964472">
                  <a:extLst>
                    <a:ext uri="{9D8B030D-6E8A-4147-A177-3AD203B41FA5}">
                      <a16:colId xmlns="" xmlns:a16="http://schemas.microsoft.com/office/drawing/2014/main" val="3340690377"/>
                    </a:ext>
                  </a:extLst>
                </a:gridCol>
                <a:gridCol w="9638780">
                  <a:extLst>
                    <a:ext uri="{9D8B030D-6E8A-4147-A177-3AD203B41FA5}">
                      <a16:colId xmlns="" xmlns:a16="http://schemas.microsoft.com/office/drawing/2014/main" val="3552398726"/>
                    </a:ext>
                  </a:extLst>
                </a:gridCol>
              </a:tblGrid>
              <a:tr h="397312">
                <a:tc gridSpan="2">
                  <a:txBody>
                    <a:bodyPr/>
                    <a:lstStyle/>
                    <a:p>
                      <a:r>
                        <a:rPr lang="nl-NL" dirty="0" smtClean="0"/>
                        <a:t>Types</a:t>
                      </a:r>
                      <a:r>
                        <a:rPr lang="nl-NL" baseline="0" dirty="0" smtClean="0"/>
                        <a:t> of </a:t>
                      </a:r>
                      <a:r>
                        <a:rPr lang="nl-NL" baseline="0" dirty="0" err="1" smtClean="0"/>
                        <a:t>qualitative</a:t>
                      </a:r>
                      <a:r>
                        <a:rPr lang="nl-NL" baseline="0" dirty="0" smtClean="0"/>
                        <a:t> research designs</a:t>
                      </a:r>
                      <a:endParaRPr lang="nl-NL" dirty="0"/>
                    </a:p>
                  </a:txBody>
                  <a:tcPr/>
                </a:tc>
                <a:tc hMerge="1">
                  <a:txBody>
                    <a:bodyPr/>
                    <a:lstStyle/>
                    <a:p>
                      <a:endParaRPr lang="nl-NL" dirty="0"/>
                    </a:p>
                  </a:txBody>
                  <a:tcPr/>
                </a:tc>
                <a:extLst>
                  <a:ext uri="{0D108BD9-81ED-4DB2-BD59-A6C34878D82A}">
                    <a16:rowId xmlns="" xmlns:a16="http://schemas.microsoft.com/office/drawing/2014/main" val="1303025274"/>
                  </a:ext>
                </a:extLst>
              </a:tr>
              <a:tr h="95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Generic Qualitative </a:t>
                      </a:r>
                    </a:p>
                  </a:txBody>
                  <a:tcPr/>
                </a:tc>
                <a:tc>
                  <a:txBody>
                    <a:bodyPr/>
                    <a:lstStyle/>
                    <a:p>
                      <a:r>
                        <a:rPr lang="en-US" sz="1200" b="1" i="0" kern="1200" dirty="0" smtClean="0">
                          <a:solidFill>
                            <a:schemeClr val="tx1"/>
                          </a:solidFill>
                          <a:effectLst/>
                          <a:latin typeface="+mn-lt"/>
                          <a:ea typeface="+mn-ea"/>
                          <a:cs typeface="+mn-cs"/>
                        </a:rPr>
                        <a:t>“A</a:t>
                      </a:r>
                      <a:r>
                        <a:rPr lang="en-US" sz="1200" b="1" i="0" kern="1200" baseline="0" dirty="0" smtClean="0">
                          <a:solidFill>
                            <a:schemeClr val="tx1"/>
                          </a:solidFill>
                          <a:effectLst/>
                          <a:latin typeface="+mn-lt"/>
                          <a:ea typeface="+mn-ea"/>
                          <a:cs typeface="+mn-cs"/>
                        </a:rPr>
                        <a:t> generic qualitative study design was used” …..</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“is not guided by an explicit or established set of philosophic assumptions in the form of one of the known [or more established] qualitative methodologies” (</a:t>
                      </a:r>
                      <a:r>
                        <a:rPr lang="en-US" sz="1200" b="0" i="0" kern="1200" dirty="0" err="1" smtClean="0">
                          <a:solidFill>
                            <a:schemeClr val="tx1"/>
                          </a:solidFill>
                          <a:effectLst/>
                          <a:latin typeface="+mn-lt"/>
                          <a:ea typeface="+mn-ea"/>
                          <a:cs typeface="+mn-cs"/>
                        </a:rPr>
                        <a:t>Caelli</a:t>
                      </a:r>
                      <a:r>
                        <a:rPr lang="en-US" sz="1200" b="0" i="0" kern="1200" dirty="0" smtClean="0">
                          <a:solidFill>
                            <a:schemeClr val="tx1"/>
                          </a:solidFill>
                          <a:effectLst/>
                          <a:latin typeface="+mn-lt"/>
                          <a:ea typeface="+mn-ea"/>
                          <a:cs typeface="+mn-cs"/>
                        </a:rPr>
                        <a:t> et al., 2003)</a:t>
                      </a:r>
                      <a:endParaRPr lang="nl-NL" sz="1200" b="0" dirty="0">
                        <a:solidFill>
                          <a:schemeClr val="tx1"/>
                        </a:solidFill>
                      </a:endParaRPr>
                    </a:p>
                  </a:txBody>
                  <a:tcPr/>
                </a:tc>
                <a:extLst>
                  <a:ext uri="{0D108BD9-81ED-4DB2-BD59-A6C34878D82A}">
                    <a16:rowId xmlns="" xmlns:a16="http://schemas.microsoft.com/office/drawing/2014/main" val="1234647727"/>
                  </a:ext>
                </a:extLst>
              </a:tr>
              <a:tr h="95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Phenomenology</a:t>
                      </a:r>
                    </a:p>
                  </a:txBody>
                  <a:tcPr/>
                </a:tc>
                <a:tc>
                  <a:txBody>
                    <a:bodyPr/>
                    <a:lstStyle/>
                    <a:p>
                      <a:r>
                        <a:rPr lang="nl-NL" sz="1200" b="1" dirty="0" smtClean="0">
                          <a:solidFill>
                            <a:schemeClr val="tx1"/>
                          </a:solidFill>
                        </a:rPr>
                        <a:t>“A </a:t>
                      </a:r>
                      <a:r>
                        <a:rPr lang="nl-NL" sz="1200" b="1" dirty="0" err="1" smtClean="0">
                          <a:solidFill>
                            <a:schemeClr val="tx1"/>
                          </a:solidFill>
                        </a:rPr>
                        <a:t>qualitative</a:t>
                      </a:r>
                      <a:r>
                        <a:rPr lang="nl-NL" sz="1200" b="1" dirty="0" smtClean="0">
                          <a:solidFill>
                            <a:schemeClr val="tx1"/>
                          </a:solidFill>
                        </a:rPr>
                        <a:t> </a:t>
                      </a:r>
                      <a:r>
                        <a:rPr lang="nl-NL" sz="1200" b="1" dirty="0" err="1" smtClean="0">
                          <a:solidFill>
                            <a:schemeClr val="tx1"/>
                          </a:solidFill>
                        </a:rPr>
                        <a:t>method</a:t>
                      </a:r>
                      <a:r>
                        <a:rPr lang="nl-NL" sz="1200" b="1" dirty="0" smtClean="0">
                          <a:solidFill>
                            <a:schemeClr val="tx1"/>
                          </a:solidFill>
                        </a:rPr>
                        <a:t> </a:t>
                      </a:r>
                      <a:r>
                        <a:rPr lang="nl-NL" sz="1200" b="1" dirty="0" err="1" smtClean="0">
                          <a:solidFill>
                            <a:schemeClr val="tx1"/>
                          </a:solidFill>
                        </a:rPr>
                        <a:t>with</a:t>
                      </a:r>
                      <a:r>
                        <a:rPr lang="nl-NL" sz="1200" b="1" dirty="0" smtClean="0">
                          <a:solidFill>
                            <a:schemeClr val="tx1"/>
                          </a:solidFill>
                        </a:rPr>
                        <a:t> </a:t>
                      </a:r>
                      <a:r>
                        <a:rPr lang="nl-NL" sz="1200" b="1" dirty="0" err="1" smtClean="0">
                          <a:solidFill>
                            <a:schemeClr val="tx1"/>
                          </a:solidFill>
                        </a:rPr>
                        <a:t>phenomenological</a:t>
                      </a:r>
                      <a:r>
                        <a:rPr lang="nl-NL" sz="1200" b="1" baseline="0" dirty="0" smtClean="0">
                          <a:solidFill>
                            <a:schemeClr val="tx1"/>
                          </a:solidFill>
                        </a:rPr>
                        <a:t> approach was </a:t>
                      </a:r>
                      <a:r>
                        <a:rPr lang="nl-NL" sz="1200" b="1" baseline="0" dirty="0" err="1" smtClean="0">
                          <a:solidFill>
                            <a:schemeClr val="tx1"/>
                          </a:solidFill>
                        </a:rPr>
                        <a:t>used</a:t>
                      </a:r>
                      <a:r>
                        <a:rPr lang="nl-NL" sz="1200" b="1" baseline="0" dirty="0" smtClean="0">
                          <a:solidFill>
                            <a:schemeClr val="tx1"/>
                          </a:solidFill>
                        </a:rPr>
                        <a:t>…</a:t>
                      </a:r>
                      <a:r>
                        <a:rPr lang="nl-NL" sz="1200" b="1" dirty="0" smtClean="0">
                          <a:solidFill>
                            <a:schemeClr val="tx1"/>
                          </a:solidFill>
                        </a:rPr>
                        <a:t> “</a:t>
                      </a:r>
                    </a:p>
                    <a:p>
                      <a:r>
                        <a:rPr lang="nl-NL" sz="1200" dirty="0" err="1" smtClean="0">
                          <a:solidFill>
                            <a:schemeClr val="tx1"/>
                          </a:solidFill>
                        </a:rPr>
                        <a:t>Describes</a:t>
                      </a:r>
                      <a:r>
                        <a:rPr lang="nl-NL" sz="1200" baseline="0" dirty="0" smtClean="0">
                          <a:solidFill>
                            <a:schemeClr val="tx1"/>
                          </a:solidFill>
                        </a:rPr>
                        <a:t> </a:t>
                      </a:r>
                      <a:r>
                        <a:rPr lang="nl-NL" sz="1200" baseline="0" dirty="0" err="1" smtClean="0">
                          <a:solidFill>
                            <a:schemeClr val="tx1"/>
                          </a:solidFill>
                        </a:rPr>
                        <a:t>the</a:t>
                      </a:r>
                      <a:r>
                        <a:rPr lang="nl-NL" sz="1200" baseline="0" dirty="0" smtClean="0">
                          <a:solidFill>
                            <a:schemeClr val="tx1"/>
                          </a:solidFill>
                        </a:rPr>
                        <a:t> </a:t>
                      </a:r>
                      <a:r>
                        <a:rPr lang="nl-NL" sz="1200" baseline="0" dirty="0" err="1" smtClean="0">
                          <a:solidFill>
                            <a:schemeClr val="tx1"/>
                          </a:solidFill>
                        </a:rPr>
                        <a:t>lived</a:t>
                      </a:r>
                      <a:r>
                        <a:rPr lang="nl-NL" sz="1200" baseline="0" dirty="0" smtClean="0">
                          <a:solidFill>
                            <a:schemeClr val="tx1"/>
                          </a:solidFill>
                        </a:rPr>
                        <a:t> </a:t>
                      </a:r>
                      <a:r>
                        <a:rPr lang="nl-NL" sz="1200" baseline="0" dirty="0" err="1" smtClean="0">
                          <a:solidFill>
                            <a:schemeClr val="tx1"/>
                          </a:solidFill>
                        </a:rPr>
                        <a:t>experience</a:t>
                      </a:r>
                      <a:r>
                        <a:rPr lang="nl-NL" sz="1200" baseline="0" dirty="0" smtClean="0">
                          <a:solidFill>
                            <a:schemeClr val="tx1"/>
                          </a:solidFill>
                        </a:rPr>
                        <a:t> of </a:t>
                      </a:r>
                      <a:r>
                        <a:rPr lang="nl-NL" sz="1200" baseline="0" dirty="0" err="1" smtClean="0">
                          <a:solidFill>
                            <a:schemeClr val="tx1"/>
                          </a:solidFill>
                        </a:rPr>
                        <a:t>patients</a:t>
                      </a:r>
                      <a:r>
                        <a:rPr lang="nl-NL" sz="1200" baseline="0" dirty="0" smtClean="0">
                          <a:solidFill>
                            <a:schemeClr val="tx1"/>
                          </a:solidFill>
                        </a:rPr>
                        <a:t>, professionals.</a:t>
                      </a:r>
                    </a:p>
                    <a:p>
                      <a:r>
                        <a:rPr lang="en-US" sz="1200" b="0" i="0" kern="1200" dirty="0" smtClean="0">
                          <a:solidFill>
                            <a:schemeClr val="tx1"/>
                          </a:solidFill>
                          <a:effectLst/>
                          <a:latin typeface="+mn-lt"/>
                          <a:ea typeface="+mn-ea"/>
                          <a:cs typeface="+mn-cs"/>
                        </a:rPr>
                        <a:t>Phenomenology is an approach to qualitative research that </a:t>
                      </a:r>
                      <a:r>
                        <a:rPr lang="en-US" sz="1200" b="1" i="0" kern="1200" dirty="0" smtClean="0">
                          <a:solidFill>
                            <a:schemeClr val="tx1"/>
                          </a:solidFill>
                          <a:effectLst/>
                          <a:latin typeface="+mn-lt"/>
                          <a:ea typeface="+mn-ea"/>
                          <a:cs typeface="+mn-cs"/>
                        </a:rPr>
                        <a:t>focuses on the commonality of a lived experience within a particular group</a:t>
                      </a:r>
                      <a:r>
                        <a:rPr lang="en-US" sz="1200" b="0" i="0" kern="1200" dirty="0" smtClean="0">
                          <a:solidFill>
                            <a:schemeClr val="tx1"/>
                          </a:solidFill>
                          <a:effectLst/>
                          <a:latin typeface="+mn-lt"/>
                          <a:ea typeface="+mn-ea"/>
                          <a:cs typeface="+mn-cs"/>
                        </a:rPr>
                        <a:t>. The fundamental goal of the approach is to arrive at a description of the nature of the particular phenomenon (Creswell, 2013).</a:t>
                      </a:r>
                      <a:endParaRPr lang="nl-NL" sz="1200" dirty="0">
                        <a:solidFill>
                          <a:schemeClr val="tx1"/>
                        </a:solidFill>
                      </a:endParaRPr>
                    </a:p>
                  </a:txBody>
                  <a:tcPr/>
                </a:tc>
                <a:extLst>
                  <a:ext uri="{0D108BD9-81ED-4DB2-BD59-A6C34878D82A}">
                    <a16:rowId xmlns="" xmlns:a16="http://schemas.microsoft.com/office/drawing/2014/main" val="1100009545"/>
                  </a:ext>
                </a:extLst>
              </a:tr>
              <a:tr h="95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Ethnography </a:t>
                      </a:r>
                    </a:p>
                  </a:txBody>
                  <a:tcPr/>
                </a:tc>
                <a:tc>
                  <a:txBody>
                    <a:bodyPr/>
                    <a:lstStyle/>
                    <a:p>
                      <a:r>
                        <a:rPr lang="nl-NL" sz="1200" b="1" dirty="0" smtClean="0">
                          <a:solidFill>
                            <a:schemeClr val="tx1"/>
                          </a:solidFill>
                        </a:rPr>
                        <a:t>“A </a:t>
                      </a:r>
                      <a:r>
                        <a:rPr lang="nl-NL" sz="1200" b="1" dirty="0" err="1" smtClean="0">
                          <a:solidFill>
                            <a:schemeClr val="tx1"/>
                          </a:solidFill>
                        </a:rPr>
                        <a:t>qualitative</a:t>
                      </a:r>
                      <a:r>
                        <a:rPr lang="nl-NL" sz="1200" b="1" dirty="0" smtClean="0">
                          <a:solidFill>
                            <a:schemeClr val="tx1"/>
                          </a:solidFill>
                        </a:rPr>
                        <a:t> </a:t>
                      </a:r>
                      <a:r>
                        <a:rPr lang="nl-NL" sz="1200" b="1" dirty="0" err="1" smtClean="0">
                          <a:solidFill>
                            <a:schemeClr val="tx1"/>
                          </a:solidFill>
                        </a:rPr>
                        <a:t>study</a:t>
                      </a:r>
                      <a:r>
                        <a:rPr lang="nl-NL" sz="1200" b="1" dirty="0" smtClean="0">
                          <a:solidFill>
                            <a:schemeClr val="tx1"/>
                          </a:solidFill>
                        </a:rPr>
                        <a:t> </a:t>
                      </a:r>
                      <a:r>
                        <a:rPr lang="nl-NL" sz="1200" b="1" dirty="0" err="1" smtClean="0">
                          <a:solidFill>
                            <a:schemeClr val="tx1"/>
                          </a:solidFill>
                        </a:rPr>
                        <a:t>with</a:t>
                      </a:r>
                      <a:r>
                        <a:rPr lang="nl-NL" sz="1200" b="1" dirty="0" smtClean="0">
                          <a:solidFill>
                            <a:schemeClr val="tx1"/>
                          </a:solidFill>
                        </a:rPr>
                        <a:t> </a:t>
                      </a:r>
                      <a:r>
                        <a:rPr lang="nl-NL" sz="1200" b="1" dirty="0" err="1" smtClean="0">
                          <a:solidFill>
                            <a:schemeClr val="tx1"/>
                          </a:solidFill>
                        </a:rPr>
                        <a:t>an</a:t>
                      </a:r>
                      <a:r>
                        <a:rPr lang="nl-NL" sz="1200" b="1" dirty="0" smtClean="0">
                          <a:solidFill>
                            <a:schemeClr val="tx1"/>
                          </a:solidFill>
                        </a:rPr>
                        <a:t> </a:t>
                      </a:r>
                      <a:r>
                        <a:rPr lang="nl-NL" sz="1200" b="1" dirty="0" err="1" smtClean="0">
                          <a:solidFill>
                            <a:schemeClr val="tx1"/>
                          </a:solidFill>
                        </a:rPr>
                        <a:t>Ethnography</a:t>
                      </a:r>
                      <a:r>
                        <a:rPr lang="nl-NL" sz="1200" b="1" baseline="0" dirty="0" smtClean="0">
                          <a:solidFill>
                            <a:schemeClr val="tx1"/>
                          </a:solidFill>
                        </a:rPr>
                        <a:t> approach”– “A </a:t>
                      </a:r>
                      <a:r>
                        <a:rPr lang="nl-NL" sz="1200" b="1" baseline="0" dirty="0" err="1" smtClean="0">
                          <a:solidFill>
                            <a:schemeClr val="tx1"/>
                          </a:solidFill>
                        </a:rPr>
                        <a:t>qualititative</a:t>
                      </a:r>
                      <a:r>
                        <a:rPr lang="nl-NL" sz="1200" b="1" baseline="0" dirty="0" smtClean="0">
                          <a:solidFill>
                            <a:schemeClr val="tx1"/>
                          </a:solidFill>
                        </a:rPr>
                        <a:t> </a:t>
                      </a:r>
                      <a:r>
                        <a:rPr lang="nl-NL" sz="1200" b="1" baseline="0" dirty="0" err="1" smtClean="0">
                          <a:solidFill>
                            <a:schemeClr val="tx1"/>
                          </a:solidFill>
                        </a:rPr>
                        <a:t>ethnographic</a:t>
                      </a:r>
                      <a:r>
                        <a:rPr lang="nl-NL" sz="1200" b="1" baseline="0" dirty="0" smtClean="0">
                          <a:solidFill>
                            <a:schemeClr val="tx1"/>
                          </a:solidFill>
                        </a:rPr>
                        <a:t> </a:t>
                      </a:r>
                      <a:r>
                        <a:rPr lang="nl-NL" sz="1200" b="1" baseline="0" dirty="0" err="1" smtClean="0">
                          <a:solidFill>
                            <a:schemeClr val="tx1"/>
                          </a:solidFill>
                        </a:rPr>
                        <a:t>study</a:t>
                      </a:r>
                      <a:r>
                        <a:rPr lang="nl-NL" sz="1200" b="1" baseline="0" dirty="0" smtClean="0">
                          <a:solidFill>
                            <a:schemeClr val="tx1"/>
                          </a:solidFill>
                        </a:rPr>
                        <a:t>”</a:t>
                      </a:r>
                      <a:endParaRPr lang="nl-NL" sz="1200" b="1" dirty="0" smtClean="0">
                        <a:solidFill>
                          <a:schemeClr val="tx1"/>
                        </a:solidFill>
                      </a:endParaRPr>
                    </a:p>
                    <a:p>
                      <a:r>
                        <a:rPr lang="nl-NL" sz="1200" dirty="0" err="1" smtClean="0">
                          <a:solidFill>
                            <a:schemeClr val="tx1"/>
                          </a:solidFill>
                        </a:rPr>
                        <a:t>Investigates</a:t>
                      </a:r>
                      <a:r>
                        <a:rPr lang="nl-NL" sz="1200" dirty="0" smtClean="0">
                          <a:solidFill>
                            <a:schemeClr val="tx1"/>
                          </a:solidFill>
                        </a:rPr>
                        <a:t> cultures</a:t>
                      </a:r>
                      <a:r>
                        <a:rPr lang="nl-NL" sz="1200" baseline="0" dirty="0" smtClean="0">
                          <a:solidFill>
                            <a:schemeClr val="tx1"/>
                          </a:solidFill>
                        </a:rPr>
                        <a:t> in </a:t>
                      </a:r>
                      <a:r>
                        <a:rPr lang="nl-NL" sz="1200" baseline="0" dirty="0" err="1" smtClean="0">
                          <a:solidFill>
                            <a:schemeClr val="tx1"/>
                          </a:solidFill>
                        </a:rPr>
                        <a:t>depth</a:t>
                      </a:r>
                      <a:r>
                        <a:rPr lang="nl-NL" sz="1200" baseline="0" dirty="0" smtClean="0">
                          <a:solidFill>
                            <a:schemeClr val="tx1"/>
                          </a:solidFill>
                        </a:rPr>
                        <a:t>.</a:t>
                      </a:r>
                    </a:p>
                    <a:p>
                      <a:r>
                        <a:rPr lang="en-US" sz="1200" b="0" i="0" kern="1200" dirty="0" smtClean="0">
                          <a:solidFill>
                            <a:schemeClr val="tx1"/>
                          </a:solidFill>
                          <a:effectLst/>
                          <a:latin typeface="+mn-lt"/>
                          <a:ea typeface="+mn-ea"/>
                          <a:cs typeface="+mn-cs"/>
                        </a:rPr>
                        <a:t>Ethnographic research is </a:t>
                      </a:r>
                      <a:r>
                        <a:rPr lang="en-US" sz="1200" b="1" i="0" kern="1200" dirty="0" smtClean="0">
                          <a:solidFill>
                            <a:schemeClr val="tx1"/>
                          </a:solidFill>
                          <a:effectLst/>
                          <a:latin typeface="+mn-lt"/>
                          <a:ea typeface="+mn-ea"/>
                          <a:cs typeface="+mn-cs"/>
                        </a:rPr>
                        <a:t>a qualitative method where researchers observe and/or interact with a study's participants in their real-life environment</a:t>
                      </a:r>
                      <a:r>
                        <a:rPr lang="en-US" sz="1200" b="0" i="0" kern="1200" dirty="0" smtClean="0">
                          <a:solidFill>
                            <a:schemeClr val="tx1"/>
                          </a:solidFill>
                          <a:effectLst/>
                          <a:latin typeface="+mn-lt"/>
                          <a:ea typeface="+mn-ea"/>
                          <a:cs typeface="+mn-cs"/>
                        </a:rPr>
                        <a:t>. Ethnography was </a:t>
                      </a:r>
                      <a:r>
                        <a:rPr lang="en-US" sz="1200" b="0" i="0" kern="1200" dirty="0" err="1" smtClean="0">
                          <a:solidFill>
                            <a:schemeClr val="tx1"/>
                          </a:solidFill>
                          <a:effectLst/>
                          <a:latin typeface="+mn-lt"/>
                          <a:ea typeface="+mn-ea"/>
                          <a:cs typeface="+mn-cs"/>
                        </a:rPr>
                        <a:t>popularised</a:t>
                      </a:r>
                      <a:r>
                        <a:rPr lang="en-US" sz="1200" b="0" i="0" kern="1200" dirty="0" smtClean="0">
                          <a:solidFill>
                            <a:schemeClr val="tx1"/>
                          </a:solidFill>
                          <a:effectLst/>
                          <a:latin typeface="+mn-lt"/>
                          <a:ea typeface="+mn-ea"/>
                          <a:cs typeface="+mn-cs"/>
                        </a:rPr>
                        <a:t> by anthropology, but is used across a wide range of social sciences.</a:t>
                      </a:r>
                      <a:endParaRPr lang="nl-NL" sz="1200" dirty="0">
                        <a:solidFill>
                          <a:schemeClr val="tx1"/>
                        </a:solidFill>
                      </a:endParaRPr>
                    </a:p>
                  </a:txBody>
                  <a:tcPr/>
                </a:tc>
                <a:extLst>
                  <a:ext uri="{0D108BD9-81ED-4DB2-BD59-A6C34878D82A}">
                    <a16:rowId xmlns="" xmlns:a16="http://schemas.microsoft.com/office/drawing/2014/main" val="3245597490"/>
                  </a:ext>
                </a:extLst>
              </a:tr>
              <a:tr h="1580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Grounded theory </a:t>
                      </a:r>
                    </a:p>
                  </a:txBody>
                  <a:tcPr/>
                </a:tc>
                <a:tc>
                  <a:txBody>
                    <a:bodyPr/>
                    <a:lstStyle/>
                    <a:p>
                      <a:r>
                        <a:rPr lang="nl-NL" sz="1200" b="1" dirty="0" smtClean="0">
                          <a:solidFill>
                            <a:schemeClr val="tx1"/>
                          </a:solidFill>
                        </a:rPr>
                        <a:t>“A </a:t>
                      </a:r>
                      <a:r>
                        <a:rPr lang="nl-NL" sz="1200" b="1" dirty="0" err="1" smtClean="0">
                          <a:solidFill>
                            <a:schemeClr val="tx1"/>
                          </a:solidFill>
                        </a:rPr>
                        <a:t>qualitative</a:t>
                      </a:r>
                      <a:r>
                        <a:rPr lang="nl-NL" sz="1200" b="1" dirty="0" smtClean="0">
                          <a:solidFill>
                            <a:schemeClr val="tx1"/>
                          </a:solidFill>
                        </a:rPr>
                        <a:t> </a:t>
                      </a:r>
                      <a:r>
                        <a:rPr lang="nl-NL" sz="1200" b="1" dirty="0" err="1" smtClean="0">
                          <a:solidFill>
                            <a:schemeClr val="tx1"/>
                          </a:solidFill>
                        </a:rPr>
                        <a:t>study</a:t>
                      </a:r>
                      <a:r>
                        <a:rPr lang="nl-NL" sz="1200" b="1" dirty="0" smtClean="0">
                          <a:solidFill>
                            <a:schemeClr val="tx1"/>
                          </a:solidFill>
                        </a:rPr>
                        <a:t> </a:t>
                      </a:r>
                      <a:r>
                        <a:rPr lang="nl-NL" sz="1200" b="1" dirty="0" err="1" smtClean="0">
                          <a:solidFill>
                            <a:schemeClr val="tx1"/>
                          </a:solidFill>
                        </a:rPr>
                        <a:t>with</a:t>
                      </a:r>
                      <a:r>
                        <a:rPr lang="nl-NL" sz="1200" b="1" baseline="0" dirty="0" smtClean="0">
                          <a:solidFill>
                            <a:schemeClr val="tx1"/>
                          </a:solidFill>
                        </a:rPr>
                        <a:t> </a:t>
                      </a:r>
                      <a:r>
                        <a:rPr lang="nl-NL" sz="1200" b="1" baseline="0" dirty="0" err="1" smtClean="0">
                          <a:solidFill>
                            <a:schemeClr val="tx1"/>
                          </a:solidFill>
                        </a:rPr>
                        <a:t>grounded</a:t>
                      </a:r>
                      <a:r>
                        <a:rPr lang="nl-NL" sz="1200" b="1" baseline="0" dirty="0" smtClean="0">
                          <a:solidFill>
                            <a:schemeClr val="tx1"/>
                          </a:solidFill>
                        </a:rPr>
                        <a:t> </a:t>
                      </a:r>
                      <a:r>
                        <a:rPr lang="nl-NL" sz="1200" b="1" baseline="0" dirty="0" err="1" smtClean="0">
                          <a:solidFill>
                            <a:schemeClr val="tx1"/>
                          </a:solidFill>
                        </a:rPr>
                        <a:t>theory</a:t>
                      </a:r>
                      <a:r>
                        <a:rPr lang="nl-NL" sz="1200" b="1" baseline="0" dirty="0" smtClean="0">
                          <a:solidFill>
                            <a:schemeClr val="tx1"/>
                          </a:solidFill>
                        </a:rPr>
                        <a:t> design was </a:t>
                      </a:r>
                      <a:r>
                        <a:rPr lang="nl-NL" sz="1200" b="1" baseline="0" dirty="0" err="1" smtClean="0">
                          <a:solidFill>
                            <a:schemeClr val="tx1"/>
                          </a:solidFill>
                        </a:rPr>
                        <a:t>used</a:t>
                      </a:r>
                      <a:r>
                        <a:rPr lang="nl-NL" sz="1200" b="1" baseline="0" dirty="0" smtClean="0">
                          <a:solidFill>
                            <a:schemeClr val="tx1"/>
                          </a:solidFill>
                        </a:rPr>
                        <a:t>….”</a:t>
                      </a:r>
                      <a:endParaRPr lang="nl-NL" sz="1200" b="1" dirty="0" smtClean="0">
                        <a:solidFill>
                          <a:schemeClr val="tx1"/>
                        </a:solidFill>
                      </a:endParaRPr>
                    </a:p>
                    <a:p>
                      <a:r>
                        <a:rPr lang="nl-NL" sz="1200" dirty="0" err="1" smtClean="0">
                          <a:solidFill>
                            <a:schemeClr val="tx1"/>
                          </a:solidFill>
                        </a:rPr>
                        <a:t>Formulate</a:t>
                      </a:r>
                      <a:r>
                        <a:rPr lang="nl-NL" sz="1200" dirty="0" smtClean="0">
                          <a:solidFill>
                            <a:schemeClr val="tx1"/>
                          </a:solidFill>
                        </a:rPr>
                        <a:t>, test </a:t>
                      </a:r>
                      <a:r>
                        <a:rPr lang="nl-NL" sz="1200" dirty="0" err="1" smtClean="0">
                          <a:solidFill>
                            <a:schemeClr val="tx1"/>
                          </a:solidFill>
                        </a:rPr>
                        <a:t>and</a:t>
                      </a:r>
                      <a:r>
                        <a:rPr lang="nl-NL" sz="1200" dirty="0" smtClean="0">
                          <a:solidFill>
                            <a:schemeClr val="tx1"/>
                          </a:solidFill>
                        </a:rPr>
                        <a:t> </a:t>
                      </a:r>
                      <a:r>
                        <a:rPr lang="nl-NL" sz="1200" dirty="0" err="1" smtClean="0">
                          <a:solidFill>
                            <a:schemeClr val="tx1"/>
                          </a:solidFill>
                        </a:rPr>
                        <a:t>refine</a:t>
                      </a:r>
                      <a:r>
                        <a:rPr lang="nl-NL" sz="1200" dirty="0" smtClean="0">
                          <a:solidFill>
                            <a:schemeClr val="tx1"/>
                          </a:solidFill>
                        </a:rPr>
                        <a:t> a </a:t>
                      </a:r>
                      <a:r>
                        <a:rPr lang="nl-NL" sz="1200" dirty="0" err="1" smtClean="0">
                          <a:solidFill>
                            <a:schemeClr val="tx1"/>
                          </a:solidFill>
                        </a:rPr>
                        <a:t>theory</a:t>
                      </a:r>
                      <a:r>
                        <a:rPr lang="nl-NL" sz="1200" dirty="0" smtClean="0">
                          <a:solidFill>
                            <a:schemeClr val="tx1"/>
                          </a:solidFill>
                        </a:rPr>
                        <a:t> </a:t>
                      </a:r>
                      <a:r>
                        <a:rPr lang="nl-NL" sz="1200" dirty="0" err="1" smtClean="0">
                          <a:solidFill>
                            <a:schemeClr val="tx1"/>
                          </a:solidFill>
                        </a:rPr>
                        <a:t>about</a:t>
                      </a:r>
                      <a:r>
                        <a:rPr lang="nl-NL" sz="1200" dirty="0" smtClean="0">
                          <a:solidFill>
                            <a:schemeClr val="tx1"/>
                          </a:solidFill>
                        </a:rPr>
                        <a:t> a </a:t>
                      </a:r>
                      <a:r>
                        <a:rPr lang="nl-NL" sz="1200" dirty="0" err="1" smtClean="0">
                          <a:solidFill>
                            <a:schemeClr val="tx1"/>
                          </a:solidFill>
                        </a:rPr>
                        <a:t>phenomena</a:t>
                      </a:r>
                      <a:r>
                        <a:rPr lang="nl-NL" sz="1200" dirty="0" smtClean="0">
                          <a:solidFill>
                            <a:schemeClr val="tx1"/>
                          </a:solidFill>
                        </a:rPr>
                        <a:t>.</a:t>
                      </a:r>
                    </a:p>
                    <a:p>
                      <a:r>
                        <a:rPr lang="en-US" sz="1200" b="0" i="0" kern="1200" dirty="0" smtClean="0">
                          <a:solidFill>
                            <a:schemeClr val="tx1"/>
                          </a:solidFill>
                          <a:effectLst/>
                          <a:latin typeface="+mn-lt"/>
                          <a:ea typeface="+mn-ea"/>
                          <a:cs typeface="+mn-cs"/>
                        </a:rPr>
                        <a:t>Grounded theory refers to inductive methods aiming toward theory development. The term </a:t>
                      </a:r>
                      <a:r>
                        <a:rPr lang="en-US" sz="1200" b="0" i="1" kern="1200" dirty="0" smtClean="0">
                          <a:solidFill>
                            <a:schemeClr val="tx1"/>
                          </a:solidFill>
                          <a:effectLst/>
                          <a:latin typeface="+mn-lt"/>
                          <a:ea typeface="+mn-ea"/>
                          <a:cs typeface="+mn-cs"/>
                        </a:rPr>
                        <a:t>grounded theory </a:t>
                      </a:r>
                      <a:r>
                        <a:rPr lang="en-US" sz="1200" b="0" i="0" kern="1200" dirty="0" smtClean="0">
                          <a:solidFill>
                            <a:schemeClr val="tx1"/>
                          </a:solidFill>
                          <a:effectLst/>
                          <a:latin typeface="+mn-lt"/>
                          <a:ea typeface="+mn-ea"/>
                          <a:cs typeface="+mn-cs"/>
                        </a:rPr>
                        <a:t>denotes dual referents: (a) a </a:t>
                      </a:r>
                      <a:r>
                        <a:rPr lang="en-US" sz="1200" b="0" i="1" kern="1200" dirty="0" smtClean="0">
                          <a:solidFill>
                            <a:schemeClr val="tx1"/>
                          </a:solidFill>
                          <a:effectLst/>
                          <a:latin typeface="+mn-lt"/>
                          <a:ea typeface="+mn-ea"/>
                          <a:cs typeface="+mn-cs"/>
                        </a:rPr>
                        <a:t>method</a:t>
                      </a:r>
                      <a:r>
                        <a:rPr lang="en-US" sz="1200" b="0" i="0" kern="1200" dirty="0" smtClean="0">
                          <a:solidFill>
                            <a:schemeClr val="tx1"/>
                          </a:solidFill>
                          <a:effectLst/>
                          <a:latin typeface="+mn-lt"/>
                          <a:ea typeface="+mn-ea"/>
                          <a:cs typeface="+mn-cs"/>
                        </a:rPr>
                        <a:t> consisting of flexible methodological strategies and (b) the </a:t>
                      </a:r>
                      <a:r>
                        <a:rPr lang="en-US" sz="1200" b="0" i="1" kern="1200" dirty="0" smtClean="0">
                          <a:solidFill>
                            <a:schemeClr val="tx1"/>
                          </a:solidFill>
                          <a:effectLst/>
                          <a:latin typeface="+mn-lt"/>
                          <a:ea typeface="+mn-ea"/>
                          <a:cs typeface="+mn-cs"/>
                        </a:rPr>
                        <a:t>products</a:t>
                      </a:r>
                      <a:r>
                        <a:rPr lang="en-US" sz="1200" b="0" i="0" kern="1200" dirty="0" smtClean="0">
                          <a:solidFill>
                            <a:schemeClr val="tx1"/>
                          </a:solidFill>
                          <a:effectLst/>
                          <a:latin typeface="+mn-lt"/>
                          <a:ea typeface="+mn-ea"/>
                          <a:cs typeface="+mn-cs"/>
                        </a:rPr>
                        <a:t> of this type of inquiry. Increasingly, researchers use the term to mean the methods of inquiry for collecting and, in particular, analyzing data. The methodological strategies of grounded theory are aimed to construct middle-level theories directly from data analysis. The inductive theoretical thrust of these methods is central to their logic. The resulting analyses build their power on strong empirical foundations. These analyses provide focused, abstract, conceptual theories that explain the studied empirical phenomena.</a:t>
                      </a:r>
                      <a:endParaRPr lang="nl-NL" sz="1200" dirty="0">
                        <a:solidFill>
                          <a:schemeClr val="tx1"/>
                        </a:solidFill>
                      </a:endParaRPr>
                    </a:p>
                  </a:txBody>
                  <a:tcPr/>
                </a:tc>
                <a:extLst>
                  <a:ext uri="{0D108BD9-81ED-4DB2-BD59-A6C34878D82A}">
                    <a16:rowId xmlns="" xmlns:a16="http://schemas.microsoft.com/office/drawing/2014/main" val="1495132926"/>
                  </a:ext>
                </a:extLst>
              </a:tr>
            </a:tbl>
          </a:graphicData>
        </a:graphic>
      </p:graphicFrame>
    </p:spTree>
    <p:extLst>
      <p:ext uri="{BB962C8B-B14F-4D97-AF65-F5344CB8AC3E}">
        <p14:creationId xmlns:p14="http://schemas.microsoft.com/office/powerpoint/2010/main" val="1233196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6101" y="114857"/>
            <a:ext cx="10058400" cy="1450757"/>
          </a:xfrm>
        </p:spPr>
        <p:txBody>
          <a:bodyPr>
            <a:normAutofit/>
          </a:bodyPr>
          <a:lstStyle/>
          <a:p>
            <a:r>
              <a:rPr 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Sample </a:t>
            </a:r>
            <a:r>
              <a:rPr lang="nl-NL" sz="36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Size</a:t>
            </a:r>
            <a:r>
              <a:rPr 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endParaRPr lang="nl-NL" sz="3600" dirty="0"/>
          </a:p>
        </p:txBody>
      </p:sp>
      <p:sp>
        <p:nvSpPr>
          <p:cNvPr id="4" name="Tijdelijke aanduiding voor inhoud 3"/>
          <p:cNvSpPr>
            <a:spLocks noGrp="1"/>
          </p:cNvSpPr>
          <p:nvPr>
            <p:ph idx="1"/>
          </p:nvPr>
        </p:nvSpPr>
        <p:spPr>
          <a:xfrm>
            <a:off x="590719" y="1859662"/>
            <a:ext cx="10564961" cy="4023360"/>
          </a:xfrm>
        </p:spPr>
        <p:txBody>
          <a:bodyPr>
            <a:normAutofit/>
          </a:bodyPr>
          <a:lstStyle/>
          <a:p>
            <a:pPr algn="just"/>
            <a:r>
              <a:rPr lang="en-US" dirty="0">
                <a:solidFill>
                  <a:schemeClr val="tx1"/>
                </a:solidFill>
              </a:rPr>
              <a:t>How </a:t>
            </a:r>
            <a:r>
              <a:rPr lang="en-US" dirty="0" smtClean="0">
                <a:solidFill>
                  <a:schemeClr val="tx1"/>
                </a:solidFill>
              </a:rPr>
              <a:t>many participants do you need for qualitative research?</a:t>
            </a:r>
          </a:p>
          <a:p>
            <a:pPr algn="just"/>
            <a:r>
              <a:rPr lang="en-GB" dirty="0">
                <a:solidFill>
                  <a:schemeClr val="tx1"/>
                </a:solidFill>
              </a:rPr>
              <a:t>A sample size is estimated before a qualitative study </a:t>
            </a:r>
            <a:r>
              <a:rPr lang="en-GB" dirty="0" smtClean="0">
                <a:solidFill>
                  <a:schemeClr val="tx1"/>
                </a:solidFill>
              </a:rPr>
              <a:t>begins</a:t>
            </a:r>
            <a:endParaRPr lang="lt-LT" dirty="0" smtClean="0">
              <a:solidFill>
                <a:schemeClr val="tx1"/>
              </a:solidFill>
            </a:endParaRPr>
          </a:p>
          <a:p>
            <a:pPr algn="just"/>
            <a:r>
              <a:rPr lang="lt-LT" dirty="0" err="1" smtClean="0">
                <a:solidFill>
                  <a:schemeClr val="tx1"/>
                </a:solidFill>
              </a:rPr>
              <a:t>Th</a:t>
            </a:r>
            <a:r>
              <a:rPr lang="en-GB" dirty="0" smtClean="0">
                <a:solidFill>
                  <a:schemeClr val="tx1"/>
                </a:solidFill>
              </a:rPr>
              <a:t>e </a:t>
            </a:r>
            <a:r>
              <a:rPr lang="en-GB" dirty="0">
                <a:solidFill>
                  <a:schemeClr val="tx1"/>
                </a:solidFill>
              </a:rPr>
              <a:t>final sample size depends on the study scope, data quality, sensitivity of the research topic or phenomenon of interest, and researchers’ </a:t>
            </a:r>
            <a:r>
              <a:rPr lang="en-GB" dirty="0" smtClean="0">
                <a:solidFill>
                  <a:schemeClr val="tx1"/>
                </a:solidFill>
              </a:rPr>
              <a:t>skills</a:t>
            </a:r>
          </a:p>
          <a:p>
            <a:pPr lvl="1" algn="just"/>
            <a:r>
              <a:rPr lang="en-GB" sz="2000" dirty="0" smtClean="0">
                <a:solidFill>
                  <a:schemeClr val="tx1"/>
                </a:solidFill>
              </a:rPr>
              <a:t>For </a:t>
            </a:r>
            <a:r>
              <a:rPr lang="en-GB" sz="2000" dirty="0">
                <a:solidFill>
                  <a:schemeClr val="tx1"/>
                </a:solidFill>
              </a:rPr>
              <a:t>example, a study with a narrow scope, skilled researchers, and a </a:t>
            </a:r>
            <a:r>
              <a:rPr lang="en-GB" sz="2000" dirty="0" smtClean="0">
                <a:solidFill>
                  <a:schemeClr val="tx1"/>
                </a:solidFill>
              </a:rPr>
              <a:t>non</a:t>
            </a:r>
            <a:r>
              <a:rPr lang="lt-LT" sz="2000" dirty="0" smtClean="0">
                <a:solidFill>
                  <a:schemeClr val="tx1"/>
                </a:solidFill>
              </a:rPr>
              <a:t>-</a:t>
            </a:r>
            <a:r>
              <a:rPr lang="en-GB" sz="2000" dirty="0" smtClean="0">
                <a:solidFill>
                  <a:schemeClr val="tx1"/>
                </a:solidFill>
              </a:rPr>
              <a:t>sensitive </a:t>
            </a:r>
            <a:r>
              <a:rPr lang="en-GB" sz="2000" dirty="0">
                <a:solidFill>
                  <a:schemeClr val="tx1"/>
                </a:solidFill>
              </a:rPr>
              <a:t>topic likely will require a smaller </a:t>
            </a:r>
            <a:r>
              <a:rPr lang="en-GB" sz="2000" dirty="0" smtClean="0">
                <a:solidFill>
                  <a:schemeClr val="tx1"/>
                </a:solidFill>
              </a:rPr>
              <a:t>sample </a:t>
            </a:r>
          </a:p>
          <a:p>
            <a:pPr algn="just"/>
            <a:r>
              <a:rPr lang="en-GB" dirty="0" smtClean="0">
                <a:solidFill>
                  <a:schemeClr val="tx1"/>
                </a:solidFill>
              </a:rPr>
              <a:t>Data </a:t>
            </a:r>
            <a:r>
              <a:rPr lang="en-GB" dirty="0">
                <a:solidFill>
                  <a:schemeClr val="tx1"/>
                </a:solidFill>
              </a:rPr>
              <a:t>saturation frequently is a key consideration in final sample </a:t>
            </a:r>
            <a:r>
              <a:rPr lang="en-GB" dirty="0" smtClean="0">
                <a:solidFill>
                  <a:schemeClr val="tx1"/>
                </a:solidFill>
              </a:rPr>
              <a:t>size </a:t>
            </a:r>
            <a:endParaRPr lang="lt-LT" dirty="0" smtClean="0">
              <a:solidFill>
                <a:schemeClr val="tx1"/>
              </a:solidFill>
            </a:endParaRPr>
          </a:p>
          <a:p>
            <a:pPr algn="just"/>
            <a:r>
              <a:rPr lang="en-GB" dirty="0" smtClean="0">
                <a:solidFill>
                  <a:schemeClr val="tx1"/>
                </a:solidFill>
              </a:rPr>
              <a:t>When </a:t>
            </a:r>
            <a:r>
              <a:rPr lang="en-GB" dirty="0">
                <a:solidFill>
                  <a:schemeClr val="tx1"/>
                </a:solidFill>
              </a:rPr>
              <a:t>no new insights or information are obtained, </a:t>
            </a:r>
            <a:r>
              <a:rPr lang="en-GB" dirty="0">
                <a:solidFill>
                  <a:srgbClr val="C00000"/>
                </a:solidFill>
              </a:rPr>
              <a:t>data saturation </a:t>
            </a:r>
            <a:r>
              <a:rPr lang="en-GB" dirty="0">
                <a:solidFill>
                  <a:schemeClr val="tx1"/>
                </a:solidFill>
              </a:rPr>
              <a:t>is attained and sampling </a:t>
            </a:r>
            <a:r>
              <a:rPr lang="en-GB" dirty="0" smtClean="0">
                <a:solidFill>
                  <a:schemeClr val="tx1"/>
                </a:solidFill>
              </a:rPr>
              <a:t>stops</a:t>
            </a:r>
            <a:r>
              <a:rPr lang="lt-LT" dirty="0" smtClean="0">
                <a:solidFill>
                  <a:schemeClr val="tx1"/>
                </a:solidFill>
              </a:rPr>
              <a:t>. A</a:t>
            </a:r>
            <a:r>
              <a:rPr lang="en-GB" dirty="0" err="1" smtClean="0">
                <a:solidFill>
                  <a:schemeClr val="tx1"/>
                </a:solidFill>
              </a:rPr>
              <a:t>lthough</a:t>
            </a:r>
            <a:r>
              <a:rPr lang="en-GB" dirty="0" smtClean="0">
                <a:solidFill>
                  <a:schemeClr val="tx1"/>
                </a:solidFill>
              </a:rPr>
              <a:t> </a:t>
            </a:r>
            <a:r>
              <a:rPr lang="en-GB" dirty="0">
                <a:solidFill>
                  <a:schemeClr val="tx1"/>
                </a:solidFill>
              </a:rPr>
              <a:t>researchers may </a:t>
            </a:r>
            <a:r>
              <a:rPr lang="en-GB" dirty="0" err="1">
                <a:solidFill>
                  <a:schemeClr val="tx1"/>
                </a:solidFill>
              </a:rPr>
              <a:t>analyze</a:t>
            </a:r>
            <a:r>
              <a:rPr lang="en-GB" dirty="0">
                <a:solidFill>
                  <a:schemeClr val="tx1"/>
                </a:solidFill>
              </a:rPr>
              <a:t> one or two more cases to be </a:t>
            </a:r>
            <a:r>
              <a:rPr lang="en-GB" dirty="0" smtClean="0">
                <a:solidFill>
                  <a:schemeClr val="tx1"/>
                </a:solidFill>
              </a:rPr>
              <a:t>certain</a:t>
            </a:r>
            <a:endParaRPr lang="en-US" dirty="0">
              <a:solidFill>
                <a:schemeClr val="tx1"/>
              </a:solidFill>
            </a:endParaRPr>
          </a:p>
          <a:p>
            <a:pPr algn="just"/>
            <a:endParaRPr lang="nl-NL" dirty="0"/>
          </a:p>
        </p:txBody>
      </p:sp>
    </p:spTree>
    <p:extLst>
      <p:ext uri="{BB962C8B-B14F-4D97-AF65-F5344CB8AC3E}">
        <p14:creationId xmlns:p14="http://schemas.microsoft.com/office/powerpoint/2010/main" val="385901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rPr>
              <a:t>Aim</a:t>
            </a:r>
            <a:endParaRPr lang="lt-LT" sz="4400" b="1" dirty="0">
              <a:solidFill>
                <a:srgbClr val="003399"/>
              </a:solidFill>
            </a:endParaRP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GB" dirty="0" smtClean="0"/>
              <a:t>To </a:t>
            </a:r>
            <a:r>
              <a:rPr lang="en-GB" dirty="0"/>
              <a:t>gain knowledge on </a:t>
            </a:r>
            <a:r>
              <a:rPr lang="lt-LT" dirty="0" smtClean="0"/>
              <a:t>preparation of the publication on qualitative study results for peer </a:t>
            </a:r>
            <a:r>
              <a:rPr lang="lt-LT" dirty="0" err="1" smtClean="0"/>
              <a:t>review</a:t>
            </a:r>
            <a:r>
              <a:rPr lang="lt-LT" dirty="0" smtClean="0"/>
              <a:t> </a:t>
            </a:r>
            <a:r>
              <a:rPr lang="lt-LT" dirty="0" err="1" smtClean="0"/>
              <a:t>journal</a:t>
            </a:r>
            <a:endParaRPr lang="lt-LT" dirty="0" smtClean="0"/>
          </a:p>
          <a:p>
            <a:pPr>
              <a:buFont typeface="Courier New" panose="02070309020205020404" pitchFamily="49" charset="0"/>
              <a:buChar char="o"/>
            </a:pPr>
            <a:r>
              <a:rPr lang="lt-LT" dirty="0" smtClean="0"/>
              <a:t>To </a:t>
            </a:r>
            <a:r>
              <a:rPr lang="lt-LT" dirty="0" err="1" smtClean="0"/>
              <a:t>understand</a:t>
            </a:r>
            <a:r>
              <a:rPr lang="lt-LT" dirty="0" smtClean="0"/>
              <a:t> </a:t>
            </a:r>
            <a:r>
              <a:rPr lang="lt-LT" dirty="0" err="1" smtClean="0"/>
              <a:t>the</a:t>
            </a:r>
            <a:r>
              <a:rPr lang="lt-LT" dirty="0" smtClean="0"/>
              <a:t> </a:t>
            </a:r>
            <a:r>
              <a:rPr lang="lt-LT" dirty="0" err="1" smtClean="0"/>
              <a:t>criteria</a:t>
            </a:r>
            <a:r>
              <a:rPr lang="lt-LT" dirty="0" smtClean="0"/>
              <a:t> </a:t>
            </a:r>
            <a:r>
              <a:rPr lang="lt-LT" dirty="0" err="1" smtClean="0"/>
              <a:t>for</a:t>
            </a:r>
            <a:r>
              <a:rPr lang="lt-LT" dirty="0" smtClean="0"/>
              <a:t> </a:t>
            </a:r>
            <a:r>
              <a:rPr lang="lt-LT" dirty="0" err="1" smtClean="0"/>
              <a:t>reporting</a:t>
            </a:r>
            <a:r>
              <a:rPr lang="lt-LT" dirty="0" smtClean="0"/>
              <a:t> </a:t>
            </a:r>
            <a:r>
              <a:rPr lang="lt-LT" dirty="0" err="1" smtClean="0"/>
              <a:t>qualitative</a:t>
            </a:r>
            <a:r>
              <a:rPr lang="lt-LT" dirty="0" smtClean="0"/>
              <a:t> </a:t>
            </a:r>
            <a:r>
              <a:rPr lang="lt-LT" dirty="0" err="1" smtClean="0"/>
              <a:t>research</a:t>
            </a:r>
            <a:r>
              <a:rPr lang="lt-LT" dirty="0" smtClean="0"/>
              <a:t> (COREQ)</a:t>
            </a:r>
            <a:endParaRPr lang="en-US" dirty="0" smtClean="0"/>
          </a:p>
          <a:p>
            <a:pPr>
              <a:buFont typeface="Courier New" panose="02070309020205020404" pitchFamily="49" charset="0"/>
              <a:buChar char="o"/>
            </a:pPr>
            <a:r>
              <a:rPr lang="en-US" dirty="0" smtClean="0"/>
              <a:t>To be familiar with the academic writing</a:t>
            </a:r>
            <a:r>
              <a:rPr lang="lt-LT" dirty="0" smtClean="0"/>
              <a:t> </a:t>
            </a:r>
            <a:r>
              <a:rPr lang="lt-LT" dirty="0" err="1" smtClean="0"/>
              <a:t>style</a:t>
            </a:r>
            <a:endParaRPr lang="en-US" dirty="0" smtClean="0"/>
          </a:p>
          <a:p>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2</a:t>
            </a:fld>
            <a:endParaRPr lang="en-US"/>
          </a:p>
        </p:txBody>
      </p:sp>
    </p:spTree>
    <p:extLst>
      <p:ext uri="{BB962C8B-B14F-4D97-AF65-F5344CB8AC3E}">
        <p14:creationId xmlns:p14="http://schemas.microsoft.com/office/powerpoint/2010/main" val="2086211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6101" y="114857"/>
            <a:ext cx="10058400" cy="1450757"/>
          </a:xfrm>
        </p:spPr>
        <p:txBody>
          <a:bodyPr>
            <a:normAutofit/>
          </a:bodyPr>
          <a:lstStyle/>
          <a:p>
            <a:r>
              <a:rPr 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Sampling </a:t>
            </a:r>
            <a:endParaRPr lang="nl-NL" sz="3600" dirty="0"/>
          </a:p>
        </p:txBody>
      </p:sp>
      <p:sp>
        <p:nvSpPr>
          <p:cNvPr id="2" name="Rechthoek 1"/>
          <p:cNvSpPr/>
          <p:nvPr/>
        </p:nvSpPr>
        <p:spPr>
          <a:xfrm>
            <a:off x="1035781" y="1859340"/>
            <a:ext cx="10543922" cy="3831818"/>
          </a:xfrm>
          <a:prstGeom prst="rect">
            <a:avLst/>
          </a:prstGeom>
        </p:spPr>
        <p:txBody>
          <a:bodyPr wrap="square">
            <a:spAutoFit/>
          </a:bodyPr>
          <a:lstStyle/>
          <a:p>
            <a:pPr>
              <a:lnSpc>
                <a:spcPct val="150000"/>
              </a:lnSpc>
            </a:pPr>
            <a:r>
              <a:rPr lang="en-GB" dirty="0">
                <a:latin typeface="Verdana" panose="020B0604030504040204" pitchFamily="34" charset="0"/>
                <a:ea typeface="Times New Roman" panose="02020603050405020304" pitchFamily="18" charset="0"/>
                <a:cs typeface="Times New Roman" panose="02020603050405020304" pitchFamily="18" charset="0"/>
              </a:rPr>
              <a:t>Qualitative research sampling is concerned with accurately representing and discovering meaning in experience, rather than </a:t>
            </a:r>
            <a:r>
              <a:rPr lang="en-GB" dirty="0" smtClean="0">
                <a:latin typeface="Verdana" panose="020B0604030504040204" pitchFamily="34" charset="0"/>
                <a:ea typeface="Times New Roman" panose="02020603050405020304" pitchFamily="18" charset="0"/>
                <a:cs typeface="Times New Roman" panose="02020603050405020304" pitchFamily="18" charset="0"/>
              </a:rPr>
              <a:t>generalizability </a:t>
            </a:r>
          </a:p>
          <a:p>
            <a:pPr>
              <a:lnSpc>
                <a:spcPct val="150000"/>
              </a:lnSpc>
            </a:pPr>
            <a:endParaRPr lang="en-GB" dirty="0">
              <a:latin typeface="Verdana" panose="020B0604030504040204" pitchFamily="34" charset="0"/>
              <a:ea typeface="Times New Roman" panose="02020603050405020304" pitchFamily="18" charset="0"/>
              <a:cs typeface="Times New Roman" panose="02020603050405020304" pitchFamily="18" charset="0"/>
            </a:endParaRPr>
          </a:p>
          <a:p>
            <a:pPr>
              <a:lnSpc>
                <a:spcPct val="150000"/>
              </a:lnSpc>
            </a:pPr>
            <a:r>
              <a:rPr lang="en-GB" dirty="0" smtClean="0">
                <a:latin typeface="Verdana" panose="020B0604030504040204" pitchFamily="34" charset="0"/>
                <a:ea typeface="Times New Roman" panose="02020603050405020304" pitchFamily="18" charset="0"/>
                <a:cs typeface="Times New Roman" panose="02020603050405020304" pitchFamily="18" charset="0"/>
              </a:rPr>
              <a:t>For </a:t>
            </a:r>
            <a:r>
              <a:rPr lang="en-GB" dirty="0">
                <a:latin typeface="Verdana" panose="020B0604030504040204" pitchFamily="34" charset="0"/>
                <a:ea typeface="Times New Roman" panose="02020603050405020304" pitchFamily="18" charset="0"/>
                <a:cs typeface="Times New Roman" panose="02020603050405020304" pitchFamily="18" charset="0"/>
              </a:rPr>
              <a:t>this reason, researchers tend to look for participants or informants who are considered</a:t>
            </a:r>
            <a:r>
              <a:rPr lang="en-GB" dirty="0">
                <a:solidFill>
                  <a:srgbClr val="003399"/>
                </a:solidFill>
                <a:latin typeface="Verdana" panose="020B0604030504040204" pitchFamily="34" charset="0"/>
                <a:ea typeface="Times New Roman" panose="02020603050405020304" pitchFamily="18" charset="0"/>
                <a:cs typeface="Times New Roman" panose="02020603050405020304" pitchFamily="18" charset="0"/>
              </a:rPr>
              <a:t> </a:t>
            </a:r>
            <a:r>
              <a:rPr lang="en-GB" dirty="0">
                <a:solidFill>
                  <a:srgbClr val="C00000"/>
                </a:solidFill>
                <a:latin typeface="Verdana" panose="020B0604030504040204" pitchFamily="34" charset="0"/>
                <a:ea typeface="Times New Roman" panose="02020603050405020304" pitchFamily="18" charset="0"/>
                <a:cs typeface="Times New Roman" panose="02020603050405020304" pitchFamily="18" charset="0"/>
              </a:rPr>
              <a:t>“information rich” </a:t>
            </a:r>
            <a:r>
              <a:rPr lang="en-GB" dirty="0">
                <a:latin typeface="Verdana" panose="020B0604030504040204" pitchFamily="34" charset="0"/>
                <a:ea typeface="Times New Roman" panose="02020603050405020304" pitchFamily="18" charset="0"/>
                <a:cs typeface="Times New Roman" panose="02020603050405020304" pitchFamily="18" charset="0"/>
              </a:rPr>
              <a:t>because they maximize understanding by representing varying demographics and/or ranges of </a:t>
            </a:r>
            <a:r>
              <a:rPr lang="en-GB" dirty="0" smtClean="0">
                <a:latin typeface="Verdana" panose="020B0604030504040204" pitchFamily="34" charset="0"/>
                <a:ea typeface="Times New Roman" panose="02020603050405020304" pitchFamily="18" charset="0"/>
                <a:cs typeface="Times New Roman" panose="02020603050405020304" pitchFamily="18" charset="0"/>
              </a:rPr>
              <a:t>experiences </a:t>
            </a:r>
          </a:p>
          <a:p>
            <a:pPr>
              <a:lnSpc>
                <a:spcPct val="150000"/>
              </a:lnSpc>
            </a:pPr>
            <a:endParaRPr lang="en-GB" dirty="0">
              <a:solidFill>
                <a:srgbClr val="003399"/>
              </a:solidFill>
              <a:latin typeface="Verdana" panose="020B0604030504040204" pitchFamily="34" charset="0"/>
              <a:ea typeface="Times New Roman" panose="02020603050405020304" pitchFamily="18" charset="0"/>
              <a:cs typeface="Times New Roman" panose="02020603050405020304" pitchFamily="18" charset="0"/>
            </a:endParaRPr>
          </a:p>
          <a:p>
            <a:pPr>
              <a:lnSpc>
                <a:spcPct val="150000"/>
              </a:lnSpc>
            </a:pPr>
            <a:r>
              <a:rPr lang="en-GB" dirty="0" smtClean="0">
                <a:latin typeface="Verdana" panose="020B0604030504040204" pitchFamily="34" charset="0"/>
                <a:ea typeface="Times New Roman" panose="02020603050405020304" pitchFamily="18" charset="0"/>
                <a:cs typeface="Times New Roman" panose="02020603050405020304" pitchFamily="18" charset="0"/>
              </a:rPr>
              <a:t>As </a:t>
            </a:r>
            <a:r>
              <a:rPr lang="en-GB" dirty="0">
                <a:latin typeface="Verdana" panose="020B0604030504040204" pitchFamily="34" charset="0"/>
                <a:ea typeface="Times New Roman" panose="02020603050405020304" pitchFamily="18" charset="0"/>
                <a:cs typeface="Times New Roman" panose="02020603050405020304" pitchFamily="18" charset="0"/>
              </a:rPr>
              <a:t>a study progresses, researchers look for participants who confirm, challenge, modify, or enrich understanding of the phenomenon of </a:t>
            </a:r>
            <a:r>
              <a:rPr lang="en-GB" dirty="0" smtClean="0">
                <a:latin typeface="Verdana" panose="020B0604030504040204" pitchFamily="34" charset="0"/>
                <a:ea typeface="Times New Roman" panose="02020603050405020304" pitchFamily="18" charset="0"/>
                <a:cs typeface="Times New Roman" panose="02020603050405020304" pitchFamily="18" charset="0"/>
              </a:rPr>
              <a:t>interest</a:t>
            </a:r>
            <a:endParaRPr lang="nl-NL" dirty="0"/>
          </a:p>
        </p:txBody>
      </p:sp>
    </p:spTree>
    <p:extLst>
      <p:ext uri="{BB962C8B-B14F-4D97-AF65-F5344CB8AC3E}">
        <p14:creationId xmlns:p14="http://schemas.microsoft.com/office/powerpoint/2010/main" val="1947555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6101" y="114857"/>
            <a:ext cx="10058400" cy="1450757"/>
          </a:xfrm>
        </p:spPr>
        <p:txBody>
          <a:bodyPr>
            <a:normAutofit/>
          </a:bodyPr>
          <a:lstStyle/>
          <a:p>
            <a:r>
              <a:rPr 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Sampling</a:t>
            </a:r>
            <a:r>
              <a:rPr lang="nl-NL" sz="4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endParaRPr lang="nl-NL" sz="4000" dirty="0"/>
          </a:p>
        </p:txBody>
      </p:sp>
      <p:sp>
        <p:nvSpPr>
          <p:cNvPr id="4" name="Tijdelijke aanduiding voor inhoud 3"/>
          <p:cNvSpPr>
            <a:spLocks noGrp="1"/>
          </p:cNvSpPr>
          <p:nvPr>
            <p:ph idx="1"/>
          </p:nvPr>
        </p:nvSpPr>
        <p:spPr>
          <a:xfrm>
            <a:off x="1097280" y="1859662"/>
            <a:ext cx="10058400" cy="4023360"/>
          </a:xfrm>
        </p:spPr>
        <p:txBody>
          <a:bodyPr/>
          <a:lstStyle/>
          <a:p>
            <a:r>
              <a:rPr lang="en-US" dirty="0">
                <a:solidFill>
                  <a:srgbClr val="003399"/>
                </a:solidFill>
              </a:rPr>
              <a:t>How were participants selected? e.g. purposive, convenience, consecutive, </a:t>
            </a:r>
            <a:r>
              <a:rPr lang="en-US" dirty="0" smtClean="0">
                <a:solidFill>
                  <a:srgbClr val="003399"/>
                </a:solidFill>
              </a:rPr>
              <a:t>snowball</a:t>
            </a:r>
            <a:r>
              <a:rPr lang="lt-LT" dirty="0" smtClean="0">
                <a:solidFill>
                  <a:srgbClr val="003399"/>
                </a:solidFill>
              </a:rPr>
              <a:t>...</a:t>
            </a:r>
            <a:r>
              <a:rPr lang="en-US" dirty="0" smtClean="0">
                <a:solidFill>
                  <a:srgbClr val="003399"/>
                </a:solidFill>
              </a:rPr>
              <a:t> </a:t>
            </a:r>
            <a:endParaRPr lang="en-US" dirty="0">
              <a:solidFill>
                <a:srgbClr val="003399"/>
              </a:solidFill>
            </a:endParaRPr>
          </a:p>
          <a:p>
            <a:endParaRPr lang="nl-NL" dirty="0"/>
          </a:p>
        </p:txBody>
      </p:sp>
      <p:graphicFrame>
        <p:nvGraphicFramePr>
          <p:cNvPr id="6" name="Tabel 5"/>
          <p:cNvGraphicFramePr>
            <a:graphicFrameLocks noGrp="1"/>
          </p:cNvGraphicFramePr>
          <p:nvPr>
            <p:extLst>
              <p:ext uri="{D42A27DB-BD31-4B8C-83A1-F6EECF244321}">
                <p14:modId xmlns:p14="http://schemas.microsoft.com/office/powerpoint/2010/main" val="823664420"/>
              </p:ext>
            </p:extLst>
          </p:nvPr>
        </p:nvGraphicFramePr>
        <p:xfrm>
          <a:off x="1097280" y="2423043"/>
          <a:ext cx="9427221" cy="3581400"/>
        </p:xfrm>
        <a:graphic>
          <a:graphicData uri="http://schemas.openxmlformats.org/drawingml/2006/table">
            <a:tbl>
              <a:tblPr firstRow="1" bandRow="1">
                <a:tableStyleId>{5C22544A-7EE6-4342-B048-85BDC9FD1C3A}</a:tableStyleId>
              </a:tblPr>
              <a:tblGrid>
                <a:gridCol w="2362523">
                  <a:extLst>
                    <a:ext uri="{9D8B030D-6E8A-4147-A177-3AD203B41FA5}">
                      <a16:colId xmlns="" xmlns:a16="http://schemas.microsoft.com/office/drawing/2014/main" val="2033008990"/>
                    </a:ext>
                  </a:extLst>
                </a:gridCol>
                <a:gridCol w="7064698">
                  <a:extLst>
                    <a:ext uri="{9D8B030D-6E8A-4147-A177-3AD203B41FA5}">
                      <a16:colId xmlns="" xmlns:a16="http://schemas.microsoft.com/office/drawing/2014/main" val="2645462418"/>
                    </a:ext>
                  </a:extLst>
                </a:gridCol>
              </a:tblGrid>
              <a:tr h="370840">
                <a:tc>
                  <a:txBody>
                    <a:bodyPr/>
                    <a:lstStyle/>
                    <a:p>
                      <a:r>
                        <a:rPr lang="nl-NL" dirty="0" smtClean="0"/>
                        <a:t>Sampling type</a:t>
                      </a:r>
                      <a:endParaRPr lang="nl-NL" dirty="0"/>
                    </a:p>
                  </a:txBody>
                  <a:tcPr/>
                </a:tc>
                <a:tc>
                  <a:txBody>
                    <a:bodyPr/>
                    <a:lstStyle/>
                    <a:p>
                      <a:endParaRPr lang="nl-NL" dirty="0"/>
                    </a:p>
                  </a:txBody>
                  <a:tcPr/>
                </a:tc>
                <a:extLst>
                  <a:ext uri="{0D108BD9-81ED-4DB2-BD59-A6C34878D82A}">
                    <a16:rowId xmlns="" xmlns:a16="http://schemas.microsoft.com/office/drawing/2014/main" val="306949915"/>
                  </a:ext>
                </a:extLst>
              </a:tr>
              <a:tr h="370840">
                <a:tc>
                  <a:txBody>
                    <a:bodyPr/>
                    <a:lstStyle/>
                    <a:p>
                      <a:r>
                        <a:rPr lang="nl-NL" dirty="0" err="1" smtClean="0"/>
                        <a:t>Purposive</a:t>
                      </a:r>
                      <a:r>
                        <a:rPr lang="nl-NL" baseline="0" dirty="0" smtClean="0"/>
                        <a:t> sampling</a:t>
                      </a:r>
                      <a:endParaRPr lang="nl-NL" dirty="0"/>
                    </a:p>
                  </a:txBody>
                  <a:tcPr/>
                </a:tc>
                <a:tc>
                  <a:txBody>
                    <a:bodyPr/>
                    <a:lstStyle/>
                    <a:p>
                      <a:r>
                        <a:rPr lang="nl-NL" dirty="0" err="1" smtClean="0"/>
                        <a:t>Participants</a:t>
                      </a:r>
                      <a:r>
                        <a:rPr lang="nl-NL" dirty="0" smtClean="0"/>
                        <a:t> </a:t>
                      </a:r>
                      <a:r>
                        <a:rPr lang="nl-NL" dirty="0" err="1" smtClean="0"/>
                        <a:t>selected</a:t>
                      </a:r>
                      <a:r>
                        <a:rPr lang="nl-NL" baseline="0" dirty="0" smtClean="0"/>
                        <a:t> </a:t>
                      </a:r>
                      <a:r>
                        <a:rPr lang="nl-NL" baseline="0" dirty="0" err="1" smtClean="0"/>
                        <a:t>because</a:t>
                      </a:r>
                      <a:r>
                        <a:rPr lang="nl-NL" baseline="0" dirty="0" smtClean="0"/>
                        <a:t> </a:t>
                      </a:r>
                      <a:r>
                        <a:rPr lang="nl-NL" baseline="0" dirty="0" err="1" smtClean="0"/>
                        <a:t>they</a:t>
                      </a:r>
                      <a:r>
                        <a:rPr lang="nl-NL" baseline="0" dirty="0" smtClean="0"/>
                        <a:t> benefit </a:t>
                      </a:r>
                      <a:r>
                        <a:rPr lang="nl-NL" baseline="0" dirty="0" err="1" smtClean="0"/>
                        <a:t>the</a:t>
                      </a:r>
                      <a:r>
                        <a:rPr lang="nl-NL" baseline="0" dirty="0" smtClean="0"/>
                        <a:t> </a:t>
                      </a:r>
                      <a:r>
                        <a:rPr lang="nl-NL" baseline="0" dirty="0" err="1" smtClean="0"/>
                        <a:t>study</a:t>
                      </a:r>
                      <a:r>
                        <a:rPr lang="nl-NL" baseline="0" dirty="0" smtClean="0"/>
                        <a:t> (</a:t>
                      </a:r>
                      <a:r>
                        <a:rPr lang="nl-NL" baseline="0" dirty="0" err="1" smtClean="0"/>
                        <a:t>for</a:t>
                      </a:r>
                      <a:r>
                        <a:rPr lang="nl-NL" baseline="0" dirty="0" smtClean="0"/>
                        <a:t> ex </a:t>
                      </a:r>
                      <a:r>
                        <a:rPr lang="nl-NL" baseline="0" dirty="0" err="1" smtClean="0"/>
                        <a:t>because</a:t>
                      </a:r>
                      <a:r>
                        <a:rPr lang="nl-NL" baseline="0" dirty="0" smtClean="0"/>
                        <a:t> </a:t>
                      </a:r>
                      <a:r>
                        <a:rPr lang="nl-NL" baseline="0" dirty="0" err="1" smtClean="0"/>
                        <a:t>they</a:t>
                      </a:r>
                      <a:r>
                        <a:rPr lang="nl-NL" baseline="0" dirty="0" smtClean="0"/>
                        <a:t> have </a:t>
                      </a:r>
                      <a:r>
                        <a:rPr lang="nl-NL" baseline="0" dirty="0" err="1" smtClean="0"/>
                        <a:t>gone</a:t>
                      </a:r>
                      <a:r>
                        <a:rPr lang="nl-NL" baseline="0" dirty="0" smtClean="0"/>
                        <a:t> </a:t>
                      </a:r>
                      <a:r>
                        <a:rPr lang="nl-NL" baseline="0" dirty="0" err="1" smtClean="0"/>
                        <a:t>through</a:t>
                      </a:r>
                      <a:r>
                        <a:rPr lang="nl-NL" baseline="0" dirty="0" smtClean="0"/>
                        <a:t> </a:t>
                      </a:r>
                      <a:r>
                        <a:rPr lang="nl-NL" baseline="0" dirty="0" err="1" smtClean="0"/>
                        <a:t>specfic</a:t>
                      </a:r>
                      <a:r>
                        <a:rPr lang="nl-NL" baseline="0" dirty="0" smtClean="0"/>
                        <a:t> </a:t>
                      </a:r>
                      <a:r>
                        <a:rPr lang="nl-NL" baseline="0" dirty="0" err="1" smtClean="0"/>
                        <a:t>experience</a:t>
                      </a:r>
                      <a:r>
                        <a:rPr lang="nl-NL" baseline="0" dirty="0" smtClean="0"/>
                        <a:t>)</a:t>
                      </a:r>
                      <a:endParaRPr lang="nl-NL" dirty="0"/>
                    </a:p>
                  </a:txBody>
                  <a:tcPr/>
                </a:tc>
                <a:extLst>
                  <a:ext uri="{0D108BD9-81ED-4DB2-BD59-A6C34878D82A}">
                    <a16:rowId xmlns="" xmlns:a16="http://schemas.microsoft.com/office/drawing/2014/main" val="1213030284"/>
                  </a:ext>
                </a:extLst>
              </a:tr>
              <a:tr h="370840">
                <a:tc>
                  <a:txBody>
                    <a:bodyPr/>
                    <a:lstStyle/>
                    <a:p>
                      <a:r>
                        <a:rPr lang="nl-NL" dirty="0" err="1" smtClean="0"/>
                        <a:t>Conventience</a:t>
                      </a:r>
                      <a:r>
                        <a:rPr lang="nl-NL" dirty="0" smtClean="0"/>
                        <a:t> or </a:t>
                      </a:r>
                      <a:r>
                        <a:rPr lang="nl-NL" dirty="0" err="1" smtClean="0"/>
                        <a:t>volunteer</a:t>
                      </a:r>
                      <a:endParaRPr lang="nl-NL" dirty="0"/>
                    </a:p>
                  </a:txBody>
                  <a:tcPr/>
                </a:tc>
                <a:tc>
                  <a:txBody>
                    <a:bodyPr/>
                    <a:lstStyle/>
                    <a:p>
                      <a:r>
                        <a:rPr lang="nl-NL" dirty="0" err="1" smtClean="0"/>
                        <a:t>Participants</a:t>
                      </a:r>
                      <a:r>
                        <a:rPr lang="nl-NL" dirty="0" smtClean="0"/>
                        <a:t> are </a:t>
                      </a:r>
                      <a:r>
                        <a:rPr lang="nl-NL" dirty="0" err="1" smtClean="0"/>
                        <a:t>readily</a:t>
                      </a:r>
                      <a:r>
                        <a:rPr lang="nl-NL" baseline="0" dirty="0" smtClean="0"/>
                        <a:t> </a:t>
                      </a:r>
                      <a:r>
                        <a:rPr lang="nl-NL" baseline="0" dirty="0" err="1" smtClean="0"/>
                        <a:t>available</a:t>
                      </a:r>
                      <a:endParaRPr lang="nl-NL" baseline="0" dirty="0" smtClean="0"/>
                    </a:p>
                    <a:p>
                      <a:r>
                        <a:rPr lang="nl-NL" baseline="0" dirty="0" smtClean="0"/>
                        <a:t>Easy </a:t>
                      </a:r>
                      <a:r>
                        <a:rPr lang="nl-NL" baseline="0" dirty="0" err="1" smtClean="0"/>
                        <a:t>and</a:t>
                      </a:r>
                      <a:r>
                        <a:rPr lang="nl-NL" baseline="0" dirty="0" smtClean="0"/>
                        <a:t> </a:t>
                      </a:r>
                      <a:r>
                        <a:rPr lang="nl-NL" baseline="0" dirty="0" err="1" smtClean="0"/>
                        <a:t>efficcient</a:t>
                      </a:r>
                      <a:endParaRPr lang="nl-NL" baseline="0" dirty="0" smtClean="0"/>
                    </a:p>
                    <a:p>
                      <a:r>
                        <a:rPr lang="nl-NL" baseline="0" dirty="0" smtClean="0"/>
                        <a:t>May </a:t>
                      </a:r>
                      <a:r>
                        <a:rPr lang="nl-NL" baseline="0" dirty="0" err="1" smtClean="0"/>
                        <a:t>not</a:t>
                      </a:r>
                      <a:r>
                        <a:rPr lang="nl-NL" baseline="0" dirty="0" smtClean="0"/>
                        <a:t> </a:t>
                      </a:r>
                      <a:r>
                        <a:rPr lang="nl-NL" baseline="0" dirty="0" err="1" smtClean="0"/>
                        <a:t>be</a:t>
                      </a:r>
                      <a:r>
                        <a:rPr lang="nl-NL" baseline="0" dirty="0" smtClean="0"/>
                        <a:t> </a:t>
                      </a:r>
                      <a:r>
                        <a:rPr lang="nl-NL" baseline="0" dirty="0" err="1" smtClean="0"/>
                        <a:t>rich</a:t>
                      </a:r>
                      <a:r>
                        <a:rPr lang="nl-NL" baseline="0" dirty="0" smtClean="0"/>
                        <a:t> information</a:t>
                      </a:r>
                      <a:endParaRPr lang="nl-NL" dirty="0"/>
                    </a:p>
                  </a:txBody>
                  <a:tcPr/>
                </a:tc>
                <a:extLst>
                  <a:ext uri="{0D108BD9-81ED-4DB2-BD59-A6C34878D82A}">
                    <a16:rowId xmlns="" xmlns:a16="http://schemas.microsoft.com/office/drawing/2014/main" val="1706479216"/>
                  </a:ext>
                </a:extLst>
              </a:tr>
              <a:tr h="370840">
                <a:tc>
                  <a:txBody>
                    <a:bodyPr/>
                    <a:lstStyle/>
                    <a:p>
                      <a:r>
                        <a:rPr lang="nl-NL" dirty="0" err="1" smtClean="0"/>
                        <a:t>Shadow</a:t>
                      </a:r>
                      <a:endParaRPr lang="nl-NL" dirty="0"/>
                    </a:p>
                  </a:txBody>
                  <a:tcPr/>
                </a:tc>
                <a:tc>
                  <a:txBody>
                    <a:bodyPr/>
                    <a:lstStyle/>
                    <a:p>
                      <a:r>
                        <a:rPr lang="nl-NL" dirty="0" err="1" smtClean="0"/>
                        <a:t>Participants</a:t>
                      </a:r>
                      <a:r>
                        <a:rPr lang="nl-NL" baseline="0" dirty="0" smtClean="0"/>
                        <a:t> </a:t>
                      </a:r>
                      <a:r>
                        <a:rPr lang="nl-NL" baseline="0" dirty="0" err="1" smtClean="0"/>
                        <a:t>speak</a:t>
                      </a:r>
                      <a:r>
                        <a:rPr lang="nl-NL" baseline="0" dirty="0" smtClean="0"/>
                        <a:t> of </a:t>
                      </a:r>
                      <a:r>
                        <a:rPr lang="nl-NL" baseline="0" dirty="0" err="1" smtClean="0"/>
                        <a:t>others</a:t>
                      </a:r>
                      <a:r>
                        <a:rPr lang="nl-NL" baseline="0" dirty="0" smtClean="0"/>
                        <a:t> </a:t>
                      </a:r>
                      <a:r>
                        <a:rPr lang="nl-NL" baseline="0" dirty="0" err="1" smtClean="0"/>
                        <a:t>experiences</a:t>
                      </a:r>
                      <a:r>
                        <a:rPr lang="nl-NL" baseline="0" dirty="0" smtClean="0"/>
                        <a:t> in </a:t>
                      </a:r>
                      <a:r>
                        <a:rPr lang="nl-NL" baseline="0" dirty="0" err="1" smtClean="0"/>
                        <a:t>addition</a:t>
                      </a:r>
                      <a:r>
                        <a:rPr lang="nl-NL" baseline="0" dirty="0" smtClean="0"/>
                        <a:t> </a:t>
                      </a:r>
                      <a:r>
                        <a:rPr lang="nl-NL" baseline="0" dirty="0" err="1" smtClean="0"/>
                        <a:t>to</a:t>
                      </a:r>
                      <a:r>
                        <a:rPr lang="nl-NL" baseline="0" dirty="0" smtClean="0"/>
                        <a:t> </a:t>
                      </a:r>
                      <a:r>
                        <a:rPr lang="nl-NL" baseline="0" dirty="0" err="1" smtClean="0"/>
                        <a:t>their</a:t>
                      </a:r>
                      <a:r>
                        <a:rPr lang="nl-NL" baseline="0" dirty="0" smtClean="0"/>
                        <a:t> </a:t>
                      </a:r>
                      <a:r>
                        <a:rPr lang="nl-NL" baseline="0" dirty="0" err="1" smtClean="0"/>
                        <a:t>own</a:t>
                      </a:r>
                      <a:endParaRPr lang="nl-NL" dirty="0"/>
                    </a:p>
                  </a:txBody>
                  <a:tcPr/>
                </a:tc>
                <a:extLst>
                  <a:ext uri="{0D108BD9-81ED-4DB2-BD59-A6C34878D82A}">
                    <a16:rowId xmlns="" xmlns:a16="http://schemas.microsoft.com/office/drawing/2014/main" val="3868436697"/>
                  </a:ext>
                </a:extLst>
              </a:tr>
              <a:tr h="370840">
                <a:tc>
                  <a:txBody>
                    <a:bodyPr/>
                    <a:lstStyle/>
                    <a:p>
                      <a:r>
                        <a:rPr lang="nl-NL" dirty="0" err="1" smtClean="0"/>
                        <a:t>Snowball</a:t>
                      </a:r>
                      <a:r>
                        <a:rPr lang="nl-NL" baseline="0" dirty="0" smtClean="0"/>
                        <a:t> or chain</a:t>
                      </a:r>
                      <a:endParaRPr lang="nl-NL" dirty="0"/>
                    </a:p>
                  </a:txBody>
                  <a:tcPr/>
                </a:tc>
                <a:tc>
                  <a:txBody>
                    <a:bodyPr/>
                    <a:lstStyle/>
                    <a:p>
                      <a:r>
                        <a:rPr lang="nl-NL" dirty="0" err="1" smtClean="0"/>
                        <a:t>Early</a:t>
                      </a:r>
                      <a:r>
                        <a:rPr lang="nl-NL" baseline="0" dirty="0" smtClean="0"/>
                        <a:t> </a:t>
                      </a:r>
                      <a:r>
                        <a:rPr lang="nl-NL" baseline="0" dirty="0" err="1" smtClean="0"/>
                        <a:t>participants</a:t>
                      </a:r>
                      <a:r>
                        <a:rPr lang="nl-NL" baseline="0" dirty="0" smtClean="0"/>
                        <a:t> </a:t>
                      </a:r>
                      <a:r>
                        <a:rPr lang="nl-NL" baseline="0" dirty="0" err="1" smtClean="0"/>
                        <a:t>refer</a:t>
                      </a:r>
                      <a:r>
                        <a:rPr lang="nl-NL" baseline="0" dirty="0" smtClean="0"/>
                        <a:t> </a:t>
                      </a:r>
                      <a:r>
                        <a:rPr lang="nl-NL" baseline="0" dirty="0" err="1" smtClean="0"/>
                        <a:t>others</a:t>
                      </a:r>
                      <a:endParaRPr lang="nl-NL" baseline="0" dirty="0" smtClean="0"/>
                    </a:p>
                    <a:p>
                      <a:r>
                        <a:rPr lang="nl-NL" baseline="0" dirty="0" smtClean="0"/>
                        <a:t>Easy </a:t>
                      </a:r>
                      <a:r>
                        <a:rPr lang="nl-NL" baseline="0" dirty="0" err="1" smtClean="0"/>
                        <a:t>and</a:t>
                      </a:r>
                      <a:r>
                        <a:rPr lang="nl-NL" baseline="0" dirty="0" smtClean="0"/>
                        <a:t> </a:t>
                      </a:r>
                      <a:r>
                        <a:rPr lang="nl-NL" baseline="0" dirty="0" err="1" smtClean="0"/>
                        <a:t>efficient</a:t>
                      </a:r>
                      <a:endParaRPr lang="nl-NL" baseline="0" dirty="0" smtClean="0"/>
                    </a:p>
                    <a:p>
                      <a:r>
                        <a:rPr lang="en-US" baseline="0" dirty="0" smtClean="0"/>
                        <a:t>May not be rich information</a:t>
                      </a:r>
                    </a:p>
                  </a:txBody>
                  <a:tcPr/>
                </a:tc>
                <a:extLst>
                  <a:ext uri="{0D108BD9-81ED-4DB2-BD59-A6C34878D82A}">
                    <a16:rowId xmlns="" xmlns:a16="http://schemas.microsoft.com/office/drawing/2014/main" val="1411076571"/>
                  </a:ext>
                </a:extLst>
              </a:tr>
              <a:tr h="370840">
                <a:tc>
                  <a:txBody>
                    <a:bodyPr/>
                    <a:lstStyle/>
                    <a:p>
                      <a:r>
                        <a:rPr lang="nl-NL" dirty="0" err="1" smtClean="0"/>
                        <a:t>Theoretical</a:t>
                      </a:r>
                      <a:r>
                        <a:rPr lang="nl-NL" dirty="0" smtClean="0"/>
                        <a:t> </a:t>
                      </a:r>
                      <a:endParaRPr lang="nl-NL" dirty="0"/>
                    </a:p>
                  </a:txBody>
                  <a:tcPr/>
                </a:tc>
                <a:tc>
                  <a:txBody>
                    <a:bodyPr/>
                    <a:lstStyle/>
                    <a:p>
                      <a:r>
                        <a:rPr lang="nl-NL" dirty="0" err="1" smtClean="0"/>
                        <a:t>Participants</a:t>
                      </a:r>
                      <a:r>
                        <a:rPr lang="nl-NL" dirty="0" smtClean="0"/>
                        <a:t> </a:t>
                      </a:r>
                      <a:r>
                        <a:rPr lang="nl-NL" dirty="0" err="1" smtClean="0"/>
                        <a:t>selected</a:t>
                      </a:r>
                      <a:r>
                        <a:rPr lang="nl-NL" dirty="0" smtClean="0"/>
                        <a:t> </a:t>
                      </a:r>
                      <a:r>
                        <a:rPr lang="nl-NL" dirty="0" err="1" smtClean="0"/>
                        <a:t>based</a:t>
                      </a:r>
                      <a:r>
                        <a:rPr lang="nl-NL" dirty="0" smtClean="0"/>
                        <a:t> on </a:t>
                      </a:r>
                      <a:r>
                        <a:rPr lang="nl-NL" dirty="0" err="1" smtClean="0"/>
                        <a:t>manifestation</a:t>
                      </a:r>
                      <a:r>
                        <a:rPr lang="nl-NL" dirty="0" smtClean="0"/>
                        <a:t> of </a:t>
                      </a:r>
                      <a:r>
                        <a:rPr lang="nl-NL" dirty="0" err="1" smtClean="0"/>
                        <a:t>theoretical</a:t>
                      </a:r>
                      <a:r>
                        <a:rPr lang="nl-NL" baseline="0" dirty="0" smtClean="0"/>
                        <a:t> construct</a:t>
                      </a:r>
                      <a:endParaRPr lang="nl-NL" dirty="0"/>
                    </a:p>
                  </a:txBody>
                  <a:tcPr/>
                </a:tc>
                <a:extLst>
                  <a:ext uri="{0D108BD9-81ED-4DB2-BD59-A6C34878D82A}">
                    <a16:rowId xmlns="" xmlns:a16="http://schemas.microsoft.com/office/drawing/2014/main" val="3655665386"/>
                  </a:ext>
                </a:extLst>
              </a:tr>
            </a:tbl>
          </a:graphicData>
        </a:graphic>
      </p:graphicFrame>
    </p:spTree>
    <p:extLst>
      <p:ext uri="{BB962C8B-B14F-4D97-AF65-F5344CB8AC3E}">
        <p14:creationId xmlns:p14="http://schemas.microsoft.com/office/powerpoint/2010/main" val="3822037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2125" y="1039335"/>
            <a:ext cx="10058400" cy="4023360"/>
          </a:xfrm>
        </p:spPr>
        <p:txBody>
          <a:bodyPr/>
          <a:lstStyle/>
          <a:p>
            <a:r>
              <a:rPr lang="en-GB" altLang="nl-NL" b="1" dirty="0">
                <a:solidFill>
                  <a:srgbClr val="003399"/>
                </a:solidFill>
                <a:latin typeface="Segoe UI" panose="020B0502040204020203" pitchFamily="34" charset="0"/>
                <a:ea typeface="Segoe UI" panose="020B0502040204020203" pitchFamily="34" charset="0"/>
                <a:cs typeface="Segoe UI" panose="020B0502040204020203" pitchFamily="34" charset="0"/>
              </a:rPr>
              <a:t>Types of participants</a:t>
            </a:r>
            <a:r>
              <a:rPr lang="en-GB" altLang="nl-NL" dirty="0">
                <a:solidFill>
                  <a:srgbClr val="003399"/>
                </a:solidFill>
                <a:latin typeface="Segoe UI" panose="020B0502040204020203" pitchFamily="34" charset="0"/>
                <a:ea typeface="Segoe UI" panose="020B0502040204020203" pitchFamily="34" charset="0"/>
                <a:cs typeface="Segoe UI" panose="020B0502040204020203" pitchFamily="34" charset="0"/>
              </a:rPr>
              <a:t>: patients who experienced communication problems, specifically aphasia, after stroke during the acute, rehabilitation or chronic stage</a:t>
            </a:r>
          </a:p>
          <a:p>
            <a:r>
              <a:rPr lang="nl-NL" b="1" dirty="0" smtClean="0">
                <a:solidFill>
                  <a:srgbClr val="003399"/>
                </a:solidFill>
              </a:rPr>
              <a:t>Examples</a:t>
            </a:r>
            <a:endParaRPr lang="nl-NL" b="1" dirty="0">
              <a:solidFill>
                <a:srgbClr val="003399"/>
              </a:solidFill>
            </a:endParaRPr>
          </a:p>
        </p:txBody>
      </p:sp>
      <p:sp>
        <p:nvSpPr>
          <p:cNvPr id="6" name="Rectangle 2"/>
          <p:cNvSpPr txBox="1">
            <a:spLocks noChangeArrowheads="1"/>
          </p:cNvSpPr>
          <p:nvPr/>
        </p:nvSpPr>
        <p:spPr>
          <a:xfrm>
            <a:off x="392479" y="307497"/>
            <a:ext cx="8278812" cy="731838"/>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altLang="nl-NL" sz="3000" b="1" dirty="0" smtClean="0">
                <a:latin typeface="Segoe UI"/>
              </a:rPr>
              <a:t/>
            </a:r>
            <a:br>
              <a:rPr lang="en-GB" altLang="nl-NL" sz="3000" b="1" dirty="0" smtClean="0">
                <a:latin typeface="Segoe UI"/>
              </a:rPr>
            </a:br>
            <a:r>
              <a:rPr lang="en-GB" altLang="nl-NL" sz="3000" b="1" dirty="0" smtClean="0">
                <a:solidFill>
                  <a:srgbClr val="003399"/>
                </a:solidFill>
                <a:latin typeface="Segoe UI"/>
              </a:rPr>
              <a:t>Inclusion criteria</a:t>
            </a:r>
            <a:endParaRPr lang="nl-NL" altLang="nl-NL" sz="3000" b="1" dirty="0">
              <a:solidFill>
                <a:srgbClr val="003399"/>
              </a:solidFill>
              <a:latin typeface="Segoe UI"/>
            </a:endParaRPr>
          </a:p>
        </p:txBody>
      </p:sp>
      <p:pic>
        <p:nvPicPr>
          <p:cNvPr id="4" name="Afbeelding 3"/>
          <p:cNvPicPr>
            <a:picLocks noChangeAspect="1"/>
          </p:cNvPicPr>
          <p:nvPr/>
        </p:nvPicPr>
        <p:blipFill rotWithShape="1">
          <a:blip r:embed="rId2"/>
          <a:srcRect l="20118" t="38535" r="52227" b="23806"/>
          <a:stretch/>
        </p:blipFill>
        <p:spPr>
          <a:xfrm>
            <a:off x="133534" y="2040706"/>
            <a:ext cx="5322448" cy="4076873"/>
          </a:xfrm>
          <a:prstGeom prst="rect">
            <a:avLst/>
          </a:prstGeom>
          <a:ln>
            <a:solidFill>
              <a:schemeClr val="accent1"/>
            </a:solidFill>
          </a:ln>
        </p:spPr>
      </p:pic>
      <p:sp>
        <p:nvSpPr>
          <p:cNvPr id="5" name="Rechthoek 4"/>
          <p:cNvSpPr/>
          <p:nvPr/>
        </p:nvSpPr>
        <p:spPr>
          <a:xfrm>
            <a:off x="6073653" y="2331927"/>
            <a:ext cx="5918744" cy="3785652"/>
          </a:xfrm>
          <a:prstGeom prst="rect">
            <a:avLst/>
          </a:prstGeom>
          <a:ln>
            <a:solidFill>
              <a:schemeClr val="accent1"/>
            </a:solidFill>
          </a:ln>
        </p:spPr>
        <p:txBody>
          <a:bodyPr wrap="square">
            <a:spAutoFit/>
          </a:bodyPr>
          <a:lstStyle/>
          <a:p>
            <a:r>
              <a:rPr lang="en-US" sz="1600" b="1" dirty="0" smtClean="0">
                <a:latin typeface="Lato-Regular"/>
              </a:rPr>
              <a:t>Inclusion: </a:t>
            </a:r>
            <a:endParaRPr lang="en-US" sz="1600" b="1" dirty="0">
              <a:latin typeface="Lato-Regular"/>
            </a:endParaRPr>
          </a:p>
          <a:p>
            <a:r>
              <a:rPr lang="en-US" sz="1600" dirty="0" smtClean="0">
                <a:latin typeface="Lato-Regular"/>
              </a:rPr>
              <a:t>Participants </a:t>
            </a:r>
            <a:r>
              <a:rPr lang="en-US" sz="1600" dirty="0">
                <a:latin typeface="Lato-Regular"/>
              </a:rPr>
              <a:t>were eligible to </a:t>
            </a:r>
            <a:r>
              <a:rPr lang="en-US" sz="1600" dirty="0" smtClean="0">
                <a:latin typeface="Lato-Regular"/>
              </a:rPr>
              <a:t>participate if </a:t>
            </a:r>
            <a:r>
              <a:rPr lang="en-US" sz="1600" dirty="0">
                <a:latin typeface="Lato-Regular"/>
              </a:rPr>
              <a:t>they had a </a:t>
            </a:r>
            <a:endParaRPr lang="en-US" sz="1600" dirty="0" smtClean="0">
              <a:latin typeface="Lato-Regular"/>
            </a:endParaRPr>
          </a:p>
          <a:p>
            <a:pPr marL="285750" indent="-285750">
              <a:buFont typeface="Arial" panose="020B0604020202020204" pitchFamily="34" charset="0"/>
              <a:buChar char="•"/>
            </a:pPr>
            <a:r>
              <a:rPr lang="en-US" sz="1600" dirty="0" smtClean="0">
                <a:latin typeface="Lato-Regular"/>
              </a:rPr>
              <a:t>diagnosis </a:t>
            </a:r>
            <a:r>
              <a:rPr lang="en-US" sz="1600" dirty="0">
                <a:latin typeface="Lato-Regular"/>
              </a:rPr>
              <a:t>of stroke (</a:t>
            </a:r>
            <a:r>
              <a:rPr lang="en-US" sz="1600" dirty="0" smtClean="0">
                <a:latin typeface="Lato-Regular"/>
              </a:rPr>
              <a:t>ICD</a:t>
            </a:r>
            <a:r>
              <a:rPr lang="nl-NL" sz="1600" dirty="0" smtClean="0">
                <a:latin typeface="Lato-Regular"/>
              </a:rPr>
              <a:t>);  </a:t>
            </a:r>
            <a:endParaRPr lang="nl-NL" sz="1600" b="1" dirty="0">
              <a:latin typeface="Lato-Bold"/>
            </a:endParaRPr>
          </a:p>
          <a:p>
            <a:pPr marL="285750" indent="-285750">
              <a:buFont typeface="Arial" panose="020B0604020202020204" pitchFamily="34" charset="0"/>
              <a:buChar char="•"/>
            </a:pPr>
            <a:r>
              <a:rPr lang="en-US" sz="1600" dirty="0">
                <a:latin typeface="Lato-Regular"/>
              </a:rPr>
              <a:t>moderate level of physical disability (Modified Rankin Scale (MRS) </a:t>
            </a:r>
            <a:r>
              <a:rPr lang="en-US" sz="1600" dirty="0">
                <a:latin typeface="STIX-Regular"/>
              </a:rPr>
              <a:t>&gt;</a:t>
            </a:r>
            <a:r>
              <a:rPr lang="en-US" sz="1600" dirty="0">
                <a:latin typeface="Lato-Regular"/>
              </a:rPr>
              <a:t>2</a:t>
            </a:r>
          </a:p>
          <a:p>
            <a:pPr marL="285750" indent="-285750">
              <a:buFont typeface="Arial" panose="020B0604020202020204" pitchFamily="34" charset="0"/>
              <a:buChar char="•"/>
            </a:pPr>
            <a:r>
              <a:rPr lang="en-US" sz="1600" dirty="0">
                <a:latin typeface="Lato-Regular"/>
              </a:rPr>
              <a:t>and </a:t>
            </a:r>
            <a:r>
              <a:rPr lang="en-US" sz="1600" dirty="0">
                <a:latin typeface="STIX-Regular"/>
              </a:rPr>
              <a:t>&lt; </a:t>
            </a:r>
            <a:r>
              <a:rPr lang="en-US" sz="1600" dirty="0">
                <a:latin typeface="Lato-Regular"/>
              </a:rPr>
              <a:t>5), </a:t>
            </a:r>
            <a:endParaRPr lang="en-US" sz="1600" dirty="0" smtClean="0">
              <a:latin typeface="Lato-Regular"/>
            </a:endParaRPr>
          </a:p>
          <a:p>
            <a:pPr marL="285750" indent="-285750">
              <a:buFont typeface="Arial" panose="020B0604020202020204" pitchFamily="34" charset="0"/>
              <a:buChar char="•"/>
            </a:pPr>
            <a:r>
              <a:rPr lang="en-US" sz="1600" dirty="0" smtClean="0">
                <a:latin typeface="Lato-Regular"/>
              </a:rPr>
              <a:t>were </a:t>
            </a:r>
            <a:r>
              <a:rPr lang="en-US" sz="1600" dirty="0">
                <a:latin typeface="Lato-Regular"/>
              </a:rPr>
              <a:t>older than 18 years, had completed at least 3 months</a:t>
            </a:r>
          </a:p>
          <a:p>
            <a:pPr marL="285750" indent="-285750">
              <a:buFont typeface="Arial" panose="020B0604020202020204" pitchFamily="34" charset="0"/>
              <a:buChar char="•"/>
            </a:pPr>
            <a:r>
              <a:rPr lang="en-US" sz="1600" dirty="0">
                <a:latin typeface="Lato-Regular"/>
              </a:rPr>
              <a:t>of rehabilitation at a rehabilitation </a:t>
            </a:r>
            <a:r>
              <a:rPr lang="en-US" sz="1600" dirty="0" err="1">
                <a:latin typeface="Lato-Regular"/>
              </a:rPr>
              <a:t>centre</a:t>
            </a:r>
            <a:r>
              <a:rPr lang="en-US" sz="1600" dirty="0">
                <a:latin typeface="Lato-Regular"/>
              </a:rPr>
              <a:t>, were living at home, able</a:t>
            </a:r>
          </a:p>
          <a:p>
            <a:pPr marL="285750" indent="-285750">
              <a:buFont typeface="Arial" panose="020B0604020202020204" pitchFamily="34" charset="0"/>
              <a:buChar char="•"/>
            </a:pPr>
            <a:r>
              <a:rPr lang="en-US" sz="1600" dirty="0">
                <a:latin typeface="Lato-Regular"/>
              </a:rPr>
              <a:t>to speak and understand Icelandic. </a:t>
            </a:r>
            <a:endParaRPr lang="lt-LT" sz="1600" dirty="0" smtClean="0">
              <a:latin typeface="Lato-Regular"/>
            </a:endParaRPr>
          </a:p>
          <a:p>
            <a:pPr marL="285750" indent="-285750">
              <a:buFont typeface="Arial" panose="020B0604020202020204" pitchFamily="34" charset="0"/>
              <a:buChar char="•"/>
            </a:pPr>
            <a:endParaRPr lang="en-US" sz="1600" dirty="0" smtClean="0">
              <a:latin typeface="Lato-Regular"/>
            </a:endParaRPr>
          </a:p>
          <a:p>
            <a:r>
              <a:rPr lang="en-US" sz="1600" b="1" dirty="0" smtClean="0">
                <a:latin typeface="Lato-Regular"/>
              </a:rPr>
              <a:t>Exclusion: </a:t>
            </a:r>
            <a:endParaRPr lang="en-US" sz="1600" b="1" dirty="0">
              <a:latin typeface="Lato-Regular"/>
            </a:endParaRPr>
          </a:p>
          <a:p>
            <a:r>
              <a:rPr lang="en-US" sz="1600" dirty="0" smtClean="0">
                <a:latin typeface="Lato-Regular"/>
              </a:rPr>
              <a:t>Stroke </a:t>
            </a:r>
            <a:r>
              <a:rPr lang="en-US" sz="1600" dirty="0">
                <a:latin typeface="Lato-Regular"/>
              </a:rPr>
              <a:t>survivors with severe </a:t>
            </a:r>
            <a:r>
              <a:rPr lang="en-US" sz="1600" dirty="0" smtClean="0">
                <a:latin typeface="Lato-Regular"/>
              </a:rPr>
              <a:t>cognitive </a:t>
            </a:r>
            <a:r>
              <a:rPr lang="nl-NL" sz="1600" dirty="0" err="1" smtClean="0">
                <a:latin typeface="Lato-Regular"/>
              </a:rPr>
              <a:t>deflects</a:t>
            </a:r>
            <a:r>
              <a:rPr lang="nl-NL" sz="1600" dirty="0" smtClean="0">
                <a:latin typeface="Lato-Regular"/>
              </a:rPr>
              <a:t> </a:t>
            </a:r>
            <a:r>
              <a:rPr lang="nl-NL" sz="1600" dirty="0" err="1">
                <a:latin typeface="Lato-Regular"/>
              </a:rPr>
              <a:t>and</a:t>
            </a:r>
            <a:r>
              <a:rPr lang="nl-NL" sz="1600" dirty="0">
                <a:latin typeface="Lato-Regular"/>
              </a:rPr>
              <a:t> pre-</a:t>
            </a:r>
            <a:r>
              <a:rPr lang="nl-NL" sz="1600" dirty="0" err="1">
                <a:latin typeface="Lato-Regular"/>
              </a:rPr>
              <a:t>existing</a:t>
            </a:r>
            <a:endParaRPr lang="nl-NL" sz="1600" dirty="0">
              <a:latin typeface="Lato-Regular"/>
            </a:endParaRPr>
          </a:p>
          <a:p>
            <a:r>
              <a:rPr lang="en-US" sz="1600" dirty="0">
                <a:latin typeface="Lato-Regular"/>
              </a:rPr>
              <a:t>physical impairments as assessed </a:t>
            </a:r>
            <a:r>
              <a:rPr lang="en-US" sz="1600" dirty="0" smtClean="0">
                <a:latin typeface="Lato-Regular"/>
              </a:rPr>
              <a:t>by the </a:t>
            </a:r>
            <a:r>
              <a:rPr lang="en-US" sz="1600" dirty="0">
                <a:latin typeface="Lato-Regular"/>
              </a:rPr>
              <a:t>Memory 2 item </a:t>
            </a:r>
            <a:r>
              <a:rPr lang="en-US" sz="1600" dirty="0" err="1">
                <a:latin typeface="Lato-Regular"/>
              </a:rPr>
              <a:t>interRAI</a:t>
            </a:r>
            <a:r>
              <a:rPr lang="en-US" sz="1600" dirty="0">
                <a:latin typeface="Lato-Regular"/>
              </a:rPr>
              <a:t> test were excluded (Morris et al., 2013</a:t>
            </a:r>
            <a:r>
              <a:rPr lang="en-US" sz="1600" dirty="0" smtClean="0">
                <a:latin typeface="Lato-Regular"/>
              </a:rPr>
              <a:t>).</a:t>
            </a:r>
            <a:endParaRPr lang="en-US" sz="1600" dirty="0">
              <a:latin typeface="Lato-Regular"/>
            </a:endParaRPr>
          </a:p>
        </p:txBody>
      </p:sp>
      <p:sp>
        <p:nvSpPr>
          <p:cNvPr id="7" name="TextBox 6"/>
          <p:cNvSpPr txBox="1"/>
          <p:nvPr/>
        </p:nvSpPr>
        <p:spPr>
          <a:xfrm>
            <a:off x="3060518" y="6060763"/>
            <a:ext cx="2395464" cy="461665"/>
          </a:xfrm>
          <a:prstGeom prst="rect">
            <a:avLst/>
          </a:prstGeom>
          <a:noFill/>
        </p:spPr>
        <p:txBody>
          <a:bodyPr wrap="none" rtlCol="0">
            <a:spAutoFit/>
          </a:bodyPr>
          <a:lstStyle/>
          <a:p>
            <a:r>
              <a:rPr lang="lt-LT" sz="1200" dirty="0"/>
              <a:t>DOI: </a:t>
            </a:r>
            <a:r>
              <a:rPr lang="lt-LT" sz="1200" dirty="0">
                <a:hlinkClick r:id="rId3"/>
              </a:rPr>
              <a:t>10.1186/s13033-020-00428-w</a:t>
            </a:r>
            <a:endParaRPr lang="lt-LT" sz="1200" dirty="0"/>
          </a:p>
          <a:p>
            <a:endParaRPr lang="lt-LT" sz="1200" dirty="0"/>
          </a:p>
        </p:txBody>
      </p:sp>
    </p:spTree>
    <p:extLst>
      <p:ext uri="{BB962C8B-B14F-4D97-AF65-F5344CB8AC3E}">
        <p14:creationId xmlns:p14="http://schemas.microsoft.com/office/powerpoint/2010/main" val="2504276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510850" y="1715512"/>
            <a:ext cx="5681149" cy="4083718"/>
          </a:xfrm>
        </p:spPr>
        <p:txBody>
          <a:bodyPr>
            <a:normAutofit/>
          </a:bodyPr>
          <a:lstStyle/>
          <a:p>
            <a:r>
              <a:rPr lang="nl-NL" dirty="0" smtClean="0">
                <a:solidFill>
                  <a:schemeClr val="tx1"/>
                </a:solidFill>
              </a:rPr>
              <a:t>Common types of data </a:t>
            </a:r>
            <a:r>
              <a:rPr lang="nl-NL" dirty="0" err="1" smtClean="0">
                <a:solidFill>
                  <a:schemeClr val="tx1"/>
                </a:solidFill>
              </a:rPr>
              <a:t>collection</a:t>
            </a:r>
            <a:endParaRPr lang="nl-NL" dirty="0" smtClean="0">
              <a:solidFill>
                <a:schemeClr val="tx1"/>
              </a:solidFill>
            </a:endParaRPr>
          </a:p>
          <a:p>
            <a:r>
              <a:rPr lang="nl-NL" dirty="0" smtClean="0">
                <a:solidFill>
                  <a:schemeClr val="tx1"/>
                </a:solidFill>
              </a:rPr>
              <a:t>Interviews  </a:t>
            </a:r>
          </a:p>
          <a:p>
            <a:pPr lvl="1"/>
            <a:r>
              <a:rPr lang="nl-NL" sz="2000" dirty="0" err="1" smtClean="0">
                <a:solidFill>
                  <a:schemeClr val="tx1"/>
                </a:solidFill>
              </a:rPr>
              <a:t>Semi-structured</a:t>
            </a:r>
            <a:r>
              <a:rPr lang="nl-NL" sz="2000" dirty="0" smtClean="0">
                <a:solidFill>
                  <a:schemeClr val="tx1"/>
                </a:solidFill>
              </a:rPr>
              <a:t> interviews</a:t>
            </a:r>
          </a:p>
          <a:p>
            <a:pPr lvl="1"/>
            <a:r>
              <a:rPr lang="nl-NL" sz="2000" dirty="0" err="1" smtClean="0">
                <a:solidFill>
                  <a:schemeClr val="tx1"/>
                </a:solidFill>
              </a:rPr>
              <a:t>Unstructured</a:t>
            </a:r>
            <a:r>
              <a:rPr lang="nl-NL" sz="2000" dirty="0" smtClean="0">
                <a:solidFill>
                  <a:schemeClr val="tx1"/>
                </a:solidFill>
              </a:rPr>
              <a:t> interviews</a:t>
            </a:r>
          </a:p>
          <a:p>
            <a:pPr lvl="1"/>
            <a:r>
              <a:rPr lang="nl-NL" sz="2000" dirty="0" smtClean="0">
                <a:solidFill>
                  <a:schemeClr val="tx1"/>
                </a:solidFill>
              </a:rPr>
              <a:t>In-</a:t>
            </a:r>
            <a:r>
              <a:rPr lang="nl-NL" sz="2000" dirty="0" err="1" smtClean="0">
                <a:solidFill>
                  <a:schemeClr val="tx1"/>
                </a:solidFill>
              </a:rPr>
              <a:t>depth</a:t>
            </a:r>
            <a:r>
              <a:rPr lang="nl-NL" sz="2000" dirty="0" smtClean="0">
                <a:solidFill>
                  <a:schemeClr val="tx1"/>
                </a:solidFill>
              </a:rPr>
              <a:t> interviews</a:t>
            </a:r>
          </a:p>
          <a:p>
            <a:pPr lvl="1"/>
            <a:r>
              <a:rPr lang="nl-NL" sz="2000" dirty="0" smtClean="0">
                <a:solidFill>
                  <a:schemeClr val="tx1"/>
                </a:solidFill>
              </a:rPr>
              <a:t>Focus </a:t>
            </a:r>
            <a:r>
              <a:rPr lang="nl-NL" sz="2000" dirty="0" err="1" smtClean="0">
                <a:solidFill>
                  <a:schemeClr val="tx1"/>
                </a:solidFill>
              </a:rPr>
              <a:t>group</a:t>
            </a:r>
            <a:r>
              <a:rPr lang="nl-NL" sz="2000" dirty="0" smtClean="0">
                <a:solidFill>
                  <a:schemeClr val="tx1"/>
                </a:solidFill>
              </a:rPr>
              <a:t> interviews</a:t>
            </a:r>
          </a:p>
          <a:p>
            <a:r>
              <a:rPr lang="nl-NL" dirty="0" err="1" smtClean="0">
                <a:solidFill>
                  <a:schemeClr val="tx1"/>
                </a:solidFill>
              </a:rPr>
              <a:t>Other</a:t>
            </a:r>
            <a:r>
              <a:rPr lang="nl-NL" dirty="0" smtClean="0">
                <a:solidFill>
                  <a:schemeClr val="tx1"/>
                </a:solidFill>
              </a:rPr>
              <a:t> data </a:t>
            </a:r>
            <a:r>
              <a:rPr lang="nl-NL" dirty="0" err="1" smtClean="0">
                <a:solidFill>
                  <a:schemeClr val="tx1"/>
                </a:solidFill>
              </a:rPr>
              <a:t>collections</a:t>
            </a:r>
            <a:r>
              <a:rPr lang="nl-NL" dirty="0" smtClean="0">
                <a:solidFill>
                  <a:schemeClr val="tx1"/>
                </a:solidFill>
              </a:rPr>
              <a:t>: </a:t>
            </a:r>
          </a:p>
          <a:p>
            <a:r>
              <a:rPr lang="en-US" dirty="0" smtClean="0">
                <a:solidFill>
                  <a:schemeClr val="tx1"/>
                </a:solidFill>
              </a:rPr>
              <a:t>Observations </a:t>
            </a:r>
            <a:r>
              <a:rPr lang="en-US" dirty="0">
                <a:solidFill>
                  <a:schemeClr val="tx1"/>
                </a:solidFill>
              </a:rPr>
              <a:t>of people, </a:t>
            </a:r>
            <a:r>
              <a:rPr lang="en-US" dirty="0" smtClean="0">
                <a:solidFill>
                  <a:schemeClr val="tx1"/>
                </a:solidFill>
              </a:rPr>
              <a:t>environments</a:t>
            </a:r>
            <a:r>
              <a:rPr lang="en-US" dirty="0">
                <a:solidFill>
                  <a:schemeClr val="tx1"/>
                </a:solidFill>
              </a:rPr>
              <a:t>, or contexts; </a:t>
            </a:r>
            <a:endParaRPr lang="en-US" dirty="0" smtClean="0">
              <a:solidFill>
                <a:schemeClr val="tx1"/>
              </a:solidFill>
            </a:endParaRPr>
          </a:p>
          <a:p>
            <a:r>
              <a:rPr lang="en-US" dirty="0" smtClean="0">
                <a:solidFill>
                  <a:schemeClr val="tx1"/>
                </a:solidFill>
              </a:rPr>
              <a:t>Documents</a:t>
            </a:r>
            <a:r>
              <a:rPr lang="en-US" dirty="0">
                <a:solidFill>
                  <a:schemeClr val="tx1"/>
                </a:solidFill>
              </a:rPr>
              <a:t>; records; artifacts; photographs; or journals.</a:t>
            </a:r>
            <a:endParaRPr lang="nl-NL" dirty="0" smtClean="0">
              <a:solidFill>
                <a:schemeClr val="tx1"/>
              </a:solidFill>
            </a:endParaRPr>
          </a:p>
          <a:p>
            <a:endParaRPr lang="nl-NL" dirty="0"/>
          </a:p>
          <a:p>
            <a:endParaRPr lang="nl-NL" dirty="0" smtClean="0"/>
          </a:p>
          <a:p>
            <a:endParaRPr lang="nl-NL" dirty="0"/>
          </a:p>
        </p:txBody>
      </p:sp>
      <p:sp>
        <p:nvSpPr>
          <p:cNvPr id="4" name="Tijdelijke aanduiding voor inhoud 3"/>
          <p:cNvSpPr>
            <a:spLocks noGrp="1"/>
          </p:cNvSpPr>
          <p:nvPr>
            <p:ph sz="half" idx="2"/>
          </p:nvPr>
        </p:nvSpPr>
        <p:spPr>
          <a:xfrm>
            <a:off x="392479" y="1775870"/>
            <a:ext cx="5684640" cy="4023360"/>
          </a:xfrm>
        </p:spPr>
        <p:txBody>
          <a:bodyPr>
            <a:noAutofit/>
          </a:bodyPr>
          <a:lstStyle/>
          <a:p>
            <a:r>
              <a:rPr lang="en-US" dirty="0" smtClean="0">
                <a:solidFill>
                  <a:schemeClr val="tx1"/>
                </a:solidFill>
              </a:rPr>
              <a:t>Study </a:t>
            </a:r>
            <a:r>
              <a:rPr lang="en-US" dirty="0">
                <a:solidFill>
                  <a:schemeClr val="tx1"/>
                </a:solidFill>
              </a:rPr>
              <a:t>design </a:t>
            </a:r>
            <a:r>
              <a:rPr lang="en-US" dirty="0" smtClean="0">
                <a:solidFill>
                  <a:schemeClr val="tx1"/>
                </a:solidFill>
              </a:rPr>
              <a:t>→ guides </a:t>
            </a:r>
            <a:r>
              <a:rPr lang="en-US" dirty="0">
                <a:solidFill>
                  <a:schemeClr val="tx1"/>
                </a:solidFill>
              </a:rPr>
              <a:t>data collection and analysis methods. </a:t>
            </a:r>
            <a:endParaRPr lang="en-US" dirty="0" smtClean="0">
              <a:solidFill>
                <a:schemeClr val="tx1"/>
              </a:solidFill>
            </a:endParaRPr>
          </a:p>
          <a:p>
            <a:endParaRPr lang="en-US" dirty="0" smtClean="0">
              <a:solidFill>
                <a:schemeClr val="tx1"/>
              </a:solidFill>
            </a:endParaRPr>
          </a:p>
          <a:p>
            <a:r>
              <a:rPr lang="en-US" dirty="0" smtClean="0">
                <a:solidFill>
                  <a:schemeClr val="tx1"/>
                </a:solidFill>
              </a:rPr>
              <a:t>When </a:t>
            </a:r>
            <a:r>
              <a:rPr lang="en-US" dirty="0">
                <a:solidFill>
                  <a:schemeClr val="tx1"/>
                </a:solidFill>
              </a:rPr>
              <a:t>collecting data, researchers must be mindful of gaining participant trust while also guarding against too much emotional involvement, ensuring comprehensive data collection and analysis, conducting appropriate data management, and engaging in reflexivity.</a:t>
            </a:r>
            <a:endParaRPr lang="nl-NL" dirty="0">
              <a:solidFill>
                <a:schemeClr val="tx1"/>
              </a:solidFill>
            </a:endParaRPr>
          </a:p>
        </p:txBody>
      </p:sp>
      <p:sp>
        <p:nvSpPr>
          <p:cNvPr id="6" name="Rectangle 2"/>
          <p:cNvSpPr txBox="1">
            <a:spLocks noChangeArrowheads="1"/>
          </p:cNvSpPr>
          <p:nvPr/>
        </p:nvSpPr>
        <p:spPr>
          <a:xfrm>
            <a:off x="392479" y="307497"/>
            <a:ext cx="8278812" cy="73183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altLang="nl-NL" sz="3000" b="1" dirty="0" smtClean="0">
                <a:latin typeface="Segoe UI"/>
              </a:rPr>
              <a:t/>
            </a:r>
            <a:br>
              <a:rPr lang="en-GB" altLang="nl-NL" sz="3000" b="1" dirty="0" smtClean="0">
                <a:latin typeface="Segoe UI"/>
              </a:rPr>
            </a:br>
            <a:r>
              <a:rPr lang="en-GB" altLang="nl-NL" sz="3600" b="1" dirty="0" smtClean="0">
                <a:solidFill>
                  <a:srgbClr val="003399"/>
                </a:solidFill>
                <a:latin typeface="Segoe UI"/>
              </a:rPr>
              <a:t>Data collection</a:t>
            </a:r>
            <a:endParaRPr lang="nl-NL" altLang="nl-NL" sz="3600" b="1" dirty="0">
              <a:solidFill>
                <a:srgbClr val="003399"/>
              </a:solidFill>
              <a:latin typeface="Segoe UI"/>
            </a:endParaRPr>
          </a:p>
        </p:txBody>
      </p:sp>
    </p:spTree>
    <p:extLst>
      <p:ext uri="{BB962C8B-B14F-4D97-AF65-F5344CB8AC3E}">
        <p14:creationId xmlns:p14="http://schemas.microsoft.com/office/powerpoint/2010/main" val="15621765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3399"/>
                </a:solidFill>
              </a:rPr>
              <a:t>Description of data collection</a:t>
            </a:r>
            <a:br>
              <a:rPr lang="en-US" sz="3200" b="1" dirty="0" smtClean="0">
                <a:solidFill>
                  <a:srgbClr val="003399"/>
                </a:solidFill>
              </a:rPr>
            </a:br>
            <a:r>
              <a:rPr lang="en-US" sz="3200" b="1" dirty="0" smtClean="0">
                <a:solidFill>
                  <a:srgbClr val="003399"/>
                </a:solidFill>
              </a:rPr>
              <a:t>Example </a:t>
            </a:r>
            <a:endParaRPr lang="lt-LT" sz="3200" b="1" dirty="0">
              <a:solidFill>
                <a:srgbClr val="003399"/>
              </a:solidFill>
            </a:endParaRPr>
          </a:p>
        </p:txBody>
      </p:sp>
      <p:sp>
        <p:nvSpPr>
          <p:cNvPr id="5" name="Slide Number Placeholder 4"/>
          <p:cNvSpPr>
            <a:spLocks noGrp="1"/>
          </p:cNvSpPr>
          <p:nvPr>
            <p:ph type="sldNum" sz="quarter" idx="12"/>
          </p:nvPr>
        </p:nvSpPr>
        <p:spPr/>
        <p:txBody>
          <a:bodyPr/>
          <a:lstStyle/>
          <a:p>
            <a:fld id="{5D73EB33-29DA-483B-93E0-CED121B0163C}" type="slidenum">
              <a:rPr lang="en-US" smtClean="0"/>
              <a:t>24</a:t>
            </a:fld>
            <a:endParaRPr lang="en-US"/>
          </a:p>
        </p:txBody>
      </p:sp>
      <p:pic>
        <p:nvPicPr>
          <p:cNvPr id="7" name="Picture 6"/>
          <p:cNvPicPr>
            <a:picLocks noChangeAspect="1"/>
          </p:cNvPicPr>
          <p:nvPr/>
        </p:nvPicPr>
        <p:blipFill>
          <a:blip r:embed="rId2"/>
          <a:stretch>
            <a:fillRect/>
          </a:stretch>
        </p:blipFill>
        <p:spPr>
          <a:xfrm>
            <a:off x="7464491" y="94782"/>
            <a:ext cx="4074367" cy="6730128"/>
          </a:xfrm>
          <a:prstGeom prst="rect">
            <a:avLst/>
          </a:prstGeom>
        </p:spPr>
      </p:pic>
      <p:pic>
        <p:nvPicPr>
          <p:cNvPr id="8" name="Picture 7"/>
          <p:cNvPicPr>
            <a:picLocks noChangeAspect="1"/>
          </p:cNvPicPr>
          <p:nvPr/>
        </p:nvPicPr>
        <p:blipFill>
          <a:blip r:embed="rId3"/>
          <a:stretch>
            <a:fillRect/>
          </a:stretch>
        </p:blipFill>
        <p:spPr>
          <a:xfrm>
            <a:off x="1978090" y="1845734"/>
            <a:ext cx="5187821" cy="2518603"/>
          </a:xfrm>
          <a:prstGeom prst="rect">
            <a:avLst/>
          </a:prstGeom>
        </p:spPr>
      </p:pic>
    </p:spTree>
    <p:extLst>
      <p:ext uri="{BB962C8B-B14F-4D97-AF65-F5344CB8AC3E}">
        <p14:creationId xmlns:p14="http://schemas.microsoft.com/office/powerpoint/2010/main" val="10863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2"/>
          </p:nvPr>
        </p:nvSpPr>
        <p:spPr>
          <a:xfrm>
            <a:off x="392478" y="1772156"/>
            <a:ext cx="10976831" cy="4199766"/>
          </a:xfrm>
        </p:spPr>
        <p:txBody>
          <a:bodyPr>
            <a:noAutofit/>
          </a:bodyPr>
          <a:lstStyle/>
          <a:p>
            <a:pPr>
              <a:lnSpc>
                <a:spcPct val="100000"/>
              </a:lnSpc>
            </a:pPr>
            <a:r>
              <a:rPr lang="en-US" dirty="0">
                <a:solidFill>
                  <a:schemeClr val="tx1"/>
                </a:solidFill>
              </a:rPr>
              <a:t>Data usually are recorded in detailed notes, memos, and audio or visual recordings, </a:t>
            </a:r>
            <a:endParaRPr lang="en-US" dirty="0" smtClean="0">
              <a:solidFill>
                <a:schemeClr val="tx1"/>
              </a:solidFill>
            </a:endParaRPr>
          </a:p>
          <a:p>
            <a:pPr>
              <a:lnSpc>
                <a:spcPct val="100000"/>
              </a:lnSpc>
            </a:pPr>
            <a:r>
              <a:rPr lang="en-US" dirty="0" smtClean="0">
                <a:solidFill>
                  <a:schemeClr val="tx1"/>
                </a:solidFill>
              </a:rPr>
              <a:t>Data are </a:t>
            </a:r>
            <a:r>
              <a:rPr lang="en-US" dirty="0">
                <a:solidFill>
                  <a:schemeClr val="tx1"/>
                </a:solidFill>
              </a:rPr>
              <a:t>transcribed verbatim and analyzed manually or using software programs, such as </a:t>
            </a:r>
            <a:r>
              <a:rPr lang="en-US" dirty="0" err="1">
                <a:solidFill>
                  <a:schemeClr val="tx1"/>
                </a:solidFill>
              </a:rPr>
              <a:t>ATLAS.ti</a:t>
            </a:r>
            <a:r>
              <a:rPr lang="en-US" dirty="0">
                <a:solidFill>
                  <a:schemeClr val="tx1"/>
                </a:solidFill>
              </a:rPr>
              <a:t>, </a:t>
            </a:r>
            <a:r>
              <a:rPr lang="en-US" dirty="0" err="1">
                <a:solidFill>
                  <a:schemeClr val="tx1"/>
                </a:solidFill>
              </a:rPr>
              <a:t>HyperRESEARCH</a:t>
            </a:r>
            <a:r>
              <a:rPr lang="en-US" dirty="0">
                <a:solidFill>
                  <a:schemeClr val="tx1"/>
                </a:solidFill>
              </a:rPr>
              <a:t>, MAXQDA, or </a:t>
            </a:r>
            <a:r>
              <a:rPr lang="en-US" dirty="0" err="1" smtClean="0">
                <a:solidFill>
                  <a:schemeClr val="tx1"/>
                </a:solidFill>
              </a:rPr>
              <a:t>NVivo</a:t>
            </a:r>
            <a:endParaRPr lang="en-US" dirty="0" smtClean="0">
              <a:solidFill>
                <a:schemeClr val="tx1"/>
              </a:solidFill>
            </a:endParaRPr>
          </a:p>
          <a:p>
            <a:pPr>
              <a:lnSpc>
                <a:spcPct val="100000"/>
              </a:lnSpc>
            </a:pPr>
            <a:r>
              <a:rPr lang="en-US" dirty="0" smtClean="0">
                <a:solidFill>
                  <a:schemeClr val="tx1"/>
                </a:solidFill>
              </a:rPr>
              <a:t>Analyzing </a:t>
            </a:r>
            <a:r>
              <a:rPr lang="en-US" dirty="0">
                <a:solidFill>
                  <a:schemeClr val="tx1"/>
                </a:solidFill>
              </a:rPr>
              <a:t>qualitative data is complex </a:t>
            </a:r>
            <a:r>
              <a:rPr lang="en-US" dirty="0" smtClean="0">
                <a:solidFill>
                  <a:schemeClr val="tx1"/>
                </a:solidFill>
              </a:rPr>
              <a:t>work </a:t>
            </a:r>
          </a:p>
          <a:p>
            <a:pPr>
              <a:lnSpc>
                <a:spcPct val="100000"/>
              </a:lnSpc>
            </a:pPr>
            <a:r>
              <a:rPr lang="en-US" dirty="0" smtClean="0">
                <a:solidFill>
                  <a:schemeClr val="tx1"/>
                </a:solidFill>
              </a:rPr>
              <a:t>Researchers </a:t>
            </a:r>
            <a:r>
              <a:rPr lang="en-US" dirty="0">
                <a:solidFill>
                  <a:schemeClr val="tx1"/>
                </a:solidFill>
              </a:rPr>
              <a:t>act as reductionists, distilling enormous amounts of data into concise yet rich and valuable </a:t>
            </a:r>
            <a:r>
              <a:rPr lang="en-US" dirty="0" smtClean="0">
                <a:solidFill>
                  <a:schemeClr val="tx1"/>
                </a:solidFill>
              </a:rPr>
              <a:t>knowledge</a:t>
            </a:r>
          </a:p>
          <a:p>
            <a:pPr>
              <a:lnSpc>
                <a:spcPct val="100000"/>
              </a:lnSpc>
            </a:pPr>
            <a:r>
              <a:rPr lang="en-US" dirty="0" smtClean="0">
                <a:solidFill>
                  <a:schemeClr val="tx1"/>
                </a:solidFill>
              </a:rPr>
              <a:t>They </a:t>
            </a:r>
            <a:r>
              <a:rPr lang="en-US" dirty="0">
                <a:solidFill>
                  <a:schemeClr val="tx1"/>
                </a:solidFill>
              </a:rPr>
              <a:t>code or identify themes, translating abstract ideas into meaningful </a:t>
            </a:r>
            <a:r>
              <a:rPr lang="en-US" dirty="0" smtClean="0">
                <a:solidFill>
                  <a:schemeClr val="tx1"/>
                </a:solidFill>
              </a:rPr>
              <a:t>information</a:t>
            </a:r>
          </a:p>
          <a:p>
            <a:pPr>
              <a:lnSpc>
                <a:spcPct val="100000"/>
              </a:lnSpc>
            </a:pPr>
            <a:endParaRPr lang="en-US" dirty="0">
              <a:solidFill>
                <a:schemeClr val="tx1"/>
              </a:solidFill>
            </a:endParaRPr>
          </a:p>
          <a:p>
            <a:pPr>
              <a:lnSpc>
                <a:spcPct val="100000"/>
              </a:lnSpc>
            </a:pPr>
            <a:r>
              <a:rPr lang="en-US" dirty="0" smtClean="0">
                <a:solidFill>
                  <a:srgbClr val="C00000"/>
                </a:solidFill>
              </a:rPr>
              <a:t>The </a:t>
            </a:r>
            <a:r>
              <a:rPr lang="en-US" dirty="0">
                <a:solidFill>
                  <a:srgbClr val="C00000"/>
                </a:solidFill>
              </a:rPr>
              <a:t>good news is that qualitative research typically is easy to understand because it’s reported in stories told in everyday </a:t>
            </a:r>
            <a:r>
              <a:rPr lang="en-US" dirty="0" smtClean="0">
                <a:solidFill>
                  <a:srgbClr val="C00000"/>
                </a:solidFill>
              </a:rPr>
              <a:t>language</a:t>
            </a:r>
            <a:endParaRPr lang="nl-NL" sz="2400" dirty="0">
              <a:solidFill>
                <a:srgbClr val="C00000"/>
              </a:solidFill>
            </a:endParaRPr>
          </a:p>
        </p:txBody>
      </p:sp>
      <p:sp>
        <p:nvSpPr>
          <p:cNvPr id="6" name="Rectangle 2"/>
          <p:cNvSpPr txBox="1">
            <a:spLocks noChangeArrowheads="1"/>
          </p:cNvSpPr>
          <p:nvPr/>
        </p:nvSpPr>
        <p:spPr>
          <a:xfrm>
            <a:off x="548998" y="801767"/>
            <a:ext cx="8278812" cy="731838"/>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altLang="nl-NL" sz="3000" b="1" dirty="0" smtClean="0">
                <a:latin typeface="Segoe UI"/>
              </a:rPr>
              <a:t/>
            </a:r>
            <a:br>
              <a:rPr lang="en-GB" altLang="nl-NL" sz="3000" b="1" dirty="0" smtClean="0">
                <a:latin typeface="Segoe UI"/>
              </a:rPr>
            </a:br>
            <a:r>
              <a:rPr lang="en-GB" altLang="nl-NL" sz="4000" b="1" dirty="0" smtClean="0">
                <a:solidFill>
                  <a:srgbClr val="003399"/>
                </a:solidFill>
              </a:rPr>
              <a:t>Data Analysis</a:t>
            </a:r>
            <a:endParaRPr lang="nl-NL" altLang="nl-NL" sz="4000" b="1" dirty="0">
              <a:solidFill>
                <a:srgbClr val="003399"/>
              </a:solidFill>
            </a:endParaRPr>
          </a:p>
        </p:txBody>
      </p:sp>
    </p:spTree>
    <p:extLst>
      <p:ext uri="{BB962C8B-B14F-4D97-AF65-F5344CB8AC3E}">
        <p14:creationId xmlns:p14="http://schemas.microsoft.com/office/powerpoint/2010/main" val="810255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92479" y="307497"/>
            <a:ext cx="8278812" cy="731838"/>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altLang="nl-NL" sz="3000" b="1" dirty="0" smtClean="0">
                <a:latin typeface="Segoe UI"/>
              </a:rPr>
              <a:t/>
            </a:r>
            <a:br>
              <a:rPr lang="en-GB" altLang="nl-NL" sz="3000" b="1" dirty="0" smtClean="0">
                <a:latin typeface="Segoe UI"/>
              </a:rPr>
            </a:br>
            <a:r>
              <a:rPr lang="lt-LT" altLang="nl-NL" sz="3100" b="1" dirty="0" err="1" smtClean="0">
                <a:solidFill>
                  <a:srgbClr val="003399"/>
                </a:solidFill>
                <a:latin typeface="Segoe UI"/>
              </a:rPr>
              <a:t>Description</a:t>
            </a:r>
            <a:r>
              <a:rPr lang="lt-LT" altLang="nl-NL" sz="3100" b="1" dirty="0" smtClean="0">
                <a:solidFill>
                  <a:srgbClr val="003399"/>
                </a:solidFill>
                <a:latin typeface="Segoe UI"/>
              </a:rPr>
              <a:t> of </a:t>
            </a:r>
            <a:r>
              <a:rPr lang="lt-LT" altLang="nl-NL" sz="3100" b="1" dirty="0" err="1" smtClean="0">
                <a:solidFill>
                  <a:srgbClr val="003399"/>
                </a:solidFill>
                <a:latin typeface="Segoe UI"/>
              </a:rPr>
              <a:t>the</a:t>
            </a:r>
            <a:r>
              <a:rPr lang="lt-LT" altLang="nl-NL" sz="3100" b="1" dirty="0" smtClean="0">
                <a:solidFill>
                  <a:srgbClr val="003399"/>
                </a:solidFill>
                <a:latin typeface="Segoe UI"/>
              </a:rPr>
              <a:t> </a:t>
            </a:r>
            <a:r>
              <a:rPr lang="en-GB" altLang="nl-NL" sz="3100" b="1" dirty="0" smtClean="0">
                <a:solidFill>
                  <a:srgbClr val="003399"/>
                </a:solidFill>
                <a:latin typeface="Segoe UI"/>
              </a:rPr>
              <a:t>Data Analysis</a:t>
            </a:r>
            <a:endParaRPr lang="nl-NL" altLang="nl-NL" sz="3100" b="1" dirty="0">
              <a:solidFill>
                <a:srgbClr val="003399"/>
              </a:solidFill>
              <a:latin typeface="Segoe UI"/>
            </a:endParaRPr>
          </a:p>
        </p:txBody>
      </p:sp>
      <p:pic>
        <p:nvPicPr>
          <p:cNvPr id="7" name="Picture 6"/>
          <p:cNvPicPr>
            <a:picLocks noChangeAspect="1"/>
          </p:cNvPicPr>
          <p:nvPr/>
        </p:nvPicPr>
        <p:blipFill>
          <a:blip r:embed="rId2"/>
          <a:stretch>
            <a:fillRect/>
          </a:stretch>
        </p:blipFill>
        <p:spPr>
          <a:xfrm>
            <a:off x="215198" y="1274476"/>
            <a:ext cx="7151154" cy="2038600"/>
          </a:xfrm>
          <a:prstGeom prst="rect">
            <a:avLst/>
          </a:prstGeom>
          <a:ln>
            <a:solidFill>
              <a:schemeClr val="accent1"/>
            </a:solidFill>
          </a:ln>
        </p:spPr>
      </p:pic>
      <p:pic>
        <p:nvPicPr>
          <p:cNvPr id="8" name="Picture 7"/>
          <p:cNvPicPr>
            <a:picLocks noChangeAspect="1"/>
          </p:cNvPicPr>
          <p:nvPr/>
        </p:nvPicPr>
        <p:blipFill>
          <a:blip r:embed="rId3"/>
          <a:stretch>
            <a:fillRect/>
          </a:stretch>
        </p:blipFill>
        <p:spPr>
          <a:xfrm>
            <a:off x="1629519" y="3313076"/>
            <a:ext cx="5736833" cy="323116"/>
          </a:xfrm>
          <a:prstGeom prst="rect">
            <a:avLst/>
          </a:prstGeom>
        </p:spPr>
      </p:pic>
      <p:pic>
        <p:nvPicPr>
          <p:cNvPr id="9" name="Picture 8"/>
          <p:cNvPicPr>
            <a:picLocks noChangeAspect="1"/>
          </p:cNvPicPr>
          <p:nvPr/>
        </p:nvPicPr>
        <p:blipFill>
          <a:blip r:embed="rId4"/>
          <a:stretch>
            <a:fillRect/>
          </a:stretch>
        </p:blipFill>
        <p:spPr>
          <a:xfrm>
            <a:off x="5728996" y="3733754"/>
            <a:ext cx="6201747" cy="2676376"/>
          </a:xfrm>
          <a:prstGeom prst="rect">
            <a:avLst/>
          </a:prstGeom>
          <a:ln>
            <a:solidFill>
              <a:schemeClr val="accent1"/>
            </a:solidFill>
          </a:ln>
        </p:spPr>
      </p:pic>
      <p:pic>
        <p:nvPicPr>
          <p:cNvPr id="10" name="Picture 9"/>
          <p:cNvPicPr>
            <a:picLocks noChangeAspect="1"/>
          </p:cNvPicPr>
          <p:nvPr/>
        </p:nvPicPr>
        <p:blipFill>
          <a:blip r:embed="rId5"/>
          <a:stretch>
            <a:fillRect/>
          </a:stretch>
        </p:blipFill>
        <p:spPr>
          <a:xfrm>
            <a:off x="8671291" y="6367472"/>
            <a:ext cx="3261643" cy="463336"/>
          </a:xfrm>
          <a:prstGeom prst="rect">
            <a:avLst/>
          </a:prstGeom>
        </p:spPr>
      </p:pic>
    </p:spTree>
    <p:extLst>
      <p:ext uri="{BB962C8B-B14F-4D97-AF65-F5344CB8AC3E}">
        <p14:creationId xmlns:p14="http://schemas.microsoft.com/office/powerpoint/2010/main" val="968129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rPr>
              <a:t>Ethical considerations</a:t>
            </a:r>
            <a:endParaRPr lang="lt-LT" sz="3600" b="1" dirty="0">
              <a:solidFill>
                <a:srgbClr val="003399"/>
              </a:solidFill>
            </a:endParaRPr>
          </a:p>
        </p:txBody>
      </p:sp>
      <p:sp>
        <p:nvSpPr>
          <p:cNvPr id="3" name="Content Placeholder 2"/>
          <p:cNvSpPr>
            <a:spLocks noGrp="1"/>
          </p:cNvSpPr>
          <p:nvPr>
            <p:ph idx="1"/>
          </p:nvPr>
        </p:nvSpPr>
        <p:spPr>
          <a:xfrm>
            <a:off x="565435" y="1845050"/>
            <a:ext cx="10058400" cy="4023360"/>
          </a:xfrm>
        </p:spPr>
        <p:txBody>
          <a:bodyPr/>
          <a:lstStyle/>
          <a:p>
            <a:pPr>
              <a:buFont typeface="Courier New" panose="02070309020205020404" pitchFamily="49" charset="0"/>
              <a:buChar char="o"/>
            </a:pPr>
            <a:r>
              <a:rPr lang="en-US" dirty="0" smtClean="0"/>
              <a:t>Report on ethical permissions, principals of research ethics</a:t>
            </a:r>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27</a:t>
            </a:fld>
            <a:endParaRPr lang="en-US"/>
          </a:p>
        </p:txBody>
      </p:sp>
      <p:pic>
        <p:nvPicPr>
          <p:cNvPr id="6" name="Picture 5"/>
          <p:cNvPicPr>
            <a:picLocks noChangeAspect="1"/>
          </p:cNvPicPr>
          <p:nvPr/>
        </p:nvPicPr>
        <p:blipFill>
          <a:blip r:embed="rId2"/>
          <a:stretch>
            <a:fillRect/>
          </a:stretch>
        </p:blipFill>
        <p:spPr>
          <a:xfrm>
            <a:off x="1066361" y="2552072"/>
            <a:ext cx="5744685" cy="2962319"/>
          </a:xfrm>
          <a:prstGeom prst="rect">
            <a:avLst/>
          </a:prstGeom>
        </p:spPr>
      </p:pic>
      <p:pic>
        <p:nvPicPr>
          <p:cNvPr id="8" name="Picture 7"/>
          <p:cNvPicPr>
            <a:picLocks noChangeAspect="1"/>
          </p:cNvPicPr>
          <p:nvPr/>
        </p:nvPicPr>
        <p:blipFill>
          <a:blip r:embed="rId3"/>
          <a:stretch>
            <a:fillRect/>
          </a:stretch>
        </p:blipFill>
        <p:spPr>
          <a:xfrm>
            <a:off x="331350" y="6431956"/>
            <a:ext cx="1694835" cy="329213"/>
          </a:xfrm>
          <a:prstGeom prst="rect">
            <a:avLst/>
          </a:prstGeom>
        </p:spPr>
      </p:pic>
      <p:pic>
        <p:nvPicPr>
          <p:cNvPr id="9" name="Picture 8"/>
          <p:cNvPicPr>
            <a:picLocks noChangeAspect="1"/>
          </p:cNvPicPr>
          <p:nvPr/>
        </p:nvPicPr>
        <p:blipFill>
          <a:blip r:embed="rId4"/>
          <a:stretch>
            <a:fillRect/>
          </a:stretch>
        </p:blipFill>
        <p:spPr>
          <a:xfrm>
            <a:off x="6963679" y="1873555"/>
            <a:ext cx="5183197" cy="3994855"/>
          </a:xfrm>
          <a:prstGeom prst="rect">
            <a:avLst/>
          </a:prstGeom>
        </p:spPr>
      </p:pic>
      <p:pic>
        <p:nvPicPr>
          <p:cNvPr id="10" name="Picture 9"/>
          <p:cNvPicPr>
            <a:picLocks noChangeAspect="1"/>
          </p:cNvPicPr>
          <p:nvPr/>
        </p:nvPicPr>
        <p:blipFill>
          <a:blip r:embed="rId5"/>
          <a:stretch>
            <a:fillRect/>
          </a:stretch>
        </p:blipFill>
        <p:spPr>
          <a:xfrm>
            <a:off x="10349824" y="5999491"/>
            <a:ext cx="1725318" cy="329213"/>
          </a:xfrm>
          <a:prstGeom prst="rect">
            <a:avLst/>
          </a:prstGeom>
        </p:spPr>
      </p:pic>
    </p:spTree>
    <p:extLst>
      <p:ext uri="{BB962C8B-B14F-4D97-AF65-F5344CB8AC3E}">
        <p14:creationId xmlns:p14="http://schemas.microsoft.com/office/powerpoint/2010/main" val="524239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37241" y="0"/>
            <a:ext cx="8229600" cy="1143000"/>
          </a:xfrm>
          <a:prstGeom prst="rect">
            <a:avLst/>
          </a:prstGeom>
        </p:spPr>
        <p:txBody>
          <a:bodyPr/>
          <a:lstStyle/>
          <a:p>
            <a:pPr eaLnBrk="1" hangingPunct="1"/>
            <a:r>
              <a:rPr lang="en-GB" altLang="nl-NL" sz="3000" b="1" dirty="0">
                <a:solidFill>
                  <a:srgbClr val="003399"/>
                </a:solidFill>
                <a:latin typeface="Segoe UI"/>
              </a:rPr>
              <a:t>Results</a:t>
            </a:r>
            <a:r>
              <a:rPr lang="en-GB" altLang="nl-NL" sz="3000" b="1" dirty="0">
                <a:latin typeface="Segoe UI"/>
              </a:rPr>
              <a:t/>
            </a:r>
            <a:br>
              <a:rPr lang="en-GB" altLang="nl-NL" sz="3000" b="1" dirty="0">
                <a:latin typeface="Segoe UI"/>
              </a:rPr>
            </a:br>
            <a:endParaRPr lang="nl-NL" altLang="nl-NL" sz="3000" b="1" dirty="0">
              <a:latin typeface="Segoe UI"/>
            </a:endParaRPr>
          </a:p>
        </p:txBody>
      </p:sp>
      <p:sp>
        <p:nvSpPr>
          <p:cNvPr id="49155" name="Rectangle 3"/>
          <p:cNvSpPr>
            <a:spLocks noGrp="1" noChangeArrowheads="1"/>
          </p:cNvSpPr>
          <p:nvPr>
            <p:ph type="body" idx="4294967295"/>
          </p:nvPr>
        </p:nvSpPr>
        <p:spPr>
          <a:xfrm>
            <a:off x="337241" y="803874"/>
            <a:ext cx="11536952" cy="4323353"/>
          </a:xfrm>
          <a:prstGeom prst="rect">
            <a:avLst/>
          </a:prstGeom>
        </p:spPr>
        <p:txBody>
          <a:bodyPr>
            <a:normAutofit/>
          </a:bodyPr>
          <a:lstStyle/>
          <a:p>
            <a:pPr eaLnBrk="1" hangingPunct="1">
              <a:buClr>
                <a:srgbClr val="FC5A28"/>
              </a:buClr>
              <a:buFontTx/>
              <a:buNone/>
            </a:pP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How </a:t>
            </a:r>
            <a:r>
              <a:rPr lang="nl-NL" altLang="en-US"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to</a:t>
            </a: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nl-NL" altLang="en-US"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organize</a:t>
            </a: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nl-NL" altLang="en-US"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the</a:t>
            </a: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nl-NL" altLang="en-US"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results</a:t>
            </a: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nl-NL" altLang="en-US" i="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section</a:t>
            </a:r>
            <a:r>
              <a:rPr lang="nl-NL" altLang="en-US"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p>
          <a:p>
            <a:pPr eaLnBrk="1" hangingPunct="1">
              <a:buClr>
                <a:srgbClr val="FC5A28"/>
              </a:buClr>
              <a:buFontTx/>
              <a:buNone/>
            </a:pPr>
            <a:endParaRPr lang="lt-LT" altLang="en-US" sz="1800" dirty="0" smtClean="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buClr>
                <a:srgbClr val="FC5A28"/>
              </a:buClr>
              <a:buFontTx/>
              <a:buNone/>
            </a:pPr>
            <a:endParaRPr lang="lt-LT" altLang="en-US" sz="18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buClr>
                <a:srgbClr val="FC5A28"/>
              </a:buClr>
              <a:buFontTx/>
              <a:buNone/>
            </a:pPr>
            <a:r>
              <a:rPr lang="nl-NL" altLang="en-US" sz="18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Describe</a:t>
            </a:r>
            <a:r>
              <a:rPr lang="lt-LT" altLang="en-US" sz="18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p>
          <a:p>
            <a:pPr>
              <a:buClr>
                <a:srgbClr val="FC5A28"/>
              </a:buClr>
              <a:buFont typeface="Courier New" panose="02070309020205020404" pitchFamily="49" charset="0"/>
              <a:buChar char="o"/>
            </a:pPr>
            <a:r>
              <a:rPr lang="nl-NL" altLang="en-US" sz="18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en-US" sz="1800" dirty="0">
                <a:solidFill>
                  <a:srgbClr val="003399"/>
                </a:solidFill>
                <a:latin typeface="Segoe UI" panose="020B0502040204020203" pitchFamily="34" charset="0"/>
                <a:ea typeface="Segoe UI" panose="020B0502040204020203" pitchFamily="34" charset="0"/>
                <a:cs typeface="Segoe UI" panose="020B0502040204020203" pitchFamily="34" charset="0"/>
              </a:rPr>
              <a:t>P</a:t>
            </a:r>
            <a:r>
              <a:rPr lang="nl-NL" altLang="en-US" sz="18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articipants characteristics</a:t>
            </a:r>
            <a:r>
              <a:rPr lang="nl-NL" altLang="en-US" sz="18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nl-NL" altLang="en-US" b="1" i="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p>
          <a:p>
            <a:pPr eaLnBrk="1" hangingPunct="1">
              <a:buClr>
                <a:srgbClr val="FC5A28"/>
              </a:buClr>
              <a:buFontTx/>
              <a:buNone/>
            </a:pPr>
            <a:endParaRPr lang="nl-NL" altLang="en-US" b="1" i="1"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Afbeelding 1"/>
          <p:cNvPicPr>
            <a:picLocks noChangeAspect="1"/>
          </p:cNvPicPr>
          <p:nvPr/>
        </p:nvPicPr>
        <p:blipFill rotWithShape="1">
          <a:blip r:embed="rId2"/>
          <a:srcRect l="20103" t="51659" r="51664" b="21203"/>
          <a:stretch/>
        </p:blipFill>
        <p:spPr>
          <a:xfrm>
            <a:off x="485522" y="3203375"/>
            <a:ext cx="5224813" cy="2825038"/>
          </a:xfrm>
          <a:prstGeom prst="rect">
            <a:avLst/>
          </a:prstGeom>
        </p:spPr>
      </p:pic>
      <p:pic>
        <p:nvPicPr>
          <p:cNvPr id="6" name="Afbeelding 5"/>
          <p:cNvPicPr>
            <a:picLocks noChangeAspect="1"/>
          </p:cNvPicPr>
          <p:nvPr/>
        </p:nvPicPr>
        <p:blipFill rotWithShape="1">
          <a:blip r:embed="rId3"/>
          <a:srcRect l="48960" t="15535" r="3207" b="7007"/>
          <a:stretch/>
        </p:blipFill>
        <p:spPr>
          <a:xfrm>
            <a:off x="6419461" y="1527026"/>
            <a:ext cx="5454732" cy="4887590"/>
          </a:xfrm>
          <a:prstGeom prst="rect">
            <a:avLst/>
          </a:prstGeom>
        </p:spPr>
      </p:pic>
      <p:sp>
        <p:nvSpPr>
          <p:cNvPr id="3" name="Rechthoek 2"/>
          <p:cNvSpPr/>
          <p:nvPr/>
        </p:nvSpPr>
        <p:spPr>
          <a:xfrm>
            <a:off x="6319270" y="1072501"/>
            <a:ext cx="2877711" cy="369332"/>
          </a:xfrm>
          <a:prstGeom prst="rect">
            <a:avLst/>
          </a:prstGeom>
        </p:spPr>
        <p:txBody>
          <a:bodyPr wrap="none">
            <a:spAutoFit/>
          </a:bodyPr>
          <a:lstStyle/>
          <a:p>
            <a:pPr marL="285750" indent="-285750">
              <a:buClr>
                <a:srgbClr val="FC5A28"/>
              </a:buClr>
              <a:buFont typeface="Courier New" panose="02070309020205020404" pitchFamily="49" charset="0"/>
              <a:buChar char="o"/>
            </a:pPr>
            <a:r>
              <a:rPr lang="nl-NL" altLang="en-US"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Themes </a:t>
            </a:r>
            <a:r>
              <a:rPr lang="nl-NL" altLang="en-US" dirty="0">
                <a:solidFill>
                  <a:srgbClr val="003399"/>
                </a:solidFill>
                <a:latin typeface="Segoe UI" panose="020B0502040204020203" pitchFamily="34" charset="0"/>
                <a:ea typeface="Segoe UI" panose="020B0502040204020203" pitchFamily="34" charset="0"/>
                <a:cs typeface="Segoe UI" panose="020B0502040204020203" pitchFamily="34" charset="0"/>
              </a:rPr>
              <a:t>and subthemes</a:t>
            </a:r>
          </a:p>
        </p:txBody>
      </p:sp>
    </p:spTree>
    <p:extLst>
      <p:ext uri="{BB962C8B-B14F-4D97-AF65-F5344CB8AC3E}">
        <p14:creationId xmlns:p14="http://schemas.microsoft.com/office/powerpoint/2010/main" val="3513804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3"/>
          <p:cNvSpPr>
            <a:spLocks noGrp="1"/>
          </p:cNvSpPr>
          <p:nvPr>
            <p:ph type="title"/>
          </p:nvPr>
        </p:nvSpPr>
        <p:spPr>
          <a:xfrm>
            <a:off x="255708" y="-271748"/>
            <a:ext cx="10058400" cy="1450757"/>
          </a:xfrm>
        </p:spPr>
        <p:txBody>
          <a:bodyPr/>
          <a:lstStyle/>
          <a:p>
            <a:r>
              <a:rPr lang="nl-NL" altLang="nl-NL" sz="3000" b="1" dirty="0">
                <a:solidFill>
                  <a:srgbClr val="003399"/>
                </a:solidFill>
                <a:latin typeface="Segoe UI"/>
              </a:rPr>
              <a:t>Results – </a:t>
            </a:r>
            <a:r>
              <a:rPr lang="nl-NL" altLang="nl-NL" sz="3000" b="1" dirty="0" smtClean="0">
                <a:solidFill>
                  <a:srgbClr val="003399"/>
                </a:solidFill>
                <a:latin typeface="Segoe UI"/>
              </a:rPr>
              <a:t>Participant characteristics in table</a:t>
            </a:r>
            <a:br>
              <a:rPr lang="nl-NL" altLang="nl-NL" sz="3000" b="1" dirty="0" smtClean="0">
                <a:solidFill>
                  <a:srgbClr val="003399"/>
                </a:solidFill>
                <a:latin typeface="Segoe UI"/>
              </a:rPr>
            </a:br>
            <a:r>
              <a:rPr lang="nl-NL" altLang="nl-NL" sz="3000" dirty="0" smtClean="0">
                <a:solidFill>
                  <a:srgbClr val="003399"/>
                </a:solidFill>
                <a:latin typeface="Segoe UI"/>
              </a:rPr>
              <a:t>Examples</a:t>
            </a:r>
            <a:endParaRPr lang="nl-NL" altLang="nl-NL" sz="3000" dirty="0">
              <a:solidFill>
                <a:srgbClr val="003399"/>
              </a:solidFill>
              <a:latin typeface="Segoe UI"/>
            </a:endParaRPr>
          </a:p>
        </p:txBody>
      </p:sp>
      <p:sp>
        <p:nvSpPr>
          <p:cNvPr id="51203" name="Rectangle 3"/>
          <p:cNvSpPr>
            <a:spLocks noGrp="1" noChangeArrowheads="1"/>
          </p:cNvSpPr>
          <p:nvPr>
            <p:ph type="body" idx="4294967295"/>
          </p:nvPr>
        </p:nvSpPr>
        <p:spPr>
          <a:xfrm>
            <a:off x="1524001" y="1484313"/>
            <a:ext cx="8964613" cy="4608512"/>
          </a:xfrm>
          <a:prstGeom prst="rect">
            <a:avLst/>
          </a:prstGeom>
        </p:spPr>
        <p:txBody>
          <a:bodyPr/>
          <a:lstStyle/>
          <a:p>
            <a:pPr eaLnBrk="1" hangingPunct="1">
              <a:buFontTx/>
              <a:buNone/>
            </a:pPr>
            <a:endParaRPr lang="is-IS" altLang="nl-NL" sz="2200" dirty="0"/>
          </a:p>
          <a:p>
            <a:pPr eaLnBrk="1" hangingPunct="1">
              <a:buFontTx/>
              <a:buNone/>
            </a:pPr>
            <a:endParaRPr lang="is-IS" altLang="nl-NL" sz="2200" dirty="0"/>
          </a:p>
          <a:p>
            <a:pPr eaLnBrk="1" hangingPunct="1">
              <a:buFontTx/>
              <a:buNone/>
            </a:pPr>
            <a:r>
              <a:rPr lang="is-IS" altLang="nl-NL" sz="3000" dirty="0"/>
              <a:t>                         </a:t>
            </a:r>
            <a:endParaRPr lang="is-IS" altLang="nl-NL" i="1" dirty="0"/>
          </a:p>
        </p:txBody>
      </p:sp>
      <p:pic>
        <p:nvPicPr>
          <p:cNvPr id="4" name="Picture 3"/>
          <p:cNvPicPr>
            <a:picLocks noChangeAspect="1"/>
          </p:cNvPicPr>
          <p:nvPr/>
        </p:nvPicPr>
        <p:blipFill>
          <a:blip r:embed="rId2"/>
          <a:stretch>
            <a:fillRect/>
          </a:stretch>
        </p:blipFill>
        <p:spPr>
          <a:xfrm>
            <a:off x="3937494" y="951722"/>
            <a:ext cx="8113086" cy="5340937"/>
          </a:xfrm>
          <a:prstGeom prst="rect">
            <a:avLst/>
          </a:prstGeom>
          <a:ln>
            <a:solidFill>
              <a:schemeClr val="accent1"/>
            </a:solidFill>
          </a:ln>
        </p:spPr>
      </p:pic>
      <p:pic>
        <p:nvPicPr>
          <p:cNvPr id="5" name="Picture 4"/>
          <p:cNvPicPr>
            <a:picLocks noChangeAspect="1"/>
          </p:cNvPicPr>
          <p:nvPr/>
        </p:nvPicPr>
        <p:blipFill rotWithShape="1">
          <a:blip r:embed="rId3"/>
          <a:srcRect r="4813"/>
          <a:stretch/>
        </p:blipFill>
        <p:spPr>
          <a:xfrm>
            <a:off x="70324" y="1711600"/>
            <a:ext cx="3784852" cy="1838754"/>
          </a:xfrm>
          <a:prstGeom prst="rect">
            <a:avLst/>
          </a:prstGeom>
        </p:spPr>
      </p:pic>
    </p:spTree>
    <p:extLst>
      <p:ext uri="{BB962C8B-B14F-4D97-AF65-F5344CB8AC3E}">
        <p14:creationId xmlns:p14="http://schemas.microsoft.com/office/powerpoint/2010/main" val="20750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rPr>
              <a:t>Learning outcomes</a:t>
            </a:r>
            <a:endParaRPr lang="lt-LT" sz="3600" b="1" dirty="0">
              <a:solidFill>
                <a:srgbClr val="003399"/>
              </a:solidFill>
            </a:endParaRPr>
          </a:p>
        </p:txBody>
      </p:sp>
      <p:sp>
        <p:nvSpPr>
          <p:cNvPr id="3" name="Content Placeholder 2"/>
          <p:cNvSpPr>
            <a:spLocks noGrp="1"/>
          </p:cNvSpPr>
          <p:nvPr>
            <p:ph idx="1"/>
          </p:nvPr>
        </p:nvSpPr>
        <p:spPr/>
        <p:txBody>
          <a:bodyPr/>
          <a:lstStyle/>
          <a:p>
            <a:r>
              <a:rPr lang="lt-LT" dirty="0" err="1" smtClean="0"/>
              <a:t>Students</a:t>
            </a:r>
            <a:r>
              <a:rPr lang="lt-LT" dirty="0" smtClean="0"/>
              <a:t>:</a:t>
            </a:r>
          </a:p>
          <a:p>
            <a:pPr>
              <a:buFont typeface="Courier New" panose="02070309020205020404" pitchFamily="49" charset="0"/>
              <a:buChar char="o"/>
            </a:pPr>
            <a:r>
              <a:rPr lang="en-US" dirty="0" smtClean="0"/>
              <a:t>List and d</a:t>
            </a:r>
            <a:r>
              <a:rPr lang="lt-LT" dirty="0" err="1" smtClean="0"/>
              <a:t>escribe</a:t>
            </a:r>
            <a:r>
              <a:rPr lang="lt-LT" dirty="0" smtClean="0"/>
              <a:t> </a:t>
            </a:r>
            <a:r>
              <a:rPr lang="en-US" dirty="0" smtClean="0"/>
              <a:t>different sections </a:t>
            </a:r>
            <a:r>
              <a:rPr lang="en-US" dirty="0"/>
              <a:t>of scientific publication </a:t>
            </a:r>
            <a:endParaRPr lang="en-US" dirty="0" smtClean="0"/>
          </a:p>
          <a:p>
            <a:pPr>
              <a:buFont typeface="Courier New" panose="02070309020205020404" pitchFamily="49" charset="0"/>
              <a:buChar char="o"/>
            </a:pPr>
            <a:r>
              <a:rPr lang="en-US" dirty="0" smtClean="0"/>
              <a:t>Will </a:t>
            </a:r>
            <a:r>
              <a:rPr lang="en-US" dirty="0"/>
              <a:t>b</a:t>
            </a:r>
            <a:r>
              <a:rPr lang="en-US" dirty="0" smtClean="0"/>
              <a:t>e familiar with the content of different </a:t>
            </a:r>
            <a:r>
              <a:rPr lang="en-US" dirty="0"/>
              <a:t>sections of scientific </a:t>
            </a:r>
            <a:r>
              <a:rPr lang="en-US" dirty="0" smtClean="0"/>
              <a:t>publication and </a:t>
            </a:r>
            <a:r>
              <a:rPr lang="en-GB" dirty="0" smtClean="0"/>
              <a:t>apply </a:t>
            </a:r>
            <a:r>
              <a:rPr lang="en-GB" dirty="0"/>
              <a:t>their knowledge </a:t>
            </a:r>
            <a:r>
              <a:rPr lang="en-GB" dirty="0" smtClean="0"/>
              <a:t>during </a:t>
            </a:r>
            <a:r>
              <a:rPr lang="en-US" dirty="0" smtClean="0"/>
              <a:t>manuscript preparation</a:t>
            </a:r>
          </a:p>
          <a:p>
            <a:pPr>
              <a:buFont typeface="Courier New" panose="02070309020205020404" pitchFamily="49" charset="0"/>
              <a:buChar char="o"/>
            </a:pPr>
            <a:r>
              <a:rPr lang="en-GB" dirty="0"/>
              <a:t>W</a:t>
            </a:r>
            <a:r>
              <a:rPr lang="en-GB" dirty="0" smtClean="0"/>
              <a:t>ill </a:t>
            </a:r>
            <a:r>
              <a:rPr lang="en-GB" dirty="0"/>
              <a:t>be able to identify and </a:t>
            </a:r>
            <a:r>
              <a:rPr lang="en-GB" dirty="0" smtClean="0"/>
              <a:t>explain the academic writing style</a:t>
            </a:r>
            <a:r>
              <a:rPr lang="lt-LT" dirty="0" smtClean="0"/>
              <a:t> and </a:t>
            </a:r>
            <a:r>
              <a:rPr lang="lt-LT" dirty="0" err="1" smtClean="0"/>
              <a:t>skills</a:t>
            </a:r>
            <a:r>
              <a:rPr lang="lt-LT" dirty="0" smtClean="0"/>
              <a:t> </a:t>
            </a:r>
            <a:r>
              <a:rPr lang="lt-LT" dirty="0" err="1" smtClean="0"/>
              <a:t>development</a:t>
            </a:r>
            <a:endParaRPr lang="lt-LT" dirty="0" smtClean="0"/>
          </a:p>
          <a:p>
            <a:pPr>
              <a:buFont typeface="Courier New" panose="02070309020205020404" pitchFamily="49" charset="0"/>
              <a:buChar char="o"/>
            </a:pPr>
            <a:r>
              <a:rPr lang="lt-LT" dirty="0" err="1" smtClean="0"/>
              <a:t>Will</a:t>
            </a:r>
            <a:r>
              <a:rPr lang="lt-LT" dirty="0" smtClean="0"/>
              <a:t> be </a:t>
            </a:r>
            <a:r>
              <a:rPr lang="lt-LT" dirty="0" err="1" smtClean="0"/>
              <a:t>able</a:t>
            </a:r>
            <a:r>
              <a:rPr lang="lt-LT" dirty="0" smtClean="0"/>
              <a:t> </a:t>
            </a:r>
            <a:r>
              <a:rPr lang="en-US" dirty="0"/>
              <a:t>to </a:t>
            </a:r>
            <a:r>
              <a:rPr lang="lt-LT" dirty="0" err="1" smtClean="0"/>
              <a:t>evaluate</a:t>
            </a:r>
            <a:r>
              <a:rPr lang="en-US" dirty="0" smtClean="0"/>
              <a:t> </a:t>
            </a:r>
            <a:r>
              <a:rPr lang="en-US" dirty="0"/>
              <a:t>the quality of reporting of </a:t>
            </a:r>
            <a:r>
              <a:rPr lang="en-US" dirty="0" err="1"/>
              <a:t>qualtative</a:t>
            </a:r>
            <a:r>
              <a:rPr lang="en-US" dirty="0"/>
              <a:t> scientific </a:t>
            </a:r>
            <a:r>
              <a:rPr lang="en-US" dirty="0" smtClean="0"/>
              <a:t>paper</a:t>
            </a:r>
            <a:r>
              <a:rPr lang="lt-LT" dirty="0" smtClean="0"/>
              <a:t> </a:t>
            </a:r>
            <a:r>
              <a:rPr lang="lt-LT" dirty="0" err="1" smtClean="0"/>
              <a:t>according</a:t>
            </a:r>
            <a:r>
              <a:rPr lang="lt-LT" dirty="0" smtClean="0"/>
              <a:t> to </a:t>
            </a:r>
            <a:r>
              <a:rPr lang="lt-LT" dirty="0" err="1" smtClean="0"/>
              <a:t>the</a:t>
            </a:r>
            <a:r>
              <a:rPr lang="lt-LT" dirty="0" smtClean="0"/>
              <a:t> COREQ) </a:t>
            </a:r>
            <a:r>
              <a:rPr lang="lt-LT" dirty="0" err="1" smtClean="0"/>
              <a:t>criteria</a:t>
            </a:r>
            <a:endParaRPr lang="en-US" dirty="0" smtClean="0"/>
          </a:p>
        </p:txBody>
      </p:sp>
      <p:sp>
        <p:nvSpPr>
          <p:cNvPr id="5" name="Slide Number Placeholder 4"/>
          <p:cNvSpPr>
            <a:spLocks noGrp="1"/>
          </p:cNvSpPr>
          <p:nvPr>
            <p:ph type="sldNum" sz="quarter" idx="12"/>
          </p:nvPr>
        </p:nvSpPr>
        <p:spPr/>
        <p:txBody>
          <a:bodyPr/>
          <a:lstStyle/>
          <a:p>
            <a:fld id="{5D73EB33-29DA-483B-93E0-CED121B0163C}" type="slidenum">
              <a:rPr lang="en-US" smtClean="0"/>
              <a:t>3</a:t>
            </a:fld>
            <a:endParaRPr lang="en-US"/>
          </a:p>
        </p:txBody>
      </p:sp>
    </p:spTree>
    <p:extLst>
      <p:ext uri="{BB962C8B-B14F-4D97-AF65-F5344CB8AC3E}">
        <p14:creationId xmlns:p14="http://schemas.microsoft.com/office/powerpoint/2010/main" val="2363399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3"/>
          <p:cNvSpPr>
            <a:spLocks noGrp="1"/>
          </p:cNvSpPr>
          <p:nvPr>
            <p:ph type="title"/>
          </p:nvPr>
        </p:nvSpPr>
        <p:spPr>
          <a:xfrm>
            <a:off x="430214" y="181837"/>
            <a:ext cx="10058400" cy="1450757"/>
          </a:xfrm>
        </p:spPr>
        <p:txBody>
          <a:bodyPr>
            <a:normAutofit fontScale="90000"/>
          </a:bodyPr>
          <a:lstStyle/>
          <a:p>
            <a:r>
              <a:rPr lang="nl-NL" altLang="nl-NL" sz="2800" b="1" dirty="0">
                <a:solidFill>
                  <a:srgbClr val="003399"/>
                </a:solidFill>
                <a:latin typeface="Segoe UI"/>
              </a:rPr>
              <a:t>Results </a:t>
            </a:r>
            <a:r>
              <a:rPr lang="lt-LT" altLang="nl-NL" sz="2800" b="1" dirty="0" smtClean="0">
                <a:solidFill>
                  <a:srgbClr val="003399"/>
                </a:solidFill>
                <a:latin typeface="Segoe UI"/>
              </a:rPr>
              <a:t/>
            </a:r>
            <a:br>
              <a:rPr lang="lt-LT" altLang="nl-NL" sz="2800" b="1" dirty="0" smtClean="0">
                <a:solidFill>
                  <a:srgbClr val="003399"/>
                </a:solidFill>
                <a:latin typeface="Segoe UI"/>
              </a:rPr>
            </a:br>
            <a:r>
              <a:rPr lang="nl-NL" altLang="nl-NL" sz="2800" dirty="0" smtClean="0">
                <a:solidFill>
                  <a:srgbClr val="003399"/>
                </a:solidFill>
                <a:latin typeface="Segoe UI"/>
              </a:rPr>
              <a:t>Themes, subthemes and quotes</a:t>
            </a:r>
            <a:r>
              <a:rPr lang="lt-LT" altLang="nl-NL" sz="2800" dirty="0" smtClean="0">
                <a:solidFill>
                  <a:srgbClr val="003399"/>
                </a:solidFill>
                <a:latin typeface="Segoe UI"/>
              </a:rPr>
              <a:t> </a:t>
            </a:r>
            <a:r>
              <a:rPr lang="lt-LT" altLang="nl-NL" sz="2800" dirty="0" err="1" smtClean="0">
                <a:solidFill>
                  <a:srgbClr val="003399"/>
                </a:solidFill>
                <a:latin typeface="Segoe UI"/>
              </a:rPr>
              <a:t>in</a:t>
            </a:r>
            <a:r>
              <a:rPr lang="lt-LT" altLang="nl-NL" sz="2800" dirty="0" smtClean="0">
                <a:solidFill>
                  <a:srgbClr val="003399"/>
                </a:solidFill>
                <a:latin typeface="Segoe UI"/>
              </a:rPr>
              <a:t> </a:t>
            </a:r>
            <a:r>
              <a:rPr lang="lt-LT" altLang="nl-NL" sz="2800" dirty="0" err="1" smtClean="0">
                <a:solidFill>
                  <a:srgbClr val="003399"/>
                </a:solidFill>
                <a:latin typeface="Segoe UI"/>
              </a:rPr>
              <a:t>table</a:t>
            </a:r>
            <a:r>
              <a:rPr lang="nl-NL" altLang="nl-NL" sz="2800" b="1" dirty="0" smtClean="0">
                <a:solidFill>
                  <a:srgbClr val="003399"/>
                </a:solidFill>
                <a:latin typeface="Segoe UI"/>
              </a:rPr>
              <a:t/>
            </a:r>
            <a:br>
              <a:rPr lang="nl-NL" altLang="nl-NL" sz="2800" b="1" dirty="0" smtClean="0">
                <a:solidFill>
                  <a:srgbClr val="003399"/>
                </a:solidFill>
                <a:latin typeface="Segoe UI"/>
              </a:rPr>
            </a:br>
            <a:r>
              <a:rPr lang="lt-LT" altLang="nl-NL" sz="2800" b="1" dirty="0" smtClean="0">
                <a:solidFill>
                  <a:srgbClr val="003399"/>
                </a:solidFill>
                <a:latin typeface="Segoe UI"/>
              </a:rPr>
              <a:t/>
            </a:r>
            <a:br>
              <a:rPr lang="lt-LT" altLang="nl-NL" sz="2800" b="1" dirty="0" smtClean="0">
                <a:solidFill>
                  <a:srgbClr val="003399"/>
                </a:solidFill>
                <a:latin typeface="Segoe UI"/>
              </a:rPr>
            </a:br>
            <a:r>
              <a:rPr lang="nl-NL" altLang="nl-NL" sz="2800" dirty="0" smtClean="0">
                <a:solidFill>
                  <a:srgbClr val="003399"/>
                </a:solidFill>
                <a:latin typeface="Segoe UI"/>
              </a:rPr>
              <a:t>Example</a:t>
            </a:r>
            <a:endParaRPr lang="nl-NL" altLang="nl-NL" sz="2800" dirty="0">
              <a:solidFill>
                <a:srgbClr val="003399"/>
              </a:solidFill>
              <a:latin typeface="Segoe UI"/>
            </a:endParaRPr>
          </a:p>
        </p:txBody>
      </p:sp>
      <p:sp>
        <p:nvSpPr>
          <p:cNvPr id="51203" name="Rectangle 3"/>
          <p:cNvSpPr>
            <a:spLocks noGrp="1" noChangeArrowheads="1"/>
          </p:cNvSpPr>
          <p:nvPr>
            <p:ph type="body" idx="4294967295"/>
          </p:nvPr>
        </p:nvSpPr>
        <p:spPr>
          <a:xfrm>
            <a:off x="1524001" y="1484313"/>
            <a:ext cx="8964613" cy="4608512"/>
          </a:xfrm>
          <a:prstGeom prst="rect">
            <a:avLst/>
          </a:prstGeom>
        </p:spPr>
        <p:txBody>
          <a:bodyPr/>
          <a:lstStyle/>
          <a:p>
            <a:pPr eaLnBrk="1" hangingPunct="1">
              <a:buFontTx/>
              <a:buNone/>
            </a:pPr>
            <a:endParaRPr lang="is-IS" altLang="nl-NL" sz="2200" dirty="0"/>
          </a:p>
          <a:p>
            <a:pPr eaLnBrk="1" hangingPunct="1">
              <a:buFontTx/>
              <a:buNone/>
            </a:pPr>
            <a:endParaRPr lang="is-IS" altLang="nl-NL" sz="2200" dirty="0"/>
          </a:p>
          <a:p>
            <a:pPr eaLnBrk="1" hangingPunct="1">
              <a:buFontTx/>
              <a:buNone/>
            </a:pPr>
            <a:r>
              <a:rPr lang="is-IS" altLang="nl-NL" sz="3000" dirty="0"/>
              <a:t>                         </a:t>
            </a:r>
            <a:endParaRPr lang="is-IS" altLang="nl-NL" i="1" dirty="0"/>
          </a:p>
        </p:txBody>
      </p:sp>
      <p:pic>
        <p:nvPicPr>
          <p:cNvPr id="4" name="Afbeelding 3"/>
          <p:cNvPicPr>
            <a:picLocks noChangeAspect="1"/>
          </p:cNvPicPr>
          <p:nvPr/>
        </p:nvPicPr>
        <p:blipFill rotWithShape="1">
          <a:blip r:embed="rId2"/>
          <a:srcRect l="19321" t="25241" r="24041" b="23392"/>
          <a:stretch/>
        </p:blipFill>
        <p:spPr>
          <a:xfrm>
            <a:off x="68886" y="1735495"/>
            <a:ext cx="8815634" cy="4497352"/>
          </a:xfrm>
          <a:prstGeom prst="rect">
            <a:avLst/>
          </a:prstGeom>
        </p:spPr>
      </p:pic>
      <p:pic>
        <p:nvPicPr>
          <p:cNvPr id="5" name="Picture 4"/>
          <p:cNvPicPr>
            <a:picLocks noChangeAspect="1"/>
          </p:cNvPicPr>
          <p:nvPr/>
        </p:nvPicPr>
        <p:blipFill>
          <a:blip r:embed="rId3"/>
          <a:stretch>
            <a:fillRect/>
          </a:stretch>
        </p:blipFill>
        <p:spPr>
          <a:xfrm>
            <a:off x="4161453" y="1017080"/>
            <a:ext cx="7646496" cy="5215767"/>
          </a:xfrm>
          <a:prstGeom prst="rect">
            <a:avLst/>
          </a:prstGeom>
        </p:spPr>
      </p:pic>
    </p:spTree>
    <p:extLst>
      <p:ext uri="{BB962C8B-B14F-4D97-AF65-F5344CB8AC3E}">
        <p14:creationId xmlns:p14="http://schemas.microsoft.com/office/powerpoint/2010/main" val="21865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64" y="283781"/>
            <a:ext cx="10058400" cy="1450757"/>
          </a:xfrm>
        </p:spPr>
        <p:txBody>
          <a:bodyPr>
            <a:noAutofit/>
          </a:bodyPr>
          <a:lstStyle/>
          <a:p>
            <a:r>
              <a:rPr lang="nl-NL" altLang="nl-NL" sz="3200" b="1" dirty="0">
                <a:solidFill>
                  <a:srgbClr val="003399"/>
                </a:solidFill>
                <a:latin typeface="Segoe UI"/>
              </a:rPr>
              <a:t>Results </a:t>
            </a:r>
            <a:r>
              <a:rPr lang="lt-LT" altLang="nl-NL" sz="3200" b="1" dirty="0">
                <a:solidFill>
                  <a:srgbClr val="003399"/>
                </a:solidFill>
                <a:latin typeface="Segoe UI"/>
              </a:rPr>
              <a:t/>
            </a:r>
            <a:br>
              <a:rPr lang="lt-LT" altLang="nl-NL" sz="3200" b="1" dirty="0">
                <a:solidFill>
                  <a:srgbClr val="003399"/>
                </a:solidFill>
                <a:latin typeface="Segoe UI"/>
              </a:rPr>
            </a:br>
            <a:r>
              <a:rPr lang="nl-NL" altLang="nl-NL" sz="3200" dirty="0">
                <a:solidFill>
                  <a:srgbClr val="003399"/>
                </a:solidFill>
                <a:latin typeface="Segoe UI"/>
              </a:rPr>
              <a:t>Themes, subthemes and quotes</a:t>
            </a:r>
            <a:r>
              <a:rPr lang="lt-LT" altLang="nl-NL" sz="3200" dirty="0">
                <a:solidFill>
                  <a:srgbClr val="003399"/>
                </a:solidFill>
                <a:latin typeface="Segoe UI"/>
              </a:rPr>
              <a:t> </a:t>
            </a:r>
            <a:r>
              <a:rPr lang="lt-LT" altLang="nl-NL" sz="3200" dirty="0" err="1">
                <a:solidFill>
                  <a:srgbClr val="003399"/>
                </a:solidFill>
                <a:latin typeface="Segoe UI"/>
              </a:rPr>
              <a:t>in</a:t>
            </a:r>
            <a:r>
              <a:rPr lang="lt-LT" altLang="nl-NL" sz="3200" dirty="0">
                <a:solidFill>
                  <a:srgbClr val="003399"/>
                </a:solidFill>
                <a:latin typeface="Segoe UI"/>
              </a:rPr>
              <a:t> </a:t>
            </a:r>
            <a:r>
              <a:rPr lang="lt-LT" altLang="nl-NL" sz="3200" dirty="0" err="1">
                <a:solidFill>
                  <a:srgbClr val="003399"/>
                </a:solidFill>
                <a:latin typeface="Segoe UI"/>
              </a:rPr>
              <a:t>table</a:t>
            </a:r>
            <a:r>
              <a:rPr lang="nl-NL" altLang="nl-NL" sz="3200" b="1" dirty="0">
                <a:solidFill>
                  <a:srgbClr val="003399"/>
                </a:solidFill>
                <a:latin typeface="Segoe UI"/>
              </a:rPr>
              <a:t/>
            </a:r>
            <a:br>
              <a:rPr lang="nl-NL" altLang="nl-NL" sz="3200" b="1" dirty="0">
                <a:solidFill>
                  <a:srgbClr val="003399"/>
                </a:solidFill>
                <a:latin typeface="Segoe UI"/>
              </a:rPr>
            </a:br>
            <a:r>
              <a:rPr lang="nl-NL" altLang="nl-NL" sz="3200" b="1" dirty="0" smtClean="0">
                <a:solidFill>
                  <a:srgbClr val="003399"/>
                </a:solidFill>
                <a:latin typeface="Segoe UI"/>
              </a:rPr>
              <a:t/>
            </a:r>
            <a:br>
              <a:rPr lang="nl-NL" altLang="nl-NL" sz="3200" b="1" dirty="0" smtClean="0">
                <a:solidFill>
                  <a:srgbClr val="003399"/>
                </a:solidFill>
                <a:latin typeface="Segoe UI"/>
              </a:rPr>
            </a:br>
            <a:r>
              <a:rPr lang="nl-NL" altLang="nl-NL" sz="3200" dirty="0" smtClean="0">
                <a:solidFill>
                  <a:srgbClr val="003399"/>
                </a:solidFill>
                <a:latin typeface="Segoe UI"/>
              </a:rPr>
              <a:t>Example</a:t>
            </a:r>
            <a:endParaRPr lang="lt-LT" sz="3200" dirty="0"/>
          </a:p>
        </p:txBody>
      </p:sp>
      <p:sp>
        <p:nvSpPr>
          <p:cNvPr id="5" name="Slide Number Placeholder 4"/>
          <p:cNvSpPr>
            <a:spLocks noGrp="1"/>
          </p:cNvSpPr>
          <p:nvPr>
            <p:ph type="sldNum" sz="quarter" idx="12"/>
          </p:nvPr>
        </p:nvSpPr>
        <p:spPr/>
        <p:txBody>
          <a:bodyPr/>
          <a:lstStyle/>
          <a:p>
            <a:fld id="{5D73EB33-29DA-483B-93E0-CED121B0163C}" type="slidenum">
              <a:rPr lang="en-US" smtClean="0"/>
              <a:t>31</a:t>
            </a:fld>
            <a:endParaRPr lang="en-US"/>
          </a:p>
        </p:txBody>
      </p:sp>
      <p:pic>
        <p:nvPicPr>
          <p:cNvPr id="6" name="Picture 5"/>
          <p:cNvPicPr>
            <a:picLocks noChangeAspect="1"/>
          </p:cNvPicPr>
          <p:nvPr/>
        </p:nvPicPr>
        <p:blipFill>
          <a:blip r:embed="rId2"/>
          <a:stretch>
            <a:fillRect/>
          </a:stretch>
        </p:blipFill>
        <p:spPr>
          <a:xfrm>
            <a:off x="3890866" y="939623"/>
            <a:ext cx="8155176" cy="5070793"/>
          </a:xfrm>
          <a:prstGeom prst="rect">
            <a:avLst/>
          </a:prstGeom>
        </p:spPr>
      </p:pic>
      <p:sp>
        <p:nvSpPr>
          <p:cNvPr id="7" name="TextBox 6"/>
          <p:cNvSpPr txBox="1"/>
          <p:nvPr/>
        </p:nvSpPr>
        <p:spPr>
          <a:xfrm>
            <a:off x="6379520" y="5980290"/>
            <a:ext cx="5733173" cy="276999"/>
          </a:xfrm>
          <a:prstGeom prst="rect">
            <a:avLst/>
          </a:prstGeom>
          <a:noFill/>
        </p:spPr>
        <p:txBody>
          <a:bodyPr wrap="none" rtlCol="0">
            <a:spAutoFit/>
          </a:bodyPr>
          <a:lstStyle/>
          <a:p>
            <a:r>
              <a:rPr lang="lt-LT" sz="1200" dirty="0"/>
              <a:t>JAMA Network </a:t>
            </a:r>
            <a:r>
              <a:rPr lang="lt-LT" sz="1200" dirty="0" err="1"/>
              <a:t>Open</a:t>
            </a:r>
            <a:r>
              <a:rPr lang="lt-LT" sz="1200" dirty="0"/>
              <a:t>. 2020;3(1):e1919381. </a:t>
            </a:r>
            <a:r>
              <a:rPr lang="lt-LT" sz="1200" dirty="0" smtClean="0"/>
              <a:t>doi:10.1001/jamanetworkopen.2019.19381</a:t>
            </a:r>
            <a:endParaRPr lang="lt-LT" sz="1200" dirty="0"/>
          </a:p>
        </p:txBody>
      </p:sp>
    </p:spTree>
    <p:extLst>
      <p:ext uri="{BB962C8B-B14F-4D97-AF65-F5344CB8AC3E}">
        <p14:creationId xmlns:p14="http://schemas.microsoft.com/office/powerpoint/2010/main" val="251537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altLang="nl-NL" sz="2800" b="1" dirty="0">
                <a:solidFill>
                  <a:srgbClr val="003399"/>
                </a:solidFill>
                <a:latin typeface="Segoe UI" panose="020B0502040204020203" pitchFamily="34" charset="0"/>
                <a:ea typeface="Segoe UI Symbol" panose="020B0502040204020203" pitchFamily="34" charset="0"/>
                <a:cs typeface="Segoe UI" panose="020B0502040204020203" pitchFamily="34" charset="0"/>
              </a:rPr>
              <a:t>Results</a:t>
            </a:r>
            <a:r>
              <a:rPr lang="nl-NL" altLang="nl-NL" sz="2800" dirty="0">
                <a:solidFill>
                  <a:srgbClr val="003399"/>
                </a:solidFill>
                <a:latin typeface="Segoe UI" panose="020B0502040204020203" pitchFamily="34" charset="0"/>
                <a:ea typeface="Segoe UI Symbol" panose="020B0502040204020203" pitchFamily="34" charset="0"/>
                <a:cs typeface="Segoe UI" panose="020B0502040204020203" pitchFamily="34" charset="0"/>
              </a:rPr>
              <a:t> </a:t>
            </a:r>
            <a: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
            </a:r>
            <a:b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br>
            <a:r>
              <a:rPr lang="nl-NL"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Themes</a:t>
            </a:r>
            <a:r>
              <a:rPr lang="nl-NL" altLang="nl-NL" sz="2800" dirty="0">
                <a:solidFill>
                  <a:srgbClr val="003399"/>
                </a:solidFill>
                <a:latin typeface="Segoe UI" panose="020B0502040204020203" pitchFamily="34" charset="0"/>
                <a:ea typeface="Segoe UI Symbol" panose="020B0502040204020203" pitchFamily="34" charset="0"/>
                <a:cs typeface="Segoe UI" panose="020B0502040204020203" pitchFamily="34" charset="0"/>
              </a:rPr>
              <a:t>, subthemes and </a:t>
            </a:r>
            <a:r>
              <a:rPr lang="nl-NL"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quotes</a:t>
            </a:r>
            <a: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 </a:t>
            </a:r>
            <a:r>
              <a:rPr lang="lt-LT" altLang="nl-NL" sz="2800" dirty="0" err="1"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in</a:t>
            </a:r>
            <a: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 </a:t>
            </a:r>
            <a:r>
              <a:rPr lang="lt-LT" altLang="nl-NL" sz="2800" dirty="0" err="1"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text</a:t>
            </a:r>
            <a:r>
              <a:rPr lang="nl-NL" altLang="nl-NL" sz="2800" dirty="0">
                <a:solidFill>
                  <a:srgbClr val="003399"/>
                </a:solidFill>
                <a:latin typeface="Segoe UI" panose="020B0502040204020203" pitchFamily="34" charset="0"/>
                <a:ea typeface="Segoe UI Symbol" panose="020B0502040204020203" pitchFamily="34" charset="0"/>
                <a:cs typeface="Segoe UI" panose="020B0502040204020203" pitchFamily="34" charset="0"/>
              </a:rPr>
              <a:t/>
            </a:r>
            <a:br>
              <a:rPr lang="nl-NL" altLang="nl-NL" sz="2800" dirty="0">
                <a:solidFill>
                  <a:srgbClr val="003399"/>
                </a:solidFill>
                <a:latin typeface="Segoe UI" panose="020B0502040204020203" pitchFamily="34" charset="0"/>
                <a:ea typeface="Segoe UI Symbol" panose="020B0502040204020203" pitchFamily="34" charset="0"/>
                <a:cs typeface="Segoe UI" panose="020B0502040204020203" pitchFamily="34" charset="0"/>
              </a:rPr>
            </a:br>
            <a: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
            </a:r>
            <a:br>
              <a:rPr lang="lt-LT" altLang="nl-NL" sz="2800"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br>
            <a:r>
              <a:rPr lang="lt-LT" altLang="nl-NL" sz="2800" dirty="0" err="1"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Example</a:t>
            </a:r>
            <a:endParaRPr lang="lt-LT" sz="28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6" name="Content Placeholder 5"/>
          <p:cNvPicPr>
            <a:picLocks noGrp="1" noChangeAspect="1"/>
          </p:cNvPicPr>
          <p:nvPr>
            <p:ph idx="1"/>
          </p:nvPr>
        </p:nvPicPr>
        <p:blipFill rotWithShape="1">
          <a:blip r:embed="rId2"/>
          <a:srcRect t="29480" r="25811" b="767"/>
          <a:stretch/>
        </p:blipFill>
        <p:spPr>
          <a:xfrm>
            <a:off x="543649" y="5102603"/>
            <a:ext cx="3477845" cy="1098805"/>
          </a:xfrm>
          <a:prstGeom prst="rect">
            <a:avLst/>
          </a:prstGeom>
        </p:spPr>
      </p:pic>
      <p:sp>
        <p:nvSpPr>
          <p:cNvPr id="5" name="Slide Number Placeholder 4"/>
          <p:cNvSpPr>
            <a:spLocks noGrp="1"/>
          </p:cNvSpPr>
          <p:nvPr>
            <p:ph type="sldNum" sz="quarter" idx="12"/>
          </p:nvPr>
        </p:nvSpPr>
        <p:spPr/>
        <p:txBody>
          <a:bodyPr/>
          <a:lstStyle/>
          <a:p>
            <a:fld id="{5D73EB33-29DA-483B-93E0-CED121B0163C}" type="slidenum">
              <a:rPr lang="en-US" smtClean="0"/>
              <a:t>32</a:t>
            </a:fld>
            <a:endParaRPr lang="en-US"/>
          </a:p>
        </p:txBody>
      </p:sp>
      <p:pic>
        <p:nvPicPr>
          <p:cNvPr id="7" name="Picture 6"/>
          <p:cNvPicPr>
            <a:picLocks noChangeAspect="1"/>
          </p:cNvPicPr>
          <p:nvPr/>
        </p:nvPicPr>
        <p:blipFill>
          <a:blip r:embed="rId3"/>
          <a:stretch>
            <a:fillRect/>
          </a:stretch>
        </p:blipFill>
        <p:spPr>
          <a:xfrm>
            <a:off x="543649" y="1869815"/>
            <a:ext cx="6666743" cy="3168716"/>
          </a:xfrm>
          <a:prstGeom prst="rect">
            <a:avLst/>
          </a:prstGeom>
          <a:ln>
            <a:solidFill>
              <a:schemeClr val="accent1"/>
            </a:solidFill>
          </a:ln>
        </p:spPr>
      </p:pic>
      <p:pic>
        <p:nvPicPr>
          <p:cNvPr id="9" name="Picture 8"/>
          <p:cNvPicPr>
            <a:picLocks noChangeAspect="1"/>
          </p:cNvPicPr>
          <p:nvPr/>
        </p:nvPicPr>
        <p:blipFill rotWithShape="1">
          <a:blip r:embed="rId4"/>
          <a:srcRect b="11020"/>
          <a:stretch/>
        </p:blipFill>
        <p:spPr>
          <a:xfrm>
            <a:off x="7884368" y="73974"/>
            <a:ext cx="4205752" cy="6661410"/>
          </a:xfrm>
          <a:prstGeom prst="rect">
            <a:avLst/>
          </a:prstGeom>
          <a:ln>
            <a:solidFill>
              <a:schemeClr val="accent1"/>
            </a:solidFill>
          </a:ln>
        </p:spPr>
      </p:pic>
      <p:pic>
        <p:nvPicPr>
          <p:cNvPr id="10" name="Picture 9"/>
          <p:cNvPicPr>
            <a:picLocks noChangeAspect="1"/>
          </p:cNvPicPr>
          <p:nvPr/>
        </p:nvPicPr>
        <p:blipFill>
          <a:blip r:embed="rId5"/>
          <a:stretch>
            <a:fillRect/>
          </a:stretch>
        </p:blipFill>
        <p:spPr>
          <a:xfrm>
            <a:off x="6126480" y="5970270"/>
            <a:ext cx="1725318" cy="329213"/>
          </a:xfrm>
          <a:prstGeom prst="rect">
            <a:avLst/>
          </a:prstGeom>
        </p:spPr>
      </p:pic>
    </p:spTree>
    <p:extLst>
      <p:ext uri="{BB962C8B-B14F-4D97-AF65-F5344CB8AC3E}">
        <p14:creationId xmlns:p14="http://schemas.microsoft.com/office/powerpoint/2010/main" val="11531039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D73EB33-29DA-483B-93E0-CED121B0163C}" type="slidenum">
              <a:rPr lang="en-US" smtClean="0"/>
              <a:t>33</a:t>
            </a:fld>
            <a:endParaRPr lang="en-US"/>
          </a:p>
        </p:txBody>
      </p:sp>
      <p:pic>
        <p:nvPicPr>
          <p:cNvPr id="6" name="Content Placeholder 5"/>
          <p:cNvPicPr>
            <a:picLocks noGrp="1"/>
          </p:cNvPicPr>
          <p:nvPr>
            <p:ph idx="1"/>
          </p:nvPr>
        </p:nvPicPr>
        <p:blipFill rotWithShape="1">
          <a:blip r:embed="rId2"/>
          <a:srcRect l="9743" t="14587" r="27821" b="57151"/>
          <a:stretch/>
        </p:blipFill>
        <p:spPr bwMode="auto">
          <a:xfrm>
            <a:off x="4254759" y="4956586"/>
            <a:ext cx="7771777" cy="148916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857992" y="655529"/>
            <a:ext cx="10354491" cy="1077218"/>
          </a:xfrm>
          <a:prstGeom prst="rect">
            <a:avLst/>
          </a:prstGeom>
          <a:noFill/>
        </p:spPr>
        <p:txBody>
          <a:bodyPr wrap="square" rtlCol="0">
            <a:spAutoFit/>
          </a:bodyPr>
          <a:lstStyle/>
          <a:p>
            <a:r>
              <a:rPr lang="en-US" sz="3200" b="1" dirty="0" smtClean="0">
                <a:solidFill>
                  <a:srgbClr val="003399"/>
                </a:solidFill>
                <a:latin typeface="+mj-lt"/>
              </a:rPr>
              <a:t>Quantitative </a:t>
            </a:r>
            <a:r>
              <a:rPr lang="en-US" sz="3200" b="1" dirty="0">
                <a:solidFill>
                  <a:srgbClr val="003399"/>
                </a:solidFill>
                <a:latin typeface="+mj-lt"/>
              </a:rPr>
              <a:t>or semi-quantitative </a:t>
            </a:r>
            <a:r>
              <a:rPr lang="en-US" sz="3200" b="1" dirty="0" smtClean="0">
                <a:solidFill>
                  <a:srgbClr val="003399"/>
                </a:solidFill>
                <a:latin typeface="+mj-lt"/>
              </a:rPr>
              <a:t>information in </a:t>
            </a:r>
            <a:r>
              <a:rPr lang="en-US" sz="3200" b="1" dirty="0">
                <a:solidFill>
                  <a:srgbClr val="003399"/>
                </a:solidFill>
                <a:latin typeface="+mj-lt"/>
              </a:rPr>
              <a:t>reports from qualitative studies</a:t>
            </a:r>
            <a:endParaRPr lang="en-US" sz="3200" b="1" dirty="0" smtClean="0">
              <a:solidFill>
                <a:srgbClr val="003399"/>
              </a:solidFill>
              <a:latin typeface="+mj-lt"/>
            </a:endParaRPr>
          </a:p>
        </p:txBody>
      </p:sp>
      <p:sp>
        <p:nvSpPr>
          <p:cNvPr id="8" name="Rectangle 7"/>
          <p:cNvSpPr/>
          <p:nvPr/>
        </p:nvSpPr>
        <p:spPr>
          <a:xfrm>
            <a:off x="1010194" y="1881051"/>
            <a:ext cx="9753600" cy="2821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t>The use of </a:t>
            </a:r>
            <a:r>
              <a:rPr lang="en-US" sz="2000" dirty="0" smtClean="0"/>
              <a:t>numbers to </a:t>
            </a:r>
            <a:r>
              <a:rPr lang="en-US" sz="2000" dirty="0"/>
              <a:t>describe sample characteristics (e.g. number </a:t>
            </a:r>
            <a:r>
              <a:rPr lang="en-US" sz="2000" dirty="0" smtClean="0"/>
              <a:t>of participants </a:t>
            </a:r>
            <a:r>
              <a:rPr lang="en-US" sz="2000" dirty="0"/>
              <a:t>and key demographics</a:t>
            </a:r>
            <a:r>
              <a:rPr lang="en-US" sz="2000" dirty="0" smtClean="0"/>
              <a:t>)</a:t>
            </a:r>
          </a:p>
          <a:p>
            <a:pPr marL="285750" indent="-285750">
              <a:buFont typeface="Arial" panose="020B0604020202020204" pitchFamily="34" charset="0"/>
              <a:buChar char="•"/>
            </a:pPr>
            <a:r>
              <a:rPr lang="en-US" sz="2000" dirty="0" smtClean="0"/>
              <a:t>Quantification </a:t>
            </a:r>
            <a:r>
              <a:rPr lang="en-US" sz="2000" dirty="0"/>
              <a:t>or semi-quantification can improve the</a:t>
            </a:r>
          </a:p>
          <a:p>
            <a:pPr marL="285750" indent="-285750">
              <a:buFont typeface="Arial" panose="020B0604020202020204" pitchFamily="34" charset="0"/>
              <a:buChar char="•"/>
            </a:pPr>
            <a:r>
              <a:rPr lang="en-US" sz="2000" dirty="0"/>
              <a:t>transparency of data </a:t>
            </a:r>
            <a:r>
              <a:rPr lang="en-US" sz="2000" dirty="0" smtClean="0"/>
              <a:t>analysis</a:t>
            </a:r>
          </a:p>
          <a:p>
            <a:pPr marL="285750" indent="-285750">
              <a:buFont typeface="Arial" panose="020B0604020202020204" pitchFamily="34" charset="0"/>
              <a:buChar char="•"/>
            </a:pPr>
            <a:r>
              <a:rPr lang="en-US" sz="2000" dirty="0" smtClean="0"/>
              <a:t>Gives precision to statements</a:t>
            </a:r>
          </a:p>
          <a:p>
            <a:pPr marL="285750" indent="-285750">
              <a:buFont typeface="Arial" panose="020B0604020202020204" pitchFamily="34" charset="0"/>
              <a:buChar char="•"/>
            </a:pPr>
            <a:r>
              <a:rPr lang="en-US" sz="2000" dirty="0" smtClean="0"/>
              <a:t>Enable </a:t>
            </a:r>
            <a:r>
              <a:rPr lang="en-US" sz="2000" dirty="0"/>
              <a:t>patterns in the data to </a:t>
            </a:r>
            <a:r>
              <a:rPr lang="en-US" sz="2000" dirty="0" smtClean="0"/>
              <a:t>emerge with </a:t>
            </a:r>
            <a:r>
              <a:rPr lang="en-US" sz="2000" dirty="0"/>
              <a:t>greater clarity </a:t>
            </a:r>
            <a:endParaRPr lang="en-US" sz="2000" dirty="0" smtClean="0"/>
          </a:p>
          <a:p>
            <a:pPr marL="285750" indent="-285750">
              <a:buFont typeface="Arial" panose="020B0604020202020204" pitchFamily="34" charset="0"/>
              <a:buChar char="•"/>
            </a:pPr>
            <a:r>
              <a:rPr lang="en-US" sz="2000" dirty="0" smtClean="0"/>
              <a:t>Increase </a:t>
            </a:r>
            <a:r>
              <a:rPr lang="en-US" sz="2000" dirty="0"/>
              <a:t>the meaning </a:t>
            </a:r>
            <a:r>
              <a:rPr lang="en-US" sz="2000" dirty="0" smtClean="0"/>
              <a:t>of key </a:t>
            </a:r>
            <a:r>
              <a:rPr lang="en-US" sz="2000" dirty="0"/>
              <a:t>findings by providing </a:t>
            </a:r>
            <a:r>
              <a:rPr lang="en-US" sz="2000" dirty="0" smtClean="0"/>
              <a:t>focus</a:t>
            </a:r>
          </a:p>
        </p:txBody>
      </p:sp>
    </p:spTree>
    <p:extLst>
      <p:ext uri="{BB962C8B-B14F-4D97-AF65-F5344CB8AC3E}">
        <p14:creationId xmlns:p14="http://schemas.microsoft.com/office/powerpoint/2010/main" val="2285527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676709" cy="4023360"/>
          </a:xfrm>
        </p:spPr>
        <p:txBody>
          <a:bodyPr>
            <a:noAutofit/>
          </a:bodyPr>
          <a:lstStyle/>
          <a:p>
            <a:pPr marL="0" indent="0">
              <a:buNone/>
            </a:pPr>
            <a:r>
              <a:rPr lang="en-US" dirty="0" smtClean="0"/>
              <a:t>When it </a:t>
            </a:r>
            <a:r>
              <a:rPr lang="it-IT" dirty="0" smtClean="0"/>
              <a:t>comes </a:t>
            </a:r>
            <a:r>
              <a:rPr lang="it-IT" dirty="0"/>
              <a:t>to reporting quantitative or </a:t>
            </a:r>
            <a:r>
              <a:rPr lang="it-IT" dirty="0" smtClean="0"/>
              <a:t>semi-quantitative i</a:t>
            </a:r>
            <a:r>
              <a:rPr lang="en-US" dirty="0" err="1" smtClean="0"/>
              <a:t>nformation</a:t>
            </a:r>
            <a:r>
              <a:rPr lang="en-US" dirty="0" smtClean="0"/>
              <a:t> in qualitative study publication it is suggested:</a:t>
            </a:r>
            <a:endParaRPr lang="en-US" dirty="0"/>
          </a:p>
          <a:p>
            <a:pPr lvl="1" algn="just">
              <a:buFont typeface="Courier New" panose="02070309020205020404" pitchFamily="49" charset="0"/>
              <a:buChar char="o"/>
            </a:pPr>
            <a:r>
              <a:rPr lang="en-US" dirty="0" smtClean="0"/>
              <a:t>Include </a:t>
            </a:r>
            <a:r>
              <a:rPr lang="en-US" dirty="0"/>
              <a:t>a clear statement </a:t>
            </a:r>
            <a:r>
              <a:rPr lang="en-US" dirty="0" smtClean="0"/>
              <a:t>that no inferences </a:t>
            </a:r>
            <a:r>
              <a:rPr lang="en-US" dirty="0"/>
              <a:t>can be drawn about the prevalence of </a:t>
            </a:r>
            <a:r>
              <a:rPr lang="en-US" dirty="0" smtClean="0"/>
              <a:t>phenomena observed </a:t>
            </a:r>
            <a:r>
              <a:rPr lang="en-US" dirty="0"/>
              <a:t>beyond the sample</a:t>
            </a:r>
            <a:r>
              <a:rPr lang="en-US" dirty="0" smtClean="0"/>
              <a:t>. </a:t>
            </a:r>
          </a:p>
          <a:p>
            <a:pPr lvl="1" algn="just">
              <a:buFont typeface="Courier New" panose="02070309020205020404" pitchFamily="49" charset="0"/>
              <a:buChar char="o"/>
            </a:pPr>
            <a:r>
              <a:rPr lang="en-US" dirty="0"/>
              <a:t>L</a:t>
            </a:r>
            <a:r>
              <a:rPr lang="en-US" dirty="0" smtClean="0"/>
              <a:t>imit </a:t>
            </a:r>
            <a:r>
              <a:rPr lang="en-US" dirty="0"/>
              <a:t>reporting of raw numbers to </a:t>
            </a:r>
            <a:r>
              <a:rPr lang="en-US" dirty="0" smtClean="0"/>
              <a:t>features that </a:t>
            </a:r>
            <a:r>
              <a:rPr lang="en-US" dirty="0"/>
              <a:t>have been assessed for all the participants </a:t>
            </a:r>
            <a:r>
              <a:rPr lang="en-US" dirty="0" smtClean="0"/>
              <a:t>in a </a:t>
            </a:r>
            <a:r>
              <a:rPr lang="en-US" dirty="0"/>
              <a:t>manner that allows for comparison. </a:t>
            </a:r>
            <a:endParaRPr lang="en-US" dirty="0" smtClean="0"/>
          </a:p>
          <a:p>
            <a:pPr lvl="1" algn="just">
              <a:buFont typeface="Courier New" panose="02070309020205020404" pitchFamily="49" charset="0"/>
              <a:buChar char="o"/>
            </a:pPr>
            <a:r>
              <a:rPr lang="en-US" dirty="0" smtClean="0"/>
              <a:t>Avoid </a:t>
            </a:r>
            <a:r>
              <a:rPr lang="en-US" dirty="0"/>
              <a:t>percentages unless the study has a sample </a:t>
            </a:r>
            <a:r>
              <a:rPr lang="en-US" dirty="0" smtClean="0"/>
              <a:t>size greater </a:t>
            </a:r>
            <a:r>
              <a:rPr lang="en-US" dirty="0"/>
              <a:t>than 50 or thereabouts. </a:t>
            </a:r>
            <a:endParaRPr lang="en-US" dirty="0" smtClean="0"/>
          </a:p>
          <a:p>
            <a:pPr lvl="1" algn="just">
              <a:buFont typeface="Courier New" panose="02070309020205020404" pitchFamily="49" charset="0"/>
              <a:buChar char="o"/>
            </a:pPr>
            <a:r>
              <a:rPr lang="en-US" dirty="0" smtClean="0"/>
              <a:t>Do </a:t>
            </a:r>
            <a:r>
              <a:rPr lang="en-US" dirty="0"/>
              <a:t>not use terms that have a specific </a:t>
            </a:r>
            <a:r>
              <a:rPr lang="en-US" dirty="0" smtClean="0"/>
              <a:t>quantitative meaning</a:t>
            </a:r>
            <a:r>
              <a:rPr lang="en-US" dirty="0"/>
              <a:t>, e.g. ‘majority’, ‘minority’, ‘</a:t>
            </a:r>
            <a:r>
              <a:rPr lang="en-US" dirty="0" smtClean="0"/>
              <a:t>most’.</a:t>
            </a:r>
          </a:p>
          <a:p>
            <a:pPr lvl="1" algn="just">
              <a:buFont typeface="Courier New" panose="02070309020205020404" pitchFamily="49" charset="0"/>
              <a:buChar char="o"/>
            </a:pPr>
            <a:r>
              <a:rPr lang="en-US" dirty="0" smtClean="0"/>
              <a:t>If </a:t>
            </a:r>
            <a:r>
              <a:rPr lang="en-US" dirty="0"/>
              <a:t>some form of semi-quantification is </a:t>
            </a:r>
            <a:r>
              <a:rPr lang="en-US" dirty="0" smtClean="0"/>
              <a:t>required (justification should be given), </a:t>
            </a:r>
            <a:r>
              <a:rPr lang="en-US" dirty="0"/>
              <a:t>it </a:t>
            </a:r>
            <a:r>
              <a:rPr lang="en-US" dirty="0" smtClean="0"/>
              <a:t>is often </a:t>
            </a:r>
            <a:r>
              <a:rPr lang="en-US" dirty="0"/>
              <a:t>better to use appropriately non-specific </a:t>
            </a:r>
            <a:r>
              <a:rPr lang="en-US" dirty="0" smtClean="0"/>
              <a:t>terms such </a:t>
            </a:r>
            <a:r>
              <a:rPr lang="en-US" dirty="0"/>
              <a:t>as: ‘a few’, ‘several’, ‘some’, ‘many’ etc. </a:t>
            </a:r>
            <a:endParaRPr lang="en-US" dirty="0" smtClean="0"/>
          </a:p>
        </p:txBody>
      </p:sp>
      <p:sp>
        <p:nvSpPr>
          <p:cNvPr id="5" name="Slide Number Placeholder 4"/>
          <p:cNvSpPr>
            <a:spLocks noGrp="1"/>
          </p:cNvSpPr>
          <p:nvPr>
            <p:ph type="sldNum" sz="quarter" idx="12"/>
          </p:nvPr>
        </p:nvSpPr>
        <p:spPr/>
        <p:txBody>
          <a:bodyPr/>
          <a:lstStyle/>
          <a:p>
            <a:fld id="{5D73EB33-29DA-483B-93E0-CED121B0163C}" type="slidenum">
              <a:rPr lang="en-US" smtClean="0"/>
              <a:t>34</a:t>
            </a:fld>
            <a:endParaRPr lang="en-US"/>
          </a:p>
        </p:txBody>
      </p:sp>
      <p:sp>
        <p:nvSpPr>
          <p:cNvPr id="6" name="Title 5"/>
          <p:cNvSpPr txBox="1">
            <a:spLocks noGrp="1"/>
          </p:cNvSpPr>
          <p:nvPr>
            <p:ph type="title"/>
          </p:nvPr>
        </p:nvSpPr>
        <p:spPr>
          <a:xfrm>
            <a:off x="1097280" y="617184"/>
            <a:ext cx="10058400" cy="933204"/>
          </a:xfrm>
          <a:prstGeom prst="rect">
            <a:avLst/>
          </a:prstGeom>
          <a:noFill/>
        </p:spPr>
        <p:txBody>
          <a:bodyPr wrap="square" rtlCol="0">
            <a:spAutoFit/>
          </a:bodyPr>
          <a:lstStyle/>
          <a:p>
            <a:r>
              <a:rPr lang="en-US" sz="3200" b="1" dirty="0" smtClean="0">
                <a:solidFill>
                  <a:srgbClr val="003399"/>
                </a:solidFill>
              </a:rPr>
              <a:t>Quantitative </a:t>
            </a:r>
            <a:r>
              <a:rPr lang="en-US" sz="3200" b="1" dirty="0">
                <a:solidFill>
                  <a:srgbClr val="003399"/>
                </a:solidFill>
              </a:rPr>
              <a:t>or semi-quantitative </a:t>
            </a:r>
            <a:r>
              <a:rPr lang="en-US" sz="3200" b="1" dirty="0" smtClean="0">
                <a:solidFill>
                  <a:srgbClr val="003399"/>
                </a:solidFill>
              </a:rPr>
              <a:t>information in </a:t>
            </a:r>
            <a:r>
              <a:rPr lang="en-US" sz="3200" b="1" dirty="0">
                <a:solidFill>
                  <a:srgbClr val="003399"/>
                </a:solidFill>
              </a:rPr>
              <a:t>reports from qualitative studies</a:t>
            </a:r>
            <a:endParaRPr lang="en-US" sz="3200" b="1" dirty="0" smtClean="0">
              <a:solidFill>
                <a:srgbClr val="003399"/>
              </a:solidFill>
            </a:endParaRPr>
          </a:p>
        </p:txBody>
      </p:sp>
      <p:pic>
        <p:nvPicPr>
          <p:cNvPr id="7" name="Content Placeholder 5"/>
          <p:cNvPicPr>
            <a:picLocks/>
          </p:cNvPicPr>
          <p:nvPr/>
        </p:nvPicPr>
        <p:blipFill rotWithShape="1">
          <a:blip r:embed="rId2"/>
          <a:srcRect l="9743" t="14587" r="27821" b="57151"/>
          <a:stretch/>
        </p:blipFill>
        <p:spPr bwMode="auto">
          <a:xfrm>
            <a:off x="5654350" y="5008049"/>
            <a:ext cx="6257731" cy="10424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9037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587364" y="129609"/>
            <a:ext cx="9144000" cy="648072"/>
          </a:xfrm>
          <a:prstGeom prst="rect">
            <a:avLst/>
          </a:prstGeom>
        </p:spPr>
        <p:txBody>
          <a:bodyPr>
            <a:normAutofit/>
          </a:bodyPr>
          <a:lstStyle/>
          <a:p>
            <a:pPr eaLnBrk="1" hangingPunct="1">
              <a:lnSpc>
                <a:spcPct val="90000"/>
              </a:lnSpc>
            </a:pPr>
            <a:r>
              <a:rPr lang="nl-NL" altLang="nl-NL" sz="36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Discussion</a:t>
            </a:r>
            <a:endParaRPr lang="nl-NL" alt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endParaRPr>
          </a:p>
        </p:txBody>
      </p:sp>
      <p:sp>
        <p:nvSpPr>
          <p:cNvPr id="12291" name="Rectangle 3"/>
          <p:cNvSpPr>
            <a:spLocks noGrp="1" noChangeArrowheads="1"/>
          </p:cNvSpPr>
          <p:nvPr>
            <p:ph type="body" idx="4294967295"/>
          </p:nvPr>
        </p:nvSpPr>
        <p:spPr>
          <a:xfrm>
            <a:off x="1524000" y="1196975"/>
            <a:ext cx="9144000" cy="5761038"/>
          </a:xfrm>
          <a:prstGeom prst="rect">
            <a:avLst/>
          </a:prstGeom>
        </p:spPr>
        <p:txBody>
          <a:bodyPr/>
          <a:lstStyle/>
          <a:p>
            <a:pPr eaLnBrk="1" hangingPunct="1">
              <a:lnSpc>
                <a:spcPct val="80000"/>
              </a:lnSpc>
            </a:pPr>
            <a:r>
              <a:rPr lang="en-US" altLang="nl-NL" sz="2400" b="1" i="1">
                <a:solidFill>
                  <a:schemeClr val="bg1"/>
                </a:solidFill>
              </a:rPr>
              <a:t>Hoe moet ik de Discussie aanpakken?</a:t>
            </a:r>
          </a:p>
        </p:txBody>
      </p:sp>
      <p:pic>
        <p:nvPicPr>
          <p:cNvPr id="12292"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65138"/>
            <a:ext cx="9036050" cy="55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661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65113" y="-31560"/>
            <a:ext cx="9144000" cy="1143000"/>
          </a:xfrm>
          <a:prstGeom prst="rect">
            <a:avLst/>
          </a:prstGeom>
        </p:spPr>
        <p:txBody>
          <a:bodyPr>
            <a:normAutofit/>
          </a:bodyPr>
          <a:lstStyle/>
          <a:p>
            <a:pPr eaLnBrk="1" hangingPunct="1">
              <a:lnSpc>
                <a:spcPct val="90000"/>
              </a:lnSpc>
            </a:pPr>
            <a:r>
              <a:rPr lang="nl-NL" altLang="nl-NL" sz="36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Discussion</a:t>
            </a:r>
          </a:p>
        </p:txBody>
      </p:sp>
      <p:sp>
        <p:nvSpPr>
          <p:cNvPr id="29699" name="Rectangle 3"/>
          <p:cNvSpPr>
            <a:spLocks noGrp="1" noChangeArrowheads="1"/>
          </p:cNvSpPr>
          <p:nvPr>
            <p:ph type="body" idx="4294967295"/>
          </p:nvPr>
        </p:nvSpPr>
        <p:spPr>
          <a:xfrm>
            <a:off x="1512615" y="2024064"/>
            <a:ext cx="9144000" cy="4679950"/>
          </a:xfrm>
          <a:prstGeom prst="rect">
            <a:avLst/>
          </a:prstGeom>
        </p:spPr>
        <p:txBody>
          <a:bodyPr/>
          <a:lstStyle/>
          <a:p>
            <a:pPr eaLnBrk="1" hangingPunct="1">
              <a:lnSpc>
                <a:spcPct val="80000"/>
              </a:lnSpc>
            </a:pPr>
            <a:endParaRPr lang="nl-NL" altLang="nl-NL" sz="2400" dirty="0">
              <a:solidFill>
                <a:schemeClr val="bg1"/>
              </a:solidFill>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l="39629" t="33813" r="36172" b="39642"/>
          <a:stretch>
            <a:fillRect/>
          </a:stretch>
        </p:blipFill>
        <p:spPr bwMode="auto">
          <a:xfrm>
            <a:off x="2995126" y="2225534"/>
            <a:ext cx="6664839"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hthoek 5"/>
          <p:cNvSpPr>
            <a:spLocks noChangeArrowheads="1"/>
          </p:cNvSpPr>
          <p:nvPr/>
        </p:nvSpPr>
        <p:spPr bwMode="auto">
          <a:xfrm>
            <a:off x="6888164" y="6426201"/>
            <a:ext cx="3489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nl-NL" altLang="nl-NL" sz="1200" i="1">
                <a:solidFill>
                  <a:schemeClr val="bg1"/>
                </a:solidFill>
              </a:rPr>
              <a:t>(Docherty &amp; Smith  BMJ 318 1999 1224-1225)</a:t>
            </a:r>
          </a:p>
        </p:txBody>
      </p:sp>
      <p:sp>
        <p:nvSpPr>
          <p:cNvPr id="2" name="TextBox 1"/>
          <p:cNvSpPr txBox="1"/>
          <p:nvPr/>
        </p:nvSpPr>
        <p:spPr>
          <a:xfrm>
            <a:off x="265113" y="1279385"/>
            <a:ext cx="7264168" cy="461665"/>
          </a:xfrm>
          <a:prstGeom prst="rect">
            <a:avLst/>
          </a:prstGeom>
          <a:noFill/>
        </p:spPr>
        <p:txBody>
          <a:bodyPr wrap="none" rtlCol="0">
            <a:spAutoFit/>
          </a:bodyPr>
          <a:lstStyle/>
          <a:p>
            <a:r>
              <a:rPr lang="lt-LT" sz="2400" dirty="0" err="1" smtClean="0"/>
              <a:t>The</a:t>
            </a:r>
            <a:r>
              <a:rPr lang="lt-LT" sz="2400" dirty="0" smtClean="0"/>
              <a:t> </a:t>
            </a:r>
            <a:r>
              <a:rPr lang="lt-LT" sz="2400" dirty="0" err="1" smtClean="0"/>
              <a:t>case</a:t>
            </a:r>
            <a:r>
              <a:rPr lang="lt-LT" sz="2400" dirty="0" smtClean="0"/>
              <a:t> </a:t>
            </a:r>
            <a:r>
              <a:rPr lang="lt-LT" sz="2400" dirty="0" err="1" smtClean="0"/>
              <a:t>for</a:t>
            </a:r>
            <a:r>
              <a:rPr lang="lt-LT" sz="2400" dirty="0" smtClean="0"/>
              <a:t> </a:t>
            </a:r>
            <a:r>
              <a:rPr lang="lt-LT" sz="2400" dirty="0" err="1" smtClean="0"/>
              <a:t>structuring</a:t>
            </a:r>
            <a:r>
              <a:rPr lang="lt-LT" sz="2400" dirty="0" smtClean="0"/>
              <a:t> </a:t>
            </a:r>
            <a:r>
              <a:rPr lang="lt-LT" sz="2400" dirty="0" err="1" smtClean="0"/>
              <a:t>the</a:t>
            </a:r>
            <a:r>
              <a:rPr lang="lt-LT" sz="2400" dirty="0" smtClean="0"/>
              <a:t> </a:t>
            </a:r>
            <a:r>
              <a:rPr lang="lt-LT" sz="2400" dirty="0" err="1" smtClean="0"/>
              <a:t>discussion</a:t>
            </a:r>
            <a:r>
              <a:rPr lang="lt-LT" sz="2400" dirty="0" smtClean="0"/>
              <a:t> of </a:t>
            </a:r>
            <a:r>
              <a:rPr lang="lt-LT" sz="2400" dirty="0" err="1" smtClean="0"/>
              <a:t>scientific</a:t>
            </a:r>
            <a:r>
              <a:rPr lang="lt-LT" sz="2400" dirty="0" smtClean="0"/>
              <a:t> </a:t>
            </a:r>
            <a:r>
              <a:rPr lang="lt-LT" sz="2400" dirty="0" err="1" smtClean="0"/>
              <a:t>paper</a:t>
            </a:r>
            <a:endParaRPr lang="lt-LT" sz="2400" dirty="0"/>
          </a:p>
        </p:txBody>
      </p:sp>
    </p:spTree>
    <p:extLst>
      <p:ext uri="{BB962C8B-B14F-4D97-AF65-F5344CB8AC3E}">
        <p14:creationId xmlns:p14="http://schemas.microsoft.com/office/powerpoint/2010/main" val="2704829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4294967295"/>
          </p:nvPr>
        </p:nvSpPr>
        <p:spPr>
          <a:xfrm>
            <a:off x="242761" y="356050"/>
            <a:ext cx="10400552" cy="4944588"/>
          </a:xfrm>
          <a:prstGeom prst="rect">
            <a:avLst/>
          </a:prstGeom>
        </p:spPr>
        <p:txBody>
          <a:bodyPr/>
          <a:lstStyle/>
          <a:p>
            <a:pPr marL="457200" lvl="1" indent="0">
              <a:lnSpc>
                <a:spcPct val="80000"/>
              </a:lnSpc>
              <a:buNone/>
            </a:pPr>
            <a:r>
              <a:rPr lang="en-US" altLang="nl-NL" sz="3200" b="1" dirty="0" smtClean="0">
                <a:solidFill>
                  <a:srgbClr val="003399"/>
                </a:solidFill>
                <a:latin typeface="Segoe UI" panose="020B0502040204020203" pitchFamily="34" charset="0"/>
                <a:cs typeface="Segoe UI" panose="020B0502040204020203" pitchFamily="34" charset="0"/>
              </a:rPr>
              <a:t>Statement </a:t>
            </a:r>
            <a:r>
              <a:rPr lang="en-US" altLang="nl-NL" sz="3200" b="1" dirty="0">
                <a:solidFill>
                  <a:srgbClr val="003399"/>
                </a:solidFill>
                <a:latin typeface="Segoe UI" panose="020B0502040204020203" pitchFamily="34" charset="0"/>
                <a:cs typeface="Segoe UI" panose="020B0502040204020203" pitchFamily="34" charset="0"/>
              </a:rPr>
              <a:t>of principal findings</a:t>
            </a:r>
          </a:p>
          <a:p>
            <a:pPr marL="457200" lvl="1" indent="0">
              <a:lnSpc>
                <a:spcPct val="80000"/>
              </a:lnSpc>
              <a:buNone/>
            </a:pPr>
            <a:endParaRPr lang="nl-NL" altLang="nl-NL" sz="2400" dirty="0">
              <a:latin typeface="Arial" panose="020B0604020202020204" pitchFamily="34" charset="0"/>
              <a:cs typeface="Arial" panose="020B0604020202020204" pitchFamily="34" charset="0"/>
            </a:endParaRPr>
          </a:p>
          <a:p>
            <a:pPr eaLnBrk="1" hangingPunct="1">
              <a:lnSpc>
                <a:spcPct val="80000"/>
              </a:lnSpc>
            </a:pPr>
            <a:r>
              <a:rPr lang="en-US" altLang="nl-NL" dirty="0">
                <a:latin typeface="Arial" panose="020B0604020202020204" pitchFamily="34" charset="0"/>
                <a:cs typeface="Arial" panose="020B0604020202020204" pitchFamily="34" charset="0"/>
              </a:rPr>
              <a:t>The discussion should begin with the restatement of the </a:t>
            </a:r>
            <a:r>
              <a:rPr lang="lt-LT" altLang="nl-NL" dirty="0" err="1" smtClean="0">
                <a:latin typeface="Arial" panose="020B0604020202020204" pitchFamily="34" charset="0"/>
                <a:cs typeface="Arial" panose="020B0604020202020204" pitchFamily="34" charset="0"/>
              </a:rPr>
              <a:t>purpose</a:t>
            </a:r>
            <a:r>
              <a:rPr lang="lt-LT" altLang="nl-NL" dirty="0" smtClean="0">
                <a:latin typeface="Arial" panose="020B0604020202020204" pitchFamily="34" charset="0"/>
                <a:cs typeface="Arial" panose="020B0604020202020204" pitchFamily="34" charset="0"/>
              </a:rPr>
              <a:t> of </a:t>
            </a:r>
            <a:r>
              <a:rPr lang="lt-LT" altLang="nl-NL" dirty="0" err="1" smtClean="0">
                <a:latin typeface="Arial" panose="020B0604020202020204" pitchFamily="34" charset="0"/>
                <a:cs typeface="Arial" panose="020B0604020202020204" pitchFamily="34" charset="0"/>
              </a:rPr>
              <a:t>the</a:t>
            </a:r>
            <a:r>
              <a:rPr lang="lt-LT" altLang="nl-NL" dirty="0" smtClean="0">
                <a:latin typeface="Arial" panose="020B0604020202020204" pitchFamily="34" charset="0"/>
                <a:cs typeface="Arial" panose="020B0604020202020204" pitchFamily="34" charset="0"/>
              </a:rPr>
              <a:t> </a:t>
            </a:r>
            <a:r>
              <a:rPr lang="lt-LT" altLang="nl-NL" dirty="0" err="1" smtClean="0">
                <a:latin typeface="Arial" panose="020B0604020202020204" pitchFamily="34" charset="0"/>
                <a:cs typeface="Arial" panose="020B0604020202020204" pitchFamily="34" charset="0"/>
              </a:rPr>
              <a:t>study</a:t>
            </a:r>
            <a:r>
              <a:rPr lang="lt-LT" altLang="nl-NL" dirty="0" smtClean="0">
                <a:latin typeface="Arial" panose="020B0604020202020204" pitchFamily="34" charset="0"/>
                <a:cs typeface="Arial" panose="020B0604020202020204" pitchFamily="34" charset="0"/>
              </a:rPr>
              <a:t> </a:t>
            </a:r>
            <a:r>
              <a:rPr lang="lt-LT" altLang="nl-NL" dirty="0" err="1" smtClean="0">
                <a:latin typeface="Arial" panose="020B0604020202020204" pitchFamily="34" charset="0"/>
                <a:cs typeface="Arial" panose="020B0604020202020204" pitchFamily="34" charset="0"/>
              </a:rPr>
              <a:t>and</a:t>
            </a:r>
            <a:r>
              <a:rPr lang="lt-LT" altLang="nl-NL" dirty="0" smtClean="0">
                <a:latin typeface="Arial" panose="020B0604020202020204" pitchFamily="34" charset="0"/>
                <a:cs typeface="Arial" panose="020B0604020202020204" pitchFamily="34" charset="0"/>
              </a:rPr>
              <a:t> </a:t>
            </a:r>
            <a:r>
              <a:rPr lang="en-US" altLang="nl-NL" dirty="0" smtClean="0">
                <a:latin typeface="Arial" panose="020B0604020202020204" pitchFamily="34" charset="0"/>
                <a:cs typeface="Arial" panose="020B0604020202020204" pitchFamily="34" charset="0"/>
              </a:rPr>
              <a:t>principal findings</a:t>
            </a:r>
            <a:endParaRPr lang="en-US" altLang="nl-NL" dirty="0">
              <a:latin typeface="Arial" panose="020B0604020202020204" pitchFamily="34" charset="0"/>
              <a:cs typeface="Arial" panose="020B0604020202020204" pitchFamily="34" charset="0"/>
            </a:endParaRPr>
          </a:p>
          <a:p>
            <a:pPr eaLnBrk="1" hangingPunct="1">
              <a:lnSpc>
                <a:spcPct val="80000"/>
              </a:lnSpc>
            </a:pPr>
            <a:r>
              <a:rPr lang="nl-NL" altLang="nl-NL" dirty="0" err="1" smtClean="0">
                <a:latin typeface="Arial" panose="020B0604020202020204" pitchFamily="34" charset="0"/>
                <a:cs typeface="Arial" panose="020B0604020202020204" pitchFamily="34" charset="0"/>
              </a:rPr>
              <a:t>What</a:t>
            </a:r>
            <a:r>
              <a:rPr lang="nl-NL" altLang="nl-NL" dirty="0" smtClean="0">
                <a:latin typeface="Arial" panose="020B0604020202020204" pitchFamily="34" charset="0"/>
                <a:cs typeface="Arial" panose="020B0604020202020204" pitchFamily="34" charset="0"/>
              </a:rPr>
              <a:t> are </a:t>
            </a:r>
            <a:r>
              <a:rPr lang="nl-NL" altLang="nl-NL" dirty="0" err="1" smtClean="0">
                <a:latin typeface="Arial" panose="020B0604020202020204" pitchFamily="34" charset="0"/>
                <a:cs typeface="Arial" panose="020B0604020202020204" pitchFamily="34" charset="0"/>
              </a:rPr>
              <a:t>your</a:t>
            </a:r>
            <a:r>
              <a:rPr lang="nl-NL" altLang="nl-NL" dirty="0" smtClean="0">
                <a:latin typeface="Arial" panose="020B0604020202020204" pitchFamily="34" charset="0"/>
                <a:cs typeface="Arial" panose="020B0604020202020204" pitchFamily="34" charset="0"/>
              </a:rPr>
              <a:t> </a:t>
            </a:r>
            <a:r>
              <a:rPr lang="nl-NL" altLang="nl-NL" dirty="0" err="1" smtClean="0">
                <a:latin typeface="Arial" panose="020B0604020202020204" pitchFamily="34" charset="0"/>
                <a:cs typeface="Arial" panose="020B0604020202020204" pitchFamily="34" charset="0"/>
              </a:rPr>
              <a:t>findings</a:t>
            </a:r>
            <a:r>
              <a:rPr lang="nl-NL" altLang="nl-NL" dirty="0" smtClean="0">
                <a:latin typeface="Arial" panose="020B0604020202020204" pitchFamily="34" charset="0"/>
                <a:cs typeface="Arial" panose="020B0604020202020204" pitchFamily="34" charset="0"/>
              </a:rPr>
              <a:t>?</a:t>
            </a:r>
            <a:endParaRPr lang="nl-NL" altLang="nl-NL" dirty="0">
              <a:latin typeface="Arial" panose="020B0604020202020204" pitchFamily="34" charset="0"/>
              <a:cs typeface="Arial" panose="020B0604020202020204" pitchFamily="34" charset="0"/>
            </a:endParaRPr>
          </a:p>
          <a:p>
            <a:pPr eaLnBrk="1" hangingPunct="1">
              <a:lnSpc>
                <a:spcPct val="80000"/>
              </a:lnSpc>
            </a:pPr>
            <a:r>
              <a:rPr lang="nl-NL" altLang="nl-NL" dirty="0" smtClean="0">
                <a:latin typeface="Arial" panose="020B0604020202020204" pitchFamily="34" charset="0"/>
                <a:cs typeface="Arial" panose="020B0604020202020204" pitchFamily="34" charset="0"/>
              </a:rPr>
              <a:t>Do </a:t>
            </a:r>
            <a:r>
              <a:rPr lang="nl-NL" altLang="nl-NL" dirty="0" err="1" smtClean="0">
                <a:latin typeface="Arial" panose="020B0604020202020204" pitchFamily="34" charset="0"/>
                <a:cs typeface="Arial" panose="020B0604020202020204" pitchFamily="34" charset="0"/>
              </a:rPr>
              <a:t>they</a:t>
            </a:r>
            <a:r>
              <a:rPr lang="nl-NL" altLang="nl-NL" dirty="0" smtClean="0">
                <a:latin typeface="Arial" panose="020B0604020202020204" pitchFamily="34" charset="0"/>
                <a:cs typeface="Arial" panose="020B0604020202020204" pitchFamily="34" charset="0"/>
              </a:rPr>
              <a:t> </a:t>
            </a:r>
            <a:r>
              <a:rPr lang="nl-NL" altLang="nl-NL" dirty="0" err="1" smtClean="0">
                <a:latin typeface="Arial" panose="020B0604020202020204" pitchFamily="34" charset="0"/>
                <a:cs typeface="Arial" panose="020B0604020202020204" pitchFamily="34" charset="0"/>
              </a:rPr>
              <a:t>give</a:t>
            </a:r>
            <a:r>
              <a:rPr lang="nl-NL" altLang="nl-NL" dirty="0" smtClean="0">
                <a:latin typeface="Arial" panose="020B0604020202020204" pitchFamily="34" charset="0"/>
                <a:cs typeface="Arial" panose="020B0604020202020204" pitchFamily="34" charset="0"/>
              </a:rPr>
              <a:t> </a:t>
            </a:r>
            <a:r>
              <a:rPr lang="nl-NL" altLang="nl-NL" dirty="0" err="1" smtClean="0">
                <a:latin typeface="Arial" panose="020B0604020202020204" pitchFamily="34" charset="0"/>
                <a:cs typeface="Arial" panose="020B0604020202020204" pitchFamily="34" charset="0"/>
              </a:rPr>
              <a:t>answer</a:t>
            </a:r>
            <a:r>
              <a:rPr lang="nl-NL" altLang="nl-NL" dirty="0" smtClean="0">
                <a:latin typeface="Arial" panose="020B0604020202020204" pitchFamily="34" charset="0"/>
                <a:cs typeface="Arial" panose="020B0604020202020204" pitchFamily="34" charset="0"/>
              </a:rPr>
              <a:t> </a:t>
            </a:r>
            <a:r>
              <a:rPr lang="nl-NL" altLang="nl-NL" dirty="0" err="1" smtClean="0">
                <a:latin typeface="Arial" panose="020B0604020202020204" pitchFamily="34" charset="0"/>
                <a:cs typeface="Arial" panose="020B0604020202020204" pitchFamily="34" charset="0"/>
              </a:rPr>
              <a:t>to</a:t>
            </a:r>
            <a:r>
              <a:rPr lang="nl-NL" altLang="nl-NL" dirty="0" smtClean="0">
                <a:latin typeface="Arial" panose="020B0604020202020204" pitchFamily="34" charset="0"/>
                <a:cs typeface="Arial" panose="020B0604020202020204" pitchFamily="34" charset="0"/>
              </a:rPr>
              <a:t> </a:t>
            </a:r>
            <a:r>
              <a:rPr lang="nl-NL" altLang="nl-NL" dirty="0" err="1" smtClean="0">
                <a:latin typeface="Arial" panose="020B0604020202020204" pitchFamily="34" charset="0"/>
                <a:cs typeface="Arial" panose="020B0604020202020204" pitchFamily="34" charset="0"/>
              </a:rPr>
              <a:t>the</a:t>
            </a:r>
            <a:r>
              <a:rPr lang="nl-NL" altLang="nl-NL" dirty="0" smtClean="0">
                <a:latin typeface="Arial" panose="020B0604020202020204" pitchFamily="34" charset="0"/>
                <a:cs typeface="Arial" panose="020B0604020202020204" pitchFamily="34" charset="0"/>
              </a:rPr>
              <a:t> research question?</a:t>
            </a:r>
            <a:endParaRPr lang="nl-NL" altLang="nl-NL" dirty="0">
              <a:latin typeface="Arial" panose="020B0604020202020204" pitchFamily="34" charset="0"/>
              <a:cs typeface="Arial" panose="020B0604020202020204" pitchFamily="34" charset="0"/>
            </a:endParaRPr>
          </a:p>
          <a:p>
            <a:pPr eaLnBrk="1" hangingPunct="1">
              <a:lnSpc>
                <a:spcPct val="80000"/>
              </a:lnSpc>
            </a:pPr>
            <a:endParaRPr lang="nl-NL" altLang="nl-NL" sz="2400" dirty="0">
              <a:solidFill>
                <a:srgbClr val="000066"/>
              </a:solidFill>
            </a:endParaRPr>
          </a:p>
        </p:txBody>
      </p:sp>
      <p:pic>
        <p:nvPicPr>
          <p:cNvPr id="2" name="Afbeelding 1"/>
          <p:cNvPicPr>
            <a:picLocks noChangeAspect="1"/>
          </p:cNvPicPr>
          <p:nvPr/>
        </p:nvPicPr>
        <p:blipFill rotWithShape="1">
          <a:blip r:embed="rId2"/>
          <a:srcRect l="21180" t="47424" r="52374" b="5458"/>
          <a:stretch/>
        </p:blipFill>
        <p:spPr>
          <a:xfrm>
            <a:off x="6848560" y="1796431"/>
            <a:ext cx="4836339" cy="4563909"/>
          </a:xfrm>
          <a:prstGeom prst="rect">
            <a:avLst/>
          </a:prstGeom>
        </p:spPr>
      </p:pic>
      <p:sp>
        <p:nvSpPr>
          <p:cNvPr id="6" name="Ovaal 5"/>
          <p:cNvSpPr>
            <a:spLocks noChangeArrowheads="1"/>
          </p:cNvSpPr>
          <p:nvPr/>
        </p:nvSpPr>
        <p:spPr bwMode="auto">
          <a:xfrm>
            <a:off x="6317979" y="1796431"/>
            <a:ext cx="5742367" cy="136664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NL" altLang="nl-NL" sz="1800"/>
          </a:p>
        </p:txBody>
      </p:sp>
    </p:spTree>
    <p:extLst>
      <p:ext uri="{BB962C8B-B14F-4D97-AF65-F5344CB8AC3E}">
        <p14:creationId xmlns:p14="http://schemas.microsoft.com/office/powerpoint/2010/main" val="300593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274553" y="348716"/>
            <a:ext cx="10441085" cy="5283956"/>
          </a:xfrm>
          <a:prstGeom prst="rect">
            <a:avLst/>
          </a:prstGeom>
        </p:spPr>
        <p:txBody>
          <a:bodyPr/>
          <a:lstStyle/>
          <a:p>
            <a:pPr marL="457200" lvl="1" indent="0">
              <a:lnSpc>
                <a:spcPct val="80000"/>
              </a:lnSpc>
              <a:buNone/>
            </a:pPr>
            <a:r>
              <a:rPr lang="en-US" altLang="nl-NL" sz="2800" b="1" dirty="0" smtClean="0">
                <a:solidFill>
                  <a:srgbClr val="003399"/>
                </a:solidFill>
                <a:latin typeface="Segoe UI" panose="020B0502040204020203" pitchFamily="34" charset="0"/>
                <a:ea typeface="Segoe UI Symbol" panose="020B0502040204020203" pitchFamily="34" charset="0"/>
                <a:cs typeface="Segoe UI" panose="020B0502040204020203" pitchFamily="34" charset="0"/>
              </a:rPr>
              <a:t>Your </a:t>
            </a:r>
            <a:r>
              <a:rPr lang="en-US" altLang="nl-NL" sz="2800" b="1" dirty="0">
                <a:solidFill>
                  <a:srgbClr val="003399"/>
                </a:solidFill>
                <a:latin typeface="Segoe UI" panose="020B0502040204020203" pitchFamily="34" charset="0"/>
                <a:ea typeface="Segoe UI Symbol" panose="020B0502040204020203" pitchFamily="34" charset="0"/>
                <a:cs typeface="Segoe UI" panose="020B0502040204020203" pitchFamily="34" charset="0"/>
              </a:rPr>
              <a:t>findings in relation to other studies</a:t>
            </a:r>
            <a:endParaRPr lang="nl-NL" altLang="nl-NL" sz="2800" b="1" dirty="0">
              <a:solidFill>
                <a:srgbClr val="003399"/>
              </a:solidFill>
              <a:latin typeface="Segoe UI" panose="020B0502040204020203" pitchFamily="34" charset="0"/>
              <a:ea typeface="Segoe UI Symbol" panose="020B0502040204020203" pitchFamily="34" charset="0"/>
              <a:cs typeface="Segoe UI" panose="020B0502040204020203" pitchFamily="34" charset="0"/>
            </a:endParaRPr>
          </a:p>
          <a:p>
            <a:pPr eaLnBrk="1" hangingPunct="1">
              <a:lnSpc>
                <a:spcPct val="80000"/>
              </a:lnSpc>
            </a:pPr>
            <a:r>
              <a:rPr lang="en-US" altLang="nl-NL" dirty="0" smtClean="0">
                <a:latin typeface="Segoe UI Symbol" panose="020B0502040204020203" pitchFamily="34" charset="0"/>
                <a:ea typeface="Segoe UI Symbol" panose="020B0502040204020203" pitchFamily="34" charset="0"/>
                <a:cs typeface="Arial" panose="020B0604020202020204" pitchFamily="34" charset="0"/>
              </a:rPr>
              <a:t>Compare your results with results of other studies on the topic</a:t>
            </a:r>
          </a:p>
          <a:p>
            <a:pPr eaLnBrk="1" hangingPunct="1">
              <a:lnSpc>
                <a:spcPct val="80000"/>
              </a:lnSpc>
            </a:pPr>
            <a:endParaRPr lang="en-US" altLang="nl-NL" sz="2800" dirty="0">
              <a:latin typeface="Segoe UI Symbol" panose="020B0502040204020203" pitchFamily="34" charset="0"/>
              <a:ea typeface="Segoe UI Symbol" panose="020B0502040204020203" pitchFamily="34" charset="0"/>
              <a:cs typeface="Arial" panose="020B0604020202020204" pitchFamily="34" charset="0"/>
            </a:endParaRPr>
          </a:p>
          <a:p>
            <a:pPr eaLnBrk="1" hangingPunct="1">
              <a:lnSpc>
                <a:spcPct val="80000"/>
              </a:lnSpc>
            </a:pPr>
            <a:endParaRPr lang="nl-NL" altLang="nl-NL" sz="2400" dirty="0">
              <a:solidFill>
                <a:srgbClr val="000066"/>
              </a:solidFill>
            </a:endParaRPr>
          </a:p>
        </p:txBody>
      </p:sp>
      <p:pic>
        <p:nvPicPr>
          <p:cNvPr id="2" name="Picture 1"/>
          <p:cNvPicPr>
            <a:picLocks noChangeAspect="1"/>
          </p:cNvPicPr>
          <p:nvPr/>
        </p:nvPicPr>
        <p:blipFill>
          <a:blip r:embed="rId2"/>
          <a:stretch>
            <a:fillRect/>
          </a:stretch>
        </p:blipFill>
        <p:spPr>
          <a:xfrm>
            <a:off x="5626875" y="2276670"/>
            <a:ext cx="6400284" cy="3937518"/>
          </a:xfrm>
          <a:prstGeom prst="rect">
            <a:avLst/>
          </a:prstGeom>
          <a:ln>
            <a:solidFill>
              <a:schemeClr val="accent1"/>
            </a:solidFill>
          </a:ln>
        </p:spPr>
      </p:pic>
      <p:cxnSp>
        <p:nvCxnSpPr>
          <p:cNvPr id="4" name="Straight Connector 3"/>
          <p:cNvCxnSpPr/>
          <p:nvPr/>
        </p:nvCxnSpPr>
        <p:spPr>
          <a:xfrm>
            <a:off x="5803898" y="4040154"/>
            <a:ext cx="60462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803898" y="4245429"/>
            <a:ext cx="559837" cy="933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8765516" y="5632672"/>
            <a:ext cx="3261643" cy="463336"/>
          </a:xfrm>
          <a:prstGeom prst="rect">
            <a:avLst/>
          </a:prstGeom>
        </p:spPr>
      </p:pic>
      <p:pic>
        <p:nvPicPr>
          <p:cNvPr id="8" name="Picture 7"/>
          <p:cNvPicPr>
            <a:picLocks noChangeAspect="1"/>
          </p:cNvPicPr>
          <p:nvPr/>
        </p:nvPicPr>
        <p:blipFill>
          <a:blip r:embed="rId4"/>
          <a:stretch>
            <a:fillRect/>
          </a:stretch>
        </p:blipFill>
        <p:spPr>
          <a:xfrm>
            <a:off x="164666" y="1284952"/>
            <a:ext cx="4234663" cy="5510405"/>
          </a:xfrm>
          <a:prstGeom prst="rect">
            <a:avLst/>
          </a:prstGeom>
          <a:ln>
            <a:solidFill>
              <a:schemeClr val="accent1"/>
            </a:solidFill>
          </a:ln>
        </p:spPr>
      </p:pic>
      <p:cxnSp>
        <p:nvCxnSpPr>
          <p:cNvPr id="10" name="Straight Connector 9"/>
          <p:cNvCxnSpPr/>
          <p:nvPr/>
        </p:nvCxnSpPr>
        <p:spPr>
          <a:xfrm>
            <a:off x="587829" y="1455576"/>
            <a:ext cx="33590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5192" y="3928188"/>
            <a:ext cx="3247053" cy="9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3853" y="5178490"/>
            <a:ext cx="1343608" cy="93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69364" y="6518358"/>
            <a:ext cx="1688283" cy="276999"/>
          </a:xfrm>
          <a:prstGeom prst="rect">
            <a:avLst/>
          </a:prstGeom>
          <a:noFill/>
        </p:spPr>
        <p:txBody>
          <a:bodyPr wrap="none" rtlCol="0">
            <a:spAutoFit/>
          </a:bodyPr>
          <a:lstStyle/>
          <a:p>
            <a:r>
              <a:rPr lang="lt-LT" sz="1200" dirty="0">
                <a:solidFill>
                  <a:schemeClr val="bg1"/>
                </a:solidFill>
              </a:rPr>
              <a:t>DOI: 10.1111/jan.14977</a:t>
            </a:r>
          </a:p>
        </p:txBody>
      </p:sp>
    </p:spTree>
    <p:extLst>
      <p:ext uri="{BB962C8B-B14F-4D97-AF65-F5344CB8AC3E}">
        <p14:creationId xmlns:p14="http://schemas.microsoft.com/office/powerpoint/2010/main" val="1674590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4294967295"/>
          </p:nvPr>
        </p:nvSpPr>
        <p:spPr>
          <a:xfrm>
            <a:off x="392134" y="88236"/>
            <a:ext cx="10303858" cy="2995736"/>
          </a:xfrm>
          <a:prstGeom prst="rect">
            <a:avLst/>
          </a:prstGeom>
        </p:spPr>
        <p:txBody>
          <a:bodyPr>
            <a:normAutofit fontScale="85000" lnSpcReduction="20000"/>
          </a:bodyPr>
          <a:lstStyle/>
          <a:p>
            <a:pPr marL="457200" lvl="1" indent="0">
              <a:lnSpc>
                <a:spcPct val="80000"/>
              </a:lnSpc>
              <a:buNone/>
            </a:pPr>
            <a:endParaRPr lang="nl-NL" altLang="nl-NL" sz="2400" b="1" i="1" dirty="0"/>
          </a:p>
          <a:p>
            <a:pPr>
              <a:lnSpc>
                <a:spcPct val="80000"/>
              </a:lnSpc>
            </a:pPr>
            <a:r>
              <a:rPr lang="en-US" altLang="nl-NL" sz="3300" b="1" dirty="0" smtClean="0">
                <a:solidFill>
                  <a:srgbClr val="003399"/>
                </a:solidFill>
                <a:latin typeface="Segoe UI" panose="020B0502040204020203" pitchFamily="34" charset="0"/>
                <a:cs typeface="Segoe UI" panose="020B0502040204020203" pitchFamily="34" charset="0"/>
              </a:rPr>
              <a:t>Strength </a:t>
            </a:r>
            <a:r>
              <a:rPr lang="en-US" altLang="nl-NL" sz="3300" b="1" dirty="0">
                <a:solidFill>
                  <a:srgbClr val="003399"/>
                </a:solidFill>
                <a:latin typeface="Segoe UI" panose="020B0502040204020203" pitchFamily="34" charset="0"/>
                <a:cs typeface="Segoe UI" panose="020B0502040204020203" pitchFamily="34" charset="0"/>
              </a:rPr>
              <a:t>&amp; Weaknesses</a:t>
            </a:r>
          </a:p>
          <a:p>
            <a:pPr>
              <a:lnSpc>
                <a:spcPct val="200000"/>
              </a:lnSpc>
              <a:buFont typeface="Courier New" panose="02070309020205020404" pitchFamily="49" charset="0"/>
              <a:buChar char="o"/>
            </a:pPr>
            <a:r>
              <a:rPr lang="nl-NL" altLang="nl-NL" sz="2400" dirty="0">
                <a:solidFill>
                  <a:srgbClr val="003399"/>
                </a:solidFill>
              </a:rPr>
              <a:t>Comprehensive examination of the strengths and weaknesses with emphasis on both. </a:t>
            </a:r>
            <a:endParaRPr lang="lt-LT" altLang="nl-NL" sz="2400" dirty="0" smtClean="0">
              <a:solidFill>
                <a:srgbClr val="003399"/>
              </a:solidFill>
            </a:endParaRPr>
          </a:p>
          <a:p>
            <a:pPr>
              <a:lnSpc>
                <a:spcPct val="200000"/>
              </a:lnSpc>
              <a:buFont typeface="Courier New" panose="02070309020205020404" pitchFamily="49" charset="0"/>
              <a:buChar char="o"/>
            </a:pPr>
            <a:r>
              <a:rPr lang="nl-NL" altLang="nl-NL" sz="2400" dirty="0" smtClean="0">
                <a:solidFill>
                  <a:srgbClr val="003399"/>
                </a:solidFill>
              </a:rPr>
              <a:t>Be honest in reporting this. </a:t>
            </a:r>
            <a:endParaRPr lang="lt-LT" altLang="nl-NL" sz="2400" dirty="0" smtClean="0">
              <a:solidFill>
                <a:srgbClr val="003399"/>
              </a:solidFill>
            </a:endParaRPr>
          </a:p>
          <a:p>
            <a:pPr>
              <a:lnSpc>
                <a:spcPct val="200000"/>
              </a:lnSpc>
              <a:buFont typeface="Courier New" panose="02070309020205020404" pitchFamily="49" charset="0"/>
              <a:buChar char="o"/>
            </a:pPr>
            <a:r>
              <a:rPr lang="lt-LT" altLang="nl-NL" sz="2400" dirty="0" err="1" smtClean="0">
                <a:solidFill>
                  <a:srgbClr val="003399"/>
                </a:solidFill>
              </a:rPr>
              <a:t>Remember</a:t>
            </a:r>
            <a:r>
              <a:rPr lang="lt-LT" altLang="nl-NL" sz="2400" dirty="0" smtClean="0">
                <a:solidFill>
                  <a:srgbClr val="003399"/>
                </a:solidFill>
              </a:rPr>
              <a:t>: </a:t>
            </a:r>
            <a:r>
              <a:rPr lang="lt-LT" altLang="nl-NL" sz="2400" dirty="0" err="1" smtClean="0">
                <a:solidFill>
                  <a:srgbClr val="003399"/>
                </a:solidFill>
              </a:rPr>
              <a:t>discussing</a:t>
            </a:r>
            <a:r>
              <a:rPr lang="lt-LT" altLang="nl-NL" sz="2400" dirty="0" smtClean="0">
                <a:solidFill>
                  <a:srgbClr val="003399"/>
                </a:solidFill>
              </a:rPr>
              <a:t> </a:t>
            </a:r>
            <a:r>
              <a:rPr lang="lt-LT" altLang="nl-NL" sz="2400" dirty="0" err="1" smtClean="0">
                <a:solidFill>
                  <a:srgbClr val="003399"/>
                </a:solidFill>
              </a:rPr>
              <a:t>the</a:t>
            </a:r>
            <a:r>
              <a:rPr lang="lt-LT" altLang="nl-NL" sz="2400" dirty="0" smtClean="0">
                <a:solidFill>
                  <a:srgbClr val="003399"/>
                </a:solidFill>
              </a:rPr>
              <a:t> </a:t>
            </a:r>
            <a:r>
              <a:rPr lang="lt-LT" altLang="nl-NL" sz="2400" dirty="0" err="1" smtClean="0">
                <a:solidFill>
                  <a:srgbClr val="003399"/>
                </a:solidFill>
              </a:rPr>
              <a:t>limitations</a:t>
            </a:r>
            <a:r>
              <a:rPr lang="lt-LT" altLang="nl-NL" sz="2400" dirty="0" smtClean="0">
                <a:solidFill>
                  <a:srgbClr val="003399"/>
                </a:solidFill>
              </a:rPr>
              <a:t> </a:t>
            </a:r>
            <a:r>
              <a:rPr lang="lt-LT" altLang="nl-NL" sz="2400" dirty="0" err="1" smtClean="0">
                <a:solidFill>
                  <a:srgbClr val="003399"/>
                </a:solidFill>
              </a:rPr>
              <a:t>does</a:t>
            </a:r>
            <a:r>
              <a:rPr lang="lt-LT" altLang="nl-NL" sz="2400" dirty="0" smtClean="0">
                <a:solidFill>
                  <a:srgbClr val="003399"/>
                </a:solidFill>
              </a:rPr>
              <a:t> </a:t>
            </a:r>
            <a:r>
              <a:rPr lang="lt-LT" altLang="nl-NL" sz="2400" dirty="0" err="1" smtClean="0">
                <a:solidFill>
                  <a:srgbClr val="003399"/>
                </a:solidFill>
              </a:rPr>
              <a:t>not</a:t>
            </a:r>
            <a:r>
              <a:rPr lang="lt-LT" altLang="nl-NL" sz="2400" dirty="0" smtClean="0">
                <a:solidFill>
                  <a:srgbClr val="003399"/>
                </a:solidFill>
              </a:rPr>
              <a:t> </a:t>
            </a:r>
            <a:r>
              <a:rPr lang="lt-LT" altLang="nl-NL" sz="2400" dirty="0" err="1" smtClean="0">
                <a:solidFill>
                  <a:srgbClr val="003399"/>
                </a:solidFill>
              </a:rPr>
              <a:t>show</a:t>
            </a:r>
            <a:r>
              <a:rPr lang="lt-LT" altLang="nl-NL" sz="2400" dirty="0" smtClean="0">
                <a:solidFill>
                  <a:srgbClr val="003399"/>
                </a:solidFill>
              </a:rPr>
              <a:t> </a:t>
            </a:r>
            <a:r>
              <a:rPr lang="lt-LT" altLang="nl-NL" sz="2400" dirty="0" err="1" smtClean="0">
                <a:solidFill>
                  <a:srgbClr val="003399"/>
                </a:solidFill>
              </a:rPr>
              <a:t>the</a:t>
            </a:r>
            <a:r>
              <a:rPr lang="lt-LT" altLang="nl-NL" sz="2400" dirty="0" smtClean="0">
                <a:solidFill>
                  <a:srgbClr val="003399"/>
                </a:solidFill>
              </a:rPr>
              <a:t> </a:t>
            </a:r>
            <a:r>
              <a:rPr lang="lt-LT" altLang="nl-NL" sz="2400" dirty="0" err="1" smtClean="0">
                <a:solidFill>
                  <a:srgbClr val="003399"/>
                </a:solidFill>
              </a:rPr>
              <a:t>poor</a:t>
            </a:r>
            <a:r>
              <a:rPr lang="lt-LT" altLang="nl-NL" sz="2400" dirty="0" smtClean="0">
                <a:solidFill>
                  <a:srgbClr val="003399"/>
                </a:solidFill>
              </a:rPr>
              <a:t> </a:t>
            </a:r>
            <a:r>
              <a:rPr lang="lt-LT" altLang="nl-NL" sz="2400" dirty="0" err="1" smtClean="0">
                <a:solidFill>
                  <a:srgbClr val="003399"/>
                </a:solidFill>
              </a:rPr>
              <a:t>quality</a:t>
            </a:r>
            <a:r>
              <a:rPr lang="lt-LT" altLang="nl-NL" sz="2400" dirty="0" smtClean="0">
                <a:solidFill>
                  <a:srgbClr val="003399"/>
                </a:solidFill>
              </a:rPr>
              <a:t> of </a:t>
            </a:r>
            <a:r>
              <a:rPr lang="lt-LT" altLang="nl-NL" sz="2400" dirty="0" err="1" smtClean="0">
                <a:solidFill>
                  <a:srgbClr val="003399"/>
                </a:solidFill>
              </a:rPr>
              <a:t>your</a:t>
            </a:r>
            <a:r>
              <a:rPr lang="lt-LT" altLang="nl-NL" sz="2400" dirty="0" smtClean="0">
                <a:solidFill>
                  <a:srgbClr val="003399"/>
                </a:solidFill>
              </a:rPr>
              <a:t> </a:t>
            </a:r>
            <a:r>
              <a:rPr lang="lt-LT" altLang="nl-NL" sz="2400" dirty="0" err="1" smtClean="0">
                <a:solidFill>
                  <a:srgbClr val="003399"/>
                </a:solidFill>
              </a:rPr>
              <a:t>paper</a:t>
            </a:r>
            <a:r>
              <a:rPr lang="en-US" altLang="nl-NL" sz="2400" dirty="0" smtClean="0">
                <a:solidFill>
                  <a:srgbClr val="003399"/>
                </a:solidFill>
              </a:rPr>
              <a:t>!</a:t>
            </a:r>
            <a:endParaRPr lang="nl-NL" altLang="nl-NL" sz="2400" dirty="0">
              <a:solidFill>
                <a:srgbClr val="003399"/>
              </a:solidFill>
            </a:endParaRPr>
          </a:p>
        </p:txBody>
      </p:sp>
      <p:pic>
        <p:nvPicPr>
          <p:cNvPr id="35845" name="Afbeelding 4" descr="strengths and weakness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2265" y="260649"/>
            <a:ext cx="20732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10789" y="3604006"/>
            <a:ext cx="5719059" cy="1978485"/>
          </a:xfrm>
          <a:prstGeom prst="rect">
            <a:avLst/>
          </a:prstGeom>
          <a:ln>
            <a:solidFill>
              <a:schemeClr val="accent1"/>
            </a:solidFill>
          </a:ln>
        </p:spPr>
      </p:pic>
      <p:sp>
        <p:nvSpPr>
          <p:cNvPr id="4" name="TextBox 3"/>
          <p:cNvSpPr txBox="1"/>
          <p:nvPr/>
        </p:nvSpPr>
        <p:spPr>
          <a:xfrm>
            <a:off x="210789" y="5559673"/>
            <a:ext cx="3428150" cy="523220"/>
          </a:xfrm>
          <a:prstGeom prst="rect">
            <a:avLst/>
          </a:prstGeom>
          <a:noFill/>
        </p:spPr>
        <p:txBody>
          <a:bodyPr wrap="square" rtlCol="0">
            <a:spAutoFit/>
          </a:bodyPr>
          <a:lstStyle/>
          <a:p>
            <a:r>
              <a:rPr lang="lt-LT" sz="1400" dirty="0"/>
              <a:t>JAMA Network </a:t>
            </a:r>
            <a:r>
              <a:rPr lang="lt-LT" sz="1400" dirty="0" err="1"/>
              <a:t>Open</a:t>
            </a:r>
            <a:r>
              <a:rPr lang="lt-LT" sz="1400" dirty="0"/>
              <a:t>. 2020;3(1):e1919381. doi:10.1001/jamanetworkopen.2019.19381</a:t>
            </a:r>
          </a:p>
        </p:txBody>
      </p:sp>
      <p:pic>
        <p:nvPicPr>
          <p:cNvPr id="11" name="Picture 10"/>
          <p:cNvPicPr>
            <a:picLocks noChangeAspect="1"/>
          </p:cNvPicPr>
          <p:nvPr/>
        </p:nvPicPr>
        <p:blipFill>
          <a:blip r:embed="rId4"/>
          <a:stretch>
            <a:fillRect/>
          </a:stretch>
        </p:blipFill>
        <p:spPr>
          <a:xfrm>
            <a:off x="7980311" y="2808514"/>
            <a:ext cx="4211689" cy="4049486"/>
          </a:xfrm>
          <a:prstGeom prst="rect">
            <a:avLst/>
          </a:prstGeom>
        </p:spPr>
      </p:pic>
      <p:cxnSp>
        <p:nvCxnSpPr>
          <p:cNvPr id="13" name="Straight Connector 12"/>
          <p:cNvCxnSpPr/>
          <p:nvPr/>
        </p:nvCxnSpPr>
        <p:spPr>
          <a:xfrm>
            <a:off x="9834465" y="3604006"/>
            <a:ext cx="615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60229" y="4667893"/>
            <a:ext cx="84908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92028" y="6581001"/>
            <a:ext cx="1688283" cy="276999"/>
          </a:xfrm>
          <a:prstGeom prst="rect">
            <a:avLst/>
          </a:prstGeom>
          <a:noFill/>
        </p:spPr>
        <p:txBody>
          <a:bodyPr wrap="none" rtlCol="0">
            <a:spAutoFit/>
          </a:bodyPr>
          <a:lstStyle/>
          <a:p>
            <a:r>
              <a:rPr lang="lt-LT" sz="1200" dirty="0">
                <a:solidFill>
                  <a:schemeClr val="bg1"/>
                </a:solidFill>
              </a:rPr>
              <a:t>DOI: 10.1111/jan.14977</a:t>
            </a:r>
          </a:p>
        </p:txBody>
      </p:sp>
    </p:spTree>
    <p:extLst>
      <p:ext uri="{BB962C8B-B14F-4D97-AF65-F5344CB8AC3E}">
        <p14:creationId xmlns:p14="http://schemas.microsoft.com/office/powerpoint/2010/main" val="1691110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rPr>
              <a:t>Learning material</a:t>
            </a:r>
            <a:endParaRPr lang="lt-LT" sz="3600" b="1" dirty="0">
              <a:solidFill>
                <a:srgbClr val="003399"/>
              </a:solidFill>
            </a:endParaRPr>
          </a:p>
        </p:txBody>
      </p:sp>
      <p:sp>
        <p:nvSpPr>
          <p:cNvPr id="3" name="Content Placeholder 2"/>
          <p:cNvSpPr>
            <a:spLocks noGrp="1"/>
          </p:cNvSpPr>
          <p:nvPr>
            <p:ph idx="1"/>
          </p:nvPr>
        </p:nvSpPr>
        <p:spPr/>
        <p:txBody>
          <a:bodyPr/>
          <a:lstStyle/>
          <a:p>
            <a:pPr>
              <a:buFont typeface="Courier New" panose="02070309020205020404" pitchFamily="49" charset="0"/>
              <a:buChar char="o"/>
            </a:pPr>
            <a:r>
              <a:rPr lang="en-GB" dirty="0"/>
              <a:t>Presentation and critical thinking questions</a:t>
            </a:r>
            <a:endParaRPr lang="lt-LT" dirty="0"/>
          </a:p>
          <a:p>
            <a:pPr>
              <a:buFont typeface="Courier New" panose="02070309020205020404" pitchFamily="49" charset="0"/>
              <a:buChar char="o"/>
            </a:pPr>
            <a:r>
              <a:rPr lang="en-US" dirty="0" smtClean="0"/>
              <a:t>Analysis of examples</a:t>
            </a:r>
          </a:p>
          <a:p>
            <a:pPr>
              <a:buFont typeface="Courier New" panose="02070309020205020404" pitchFamily="49" charset="0"/>
              <a:buChar char="o"/>
            </a:pPr>
            <a:r>
              <a:rPr lang="en-US" dirty="0" smtClean="0"/>
              <a:t>Group and individual tasks with readings and audio listening</a:t>
            </a:r>
          </a:p>
          <a:p>
            <a:pPr>
              <a:buFont typeface="Courier New" panose="02070309020205020404" pitchFamily="49" charset="0"/>
              <a:buChar char="o"/>
            </a:pPr>
            <a:r>
              <a:rPr lang="en-GB" dirty="0" err="1"/>
              <a:t>Ouiz</a:t>
            </a:r>
            <a:endParaRPr lang="en-US" dirty="0" smtClean="0"/>
          </a:p>
        </p:txBody>
      </p:sp>
      <p:sp>
        <p:nvSpPr>
          <p:cNvPr id="5" name="Slide Number Placeholder 4"/>
          <p:cNvSpPr>
            <a:spLocks noGrp="1"/>
          </p:cNvSpPr>
          <p:nvPr>
            <p:ph type="sldNum" sz="quarter" idx="12"/>
          </p:nvPr>
        </p:nvSpPr>
        <p:spPr/>
        <p:txBody>
          <a:bodyPr/>
          <a:lstStyle/>
          <a:p>
            <a:fld id="{5D73EB33-29DA-483B-93E0-CED121B0163C}" type="slidenum">
              <a:rPr lang="en-US" smtClean="0"/>
              <a:t>4</a:t>
            </a:fld>
            <a:endParaRPr lang="en-US"/>
          </a:p>
        </p:txBody>
      </p:sp>
    </p:spTree>
    <p:extLst>
      <p:ext uri="{BB962C8B-B14F-4D97-AF65-F5344CB8AC3E}">
        <p14:creationId xmlns:p14="http://schemas.microsoft.com/office/powerpoint/2010/main" val="1718822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4294967295"/>
          </p:nvPr>
        </p:nvSpPr>
        <p:spPr>
          <a:xfrm>
            <a:off x="1046966" y="373225"/>
            <a:ext cx="9144000" cy="4691063"/>
          </a:xfrm>
          <a:prstGeom prst="rect">
            <a:avLst/>
          </a:prstGeom>
        </p:spPr>
        <p:txBody>
          <a:bodyPr>
            <a:normAutofit/>
          </a:bodyPr>
          <a:lstStyle/>
          <a:p>
            <a:pPr marL="457200" lvl="1" indent="0" algn="r">
              <a:lnSpc>
                <a:spcPct val="80000"/>
              </a:lnSpc>
              <a:buNone/>
            </a:pPr>
            <a:r>
              <a:rPr lang="nl-NL" altLang="nl-NL" sz="2400" dirty="0"/>
              <a:t>  </a:t>
            </a:r>
          </a:p>
          <a:p>
            <a:pPr marL="0" indent="0">
              <a:buNone/>
            </a:pPr>
            <a:r>
              <a:rPr lang="en-US" altLang="nl-NL" sz="28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The </a:t>
            </a:r>
            <a:r>
              <a:rPr lang="en-US" altLang="nl-NL" sz="2800" b="1" dirty="0">
                <a:solidFill>
                  <a:srgbClr val="003399"/>
                </a:solidFill>
                <a:latin typeface="Segoe UI" panose="020B0502040204020203" pitchFamily="34" charset="0"/>
                <a:ea typeface="Segoe UI" panose="020B0502040204020203" pitchFamily="34" charset="0"/>
                <a:cs typeface="Segoe UI" panose="020B0502040204020203" pitchFamily="34" charset="0"/>
              </a:rPr>
              <a:t>meaning of your </a:t>
            </a:r>
            <a:r>
              <a:rPr lang="en-US" altLang="nl-NL" sz="28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results</a:t>
            </a:r>
            <a:r>
              <a:rPr lang="en-US" altLang="nl-NL" sz="2400" b="1" dirty="0">
                <a:solidFill>
                  <a:srgbClr val="003399"/>
                </a:solidFill>
                <a:latin typeface="Arial" panose="020B0604020202020204" pitchFamily="34" charset="0"/>
                <a:ea typeface="Segoe UI" panose="020B0502040204020203" pitchFamily="34" charset="0"/>
                <a:cs typeface="Arial" panose="020B0604020202020204" pitchFamily="34" charset="0"/>
              </a:rPr>
              <a:t/>
            </a:r>
            <a:br>
              <a:rPr lang="en-US" altLang="nl-NL" sz="2400" b="1" dirty="0">
                <a:solidFill>
                  <a:srgbClr val="003399"/>
                </a:solidFill>
                <a:latin typeface="Arial" panose="020B0604020202020204" pitchFamily="34" charset="0"/>
                <a:ea typeface="Segoe UI" panose="020B0502040204020203" pitchFamily="34" charset="0"/>
                <a:cs typeface="Arial" panose="020B0604020202020204" pitchFamily="34" charset="0"/>
              </a:rPr>
            </a:br>
            <a:endParaRPr lang="en-US" altLang="nl-NL" sz="2400" b="1" dirty="0" smtClean="0">
              <a:solidFill>
                <a:srgbClr val="003399"/>
              </a:solidFill>
              <a:latin typeface="Arial" panose="020B0604020202020204" pitchFamily="34" charset="0"/>
              <a:ea typeface="Segoe UI" panose="020B0502040204020203" pitchFamily="34" charset="0"/>
              <a:cs typeface="Arial" panose="020B0604020202020204" pitchFamily="34" charset="0"/>
            </a:endParaRPr>
          </a:p>
          <a:p>
            <a:pPr>
              <a:buFont typeface="Courier New" panose="02070309020205020404" pitchFamily="49" charset="0"/>
              <a:buChar char="o"/>
            </a:pPr>
            <a:r>
              <a:rPr lang="en-US" altLang="nl-NL" dirty="0" smtClean="0">
                <a:solidFill>
                  <a:schemeClr val="tx1"/>
                </a:solidFill>
                <a:latin typeface="Arial" panose="020B0604020202020204" pitchFamily="34" charset="0"/>
                <a:ea typeface="Segoe UI" panose="020B0502040204020203" pitchFamily="34" charset="0"/>
                <a:cs typeface="Arial" panose="020B0604020202020204" pitchFamily="34" charset="0"/>
              </a:rPr>
              <a:t>What </a:t>
            </a:r>
            <a:r>
              <a:rPr lang="en-US" altLang="nl-NL" dirty="0">
                <a:solidFill>
                  <a:schemeClr val="tx1"/>
                </a:solidFill>
                <a:latin typeface="Arial" panose="020B0604020202020204" pitchFamily="34" charset="0"/>
                <a:ea typeface="Segoe UI" panose="020B0502040204020203" pitchFamily="34" charset="0"/>
                <a:cs typeface="Arial" panose="020B0604020202020204" pitchFamily="34" charset="0"/>
              </a:rPr>
              <a:t>is the </a:t>
            </a:r>
            <a:r>
              <a:rPr lang="en-US" altLang="nl-NL" dirty="0" smtClean="0">
                <a:solidFill>
                  <a:schemeClr val="tx1"/>
                </a:solidFill>
                <a:latin typeface="Arial" panose="020B0604020202020204" pitchFamily="34" charset="0"/>
                <a:ea typeface="Segoe UI" panose="020B0502040204020203" pitchFamily="34" charset="0"/>
                <a:cs typeface="Arial" panose="020B0604020202020204" pitchFamily="34" charset="0"/>
              </a:rPr>
              <a:t>practical relevance? How your findings can help to improve current practice?</a:t>
            </a:r>
          </a:p>
          <a:p>
            <a:pPr marL="0" indent="0">
              <a:buNone/>
            </a:pPr>
            <a:endParaRPr lang="en-US" altLang="nl-NL" b="1" dirty="0">
              <a:solidFill>
                <a:srgbClr val="003399"/>
              </a:solidFill>
              <a:latin typeface="Arial" panose="020B0604020202020204" pitchFamily="34" charset="0"/>
              <a:ea typeface="Segoe UI" panose="020B0502040204020203" pitchFamily="34" charset="0"/>
              <a:cs typeface="Arial" panose="020B0604020202020204" pitchFamily="34" charset="0"/>
            </a:endParaRPr>
          </a:p>
          <a:p>
            <a:pPr marL="0" indent="0">
              <a:buNone/>
            </a:pPr>
            <a:r>
              <a:rPr lang="nl-NL" altLang="nl-NL" sz="28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Unanswered </a:t>
            </a:r>
            <a:r>
              <a:rPr lang="nl-NL" altLang="nl-NL" sz="2800" b="1" dirty="0">
                <a:solidFill>
                  <a:srgbClr val="003399"/>
                </a:solidFill>
                <a:latin typeface="Segoe UI" panose="020B0502040204020203" pitchFamily="34" charset="0"/>
                <a:ea typeface="Segoe UI" panose="020B0502040204020203" pitchFamily="34" charset="0"/>
                <a:cs typeface="Segoe UI" panose="020B0502040204020203" pitchFamily="34" charset="0"/>
              </a:rPr>
              <a:t>questions</a:t>
            </a:r>
            <a:r>
              <a:rPr lang="nl-NL" altLang="nl-NL" sz="2800" b="1" dirty="0">
                <a:solidFill>
                  <a:srgbClr val="003399"/>
                </a:solidFill>
                <a:latin typeface="Segoe UI" panose="020B0502040204020203" pitchFamily="34" charset="0"/>
                <a:cs typeface="Segoe UI" panose="020B0502040204020203" pitchFamily="34" charset="0"/>
              </a:rPr>
              <a:t> </a:t>
            </a:r>
          </a:p>
          <a:p>
            <a:pPr marL="457200" lvl="1" indent="0">
              <a:buNone/>
            </a:pPr>
            <a:r>
              <a:rPr lang="nl-NL" altLang="nl-NL" sz="2400" b="1" dirty="0">
                <a:solidFill>
                  <a:srgbClr val="003399"/>
                </a:solidFill>
                <a:latin typeface="Segoe UI" panose="020B0502040204020203" pitchFamily="34" charset="0"/>
                <a:cs typeface="Segoe UI" panose="020B0502040204020203" pitchFamily="34" charset="0"/>
              </a:rPr>
              <a:t>  </a:t>
            </a:r>
          </a:p>
          <a:p>
            <a:pPr lvl="1">
              <a:buFont typeface="Courier New" panose="02070309020205020404" pitchFamily="49" charset="0"/>
              <a:buChar char="o"/>
            </a:pPr>
            <a:r>
              <a:rPr lang="nl-NL" altLang="nl-NL" sz="2000" dirty="0">
                <a:solidFill>
                  <a:schemeClr val="tx1"/>
                </a:solidFill>
                <a:latin typeface="Arial" panose="020B0604020202020204" pitchFamily="34" charset="0"/>
                <a:cs typeface="Arial" panose="020B0604020202020204" pitchFamily="34" charset="0"/>
              </a:rPr>
              <a:t>Which questions are still unanswered?</a:t>
            </a:r>
          </a:p>
          <a:p>
            <a:pPr lvl="1">
              <a:buFont typeface="Courier New" panose="02070309020205020404" pitchFamily="49" charset="0"/>
              <a:buChar char="o"/>
            </a:pPr>
            <a:r>
              <a:rPr lang="nl-NL" altLang="nl-NL" sz="2000" dirty="0">
                <a:solidFill>
                  <a:schemeClr val="tx1"/>
                </a:solidFill>
                <a:latin typeface="Arial" panose="020B0604020202020204" pitchFamily="34" charset="0"/>
                <a:cs typeface="Arial" panose="020B0604020202020204" pitchFamily="34" charset="0"/>
              </a:rPr>
              <a:t>Which “gaps” are now in the literature?</a:t>
            </a:r>
          </a:p>
          <a:p>
            <a:pPr lvl="1">
              <a:buFont typeface="Courier New" panose="02070309020205020404" pitchFamily="49" charset="0"/>
              <a:buChar char="o"/>
            </a:pPr>
            <a:r>
              <a:rPr lang="nl-NL" altLang="nl-NL" sz="2000" dirty="0">
                <a:solidFill>
                  <a:schemeClr val="tx1"/>
                </a:solidFill>
                <a:latin typeface="Arial" panose="020B0604020202020204" pitchFamily="34" charset="0"/>
                <a:cs typeface="Arial" panose="020B0604020202020204" pitchFamily="34" charset="0"/>
              </a:rPr>
              <a:t>What does next study need to focus on?</a:t>
            </a:r>
          </a:p>
          <a:p>
            <a:endParaRPr lang="nl-NL" altLang="nl-NL" sz="2400" b="1" dirty="0">
              <a:latin typeface="Arial" panose="020B0604020202020204" pitchFamily="34" charset="0"/>
              <a:cs typeface="Arial" panose="020B0604020202020204" pitchFamily="34" charset="0"/>
            </a:endParaRPr>
          </a:p>
          <a:p>
            <a:pPr eaLnBrk="1" hangingPunct="1">
              <a:lnSpc>
                <a:spcPct val="80000"/>
              </a:lnSpc>
            </a:pPr>
            <a:endParaRPr lang="nl-NL" altLang="nl-NL" sz="2400" dirty="0">
              <a:solidFill>
                <a:srgbClr val="000066"/>
              </a:solidFill>
            </a:endParaRPr>
          </a:p>
        </p:txBody>
      </p:sp>
    </p:spTree>
    <p:extLst>
      <p:ext uri="{BB962C8B-B14F-4D97-AF65-F5344CB8AC3E}">
        <p14:creationId xmlns:p14="http://schemas.microsoft.com/office/powerpoint/2010/main" val="42059415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384289" y="1259632"/>
            <a:ext cx="4990143" cy="336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sz="1800" dirty="0" smtClean="0"/>
              <a:t>End </a:t>
            </a:r>
            <a:r>
              <a:rPr lang="en-US" sz="1800" dirty="0"/>
              <a:t>the discussion section with a conclusion presenting</a:t>
            </a:r>
          </a:p>
          <a:p>
            <a:pPr>
              <a:buNone/>
            </a:pPr>
            <a:r>
              <a:rPr lang="en-US" sz="1800" dirty="0"/>
              <a:t>your findings in light of the evidence in the field and the </a:t>
            </a:r>
            <a:r>
              <a:rPr lang="en-US" sz="1800" dirty="0" smtClean="0"/>
              <a:t>specific strengths </a:t>
            </a:r>
            <a:r>
              <a:rPr lang="en-US" sz="1800" dirty="0"/>
              <a:t>and limitations of your research. </a:t>
            </a:r>
            <a:endParaRPr lang="en-US" sz="1800" dirty="0" smtClean="0"/>
          </a:p>
          <a:p>
            <a:pPr>
              <a:buNone/>
            </a:pPr>
            <a:endParaRPr lang="en-US" sz="1800" dirty="0"/>
          </a:p>
          <a:p>
            <a:pPr>
              <a:buNone/>
            </a:pPr>
            <a:r>
              <a:rPr lang="en-US" sz="1800" dirty="0"/>
              <a:t>Try to think of it as the one-liner (citable statement) that readers must remember  when having seen your work.</a:t>
            </a:r>
          </a:p>
          <a:p>
            <a:pPr>
              <a:buNone/>
            </a:pPr>
            <a:r>
              <a:rPr lang="en-US" altLang="nl-NL" sz="1800" i="1" dirty="0"/>
              <a:t>						</a:t>
            </a:r>
            <a:r>
              <a:rPr lang="en-US" altLang="nl-NL" sz="1800" i="1" dirty="0" smtClean="0"/>
              <a:t>(</a:t>
            </a:r>
            <a:r>
              <a:rPr lang="en-US" altLang="nl-NL" sz="1800" i="1" dirty="0"/>
              <a:t>Writing tips series JCE 2013)</a:t>
            </a:r>
            <a:endParaRPr lang="en-GB" altLang="nl-NL" sz="1800" i="1" dirty="0"/>
          </a:p>
        </p:txBody>
      </p:sp>
      <p:sp>
        <p:nvSpPr>
          <p:cNvPr id="56323" name="Rectangle 4"/>
          <p:cNvSpPr>
            <a:spLocks noGrp="1" noChangeArrowheads="1"/>
          </p:cNvSpPr>
          <p:nvPr>
            <p:ph type="title" idx="4294967295"/>
          </p:nvPr>
        </p:nvSpPr>
        <p:spPr>
          <a:xfrm>
            <a:off x="1981200" y="274638"/>
            <a:ext cx="8229600" cy="1143000"/>
          </a:xfrm>
          <a:prstGeom prst="rect">
            <a:avLst/>
          </a:prstGeom>
        </p:spPr>
        <p:txBody>
          <a:bodyPr/>
          <a:lstStyle/>
          <a:p>
            <a:pPr eaLnBrk="1" hangingPunct="1"/>
            <a:r>
              <a:rPr lang="en-GB" altLang="nl-NL" sz="3000" b="1" dirty="0">
                <a:solidFill>
                  <a:srgbClr val="003399"/>
                </a:solidFill>
                <a:latin typeface="Segoe UI"/>
              </a:rPr>
              <a:t>Conclusion</a:t>
            </a:r>
            <a:r>
              <a:rPr lang="en-GB" altLang="nl-NL" sz="3000" b="1" dirty="0">
                <a:latin typeface="Segoe UI"/>
              </a:rPr>
              <a:t/>
            </a:r>
            <a:br>
              <a:rPr lang="en-GB" altLang="nl-NL" sz="3000" b="1" dirty="0">
                <a:latin typeface="Segoe UI"/>
              </a:rPr>
            </a:br>
            <a:endParaRPr lang="nl-NL" altLang="nl-NL" sz="3000" b="1" dirty="0">
              <a:latin typeface="Segoe UI"/>
            </a:endParaRPr>
          </a:p>
        </p:txBody>
      </p:sp>
      <p:pic>
        <p:nvPicPr>
          <p:cNvPr id="2" name="Picture 1"/>
          <p:cNvPicPr>
            <a:picLocks noChangeAspect="1"/>
          </p:cNvPicPr>
          <p:nvPr/>
        </p:nvPicPr>
        <p:blipFill>
          <a:blip r:embed="rId3"/>
          <a:stretch>
            <a:fillRect/>
          </a:stretch>
        </p:blipFill>
        <p:spPr>
          <a:xfrm>
            <a:off x="5617896" y="1166327"/>
            <a:ext cx="6419267" cy="4710513"/>
          </a:xfrm>
          <a:prstGeom prst="rect">
            <a:avLst/>
          </a:prstGeom>
          <a:ln>
            <a:solidFill>
              <a:schemeClr val="accent1"/>
            </a:solidFill>
          </a:ln>
        </p:spPr>
      </p:pic>
      <p:pic>
        <p:nvPicPr>
          <p:cNvPr id="3" name="Picture 2"/>
          <p:cNvPicPr>
            <a:picLocks noChangeAspect="1"/>
          </p:cNvPicPr>
          <p:nvPr/>
        </p:nvPicPr>
        <p:blipFill rotWithShape="1">
          <a:blip r:embed="rId4"/>
          <a:srcRect l="30254" t="87850" r="28735" b="-731"/>
          <a:stretch/>
        </p:blipFill>
        <p:spPr>
          <a:xfrm>
            <a:off x="10030407" y="5737758"/>
            <a:ext cx="2006755" cy="139082"/>
          </a:xfrm>
          <a:prstGeom prst="rect">
            <a:avLst/>
          </a:prstGeom>
        </p:spPr>
      </p:pic>
    </p:spTree>
    <p:extLst>
      <p:ext uri="{BB962C8B-B14F-4D97-AF65-F5344CB8AC3E}">
        <p14:creationId xmlns:p14="http://schemas.microsoft.com/office/powerpoint/2010/main" val="295605414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004" y="117323"/>
            <a:ext cx="10058400" cy="1450757"/>
          </a:xfrm>
        </p:spPr>
        <p:txBody>
          <a:bodyPr>
            <a:normAutofit/>
          </a:bodyPr>
          <a:lstStyle/>
          <a:p>
            <a:r>
              <a:rPr lang="en-US" sz="3600" b="1" dirty="0" err="1" smtClean="0">
                <a:solidFill>
                  <a:srgbClr val="003399"/>
                </a:solidFill>
              </a:rPr>
              <a:t>Manucript</a:t>
            </a:r>
            <a:r>
              <a:rPr lang="en-US" sz="3600" b="1" dirty="0" smtClean="0">
                <a:solidFill>
                  <a:srgbClr val="003399"/>
                </a:solidFill>
              </a:rPr>
              <a:t> revision by the author(s)</a:t>
            </a:r>
            <a:endParaRPr lang="lt-LT" sz="3600" b="1" dirty="0">
              <a:solidFill>
                <a:srgbClr val="003399"/>
              </a:solidFill>
            </a:endParaRPr>
          </a:p>
        </p:txBody>
      </p:sp>
      <p:sp>
        <p:nvSpPr>
          <p:cNvPr id="3" name="Slide Number Placeholder 2"/>
          <p:cNvSpPr>
            <a:spLocks noGrp="1"/>
          </p:cNvSpPr>
          <p:nvPr>
            <p:ph type="sldNum" sz="quarter" idx="12"/>
          </p:nvPr>
        </p:nvSpPr>
        <p:spPr/>
        <p:txBody>
          <a:bodyPr/>
          <a:lstStyle/>
          <a:p>
            <a:fld id="{5D73EB33-29DA-483B-93E0-CED121B0163C}" type="slidenum">
              <a:rPr lang="en-US" smtClean="0"/>
              <a:t>42</a:t>
            </a:fld>
            <a:endParaRPr lang="en-US"/>
          </a:p>
        </p:txBody>
      </p:sp>
      <p:pic>
        <p:nvPicPr>
          <p:cNvPr id="4" name="Picture 3"/>
          <p:cNvPicPr>
            <a:picLocks noChangeAspect="1"/>
          </p:cNvPicPr>
          <p:nvPr/>
        </p:nvPicPr>
        <p:blipFill rotWithShape="1">
          <a:blip r:embed="rId2"/>
          <a:srcRect l="20912" t="21836" r="20433"/>
          <a:stretch/>
        </p:blipFill>
        <p:spPr>
          <a:xfrm>
            <a:off x="584887" y="1845734"/>
            <a:ext cx="6071287" cy="4363366"/>
          </a:xfrm>
          <a:prstGeom prst="rect">
            <a:avLst/>
          </a:prstGeom>
        </p:spPr>
      </p:pic>
      <p:sp>
        <p:nvSpPr>
          <p:cNvPr id="5" name="TextBox 4"/>
          <p:cNvSpPr txBox="1"/>
          <p:nvPr/>
        </p:nvSpPr>
        <p:spPr>
          <a:xfrm>
            <a:off x="6954921" y="2633489"/>
            <a:ext cx="4629891" cy="923330"/>
          </a:xfrm>
          <a:prstGeom prst="rect">
            <a:avLst/>
          </a:prstGeom>
          <a:noFill/>
          <a:ln>
            <a:solidFill>
              <a:schemeClr val="accent1"/>
            </a:solidFill>
          </a:ln>
        </p:spPr>
        <p:txBody>
          <a:bodyPr wrap="square" rtlCol="0">
            <a:spAutoFit/>
          </a:bodyPr>
          <a:lstStyle/>
          <a:p>
            <a:r>
              <a:rPr lang="en-AU" i="1" dirty="0" smtClean="0"/>
              <a:t>‘But </a:t>
            </a:r>
            <a:r>
              <a:rPr lang="en-AU" i="1" dirty="0"/>
              <a:t>what makes your paper memorable is the finessing using story-telling </a:t>
            </a:r>
            <a:r>
              <a:rPr lang="en-AU" i="1" dirty="0" smtClean="0"/>
              <a:t>skills’</a:t>
            </a:r>
            <a:endParaRPr lang="en-AU" i="1" dirty="0"/>
          </a:p>
          <a:p>
            <a:pPr lvl="1"/>
            <a:r>
              <a:rPr lang="en-US" i="1" dirty="0" smtClean="0"/>
              <a:t>Margaret </a:t>
            </a:r>
            <a:r>
              <a:rPr lang="en-US" i="1" dirty="0" err="1" smtClean="0"/>
              <a:t>McCalister</a:t>
            </a:r>
            <a:r>
              <a:rPr lang="en-US" i="1" dirty="0" smtClean="0"/>
              <a:t>, 2019.</a:t>
            </a:r>
            <a:endParaRPr lang="lt-LT" i="1" dirty="0"/>
          </a:p>
        </p:txBody>
      </p:sp>
    </p:spTree>
    <p:extLst>
      <p:ext uri="{BB962C8B-B14F-4D97-AF65-F5344CB8AC3E}">
        <p14:creationId xmlns:p14="http://schemas.microsoft.com/office/powerpoint/2010/main" val="995438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051" y="0"/>
            <a:ext cx="10058400" cy="1450757"/>
          </a:xfrm>
        </p:spPr>
        <p:txBody>
          <a:bodyPr>
            <a:normAutofit/>
          </a:bodyPr>
          <a:lstStyle/>
          <a:p>
            <a:r>
              <a:rPr lang="nl-NL" sz="4000" b="1" dirty="0" smtClean="0">
                <a:solidFill>
                  <a:srgbClr val="003399"/>
                </a:solidFill>
              </a:rPr>
              <a:t>The equator </a:t>
            </a:r>
            <a:r>
              <a:rPr lang="nl-NL" sz="4000" b="1" dirty="0" err="1" smtClean="0">
                <a:solidFill>
                  <a:srgbClr val="003399"/>
                </a:solidFill>
              </a:rPr>
              <a:t>network</a:t>
            </a:r>
            <a:r>
              <a:rPr lang="nl-NL" sz="4000" dirty="0">
                <a:solidFill>
                  <a:srgbClr val="003399"/>
                </a:solidFill>
              </a:rPr>
              <a:t/>
            </a:r>
            <a:br>
              <a:rPr lang="nl-NL" sz="4000" dirty="0">
                <a:solidFill>
                  <a:srgbClr val="003399"/>
                </a:solidFill>
              </a:rPr>
            </a:br>
            <a:endParaRPr lang="nl-NL" sz="4000" b="1" dirty="0">
              <a:solidFill>
                <a:srgbClr val="003399"/>
              </a:solidFill>
            </a:endParaRPr>
          </a:p>
        </p:txBody>
      </p:sp>
      <p:sp>
        <p:nvSpPr>
          <p:cNvPr id="5" name="Tijdelijke aanduiding voor dianummer 4"/>
          <p:cNvSpPr>
            <a:spLocks noGrp="1"/>
          </p:cNvSpPr>
          <p:nvPr>
            <p:ph type="sldNum" sz="quarter" idx="12"/>
          </p:nvPr>
        </p:nvSpPr>
        <p:spPr/>
        <p:txBody>
          <a:bodyPr/>
          <a:lstStyle/>
          <a:p>
            <a:fld id="{5D73EB33-29DA-483B-93E0-CED121B0163C}" type="slidenum">
              <a:rPr lang="en-US" smtClean="0"/>
              <a:t>43</a:t>
            </a:fld>
            <a:endParaRPr lang="en-US"/>
          </a:p>
        </p:txBody>
      </p:sp>
      <p:pic>
        <p:nvPicPr>
          <p:cNvPr id="4" name="Afbeelding 3"/>
          <p:cNvPicPr>
            <a:picLocks noChangeAspect="1"/>
          </p:cNvPicPr>
          <p:nvPr/>
        </p:nvPicPr>
        <p:blipFill rotWithShape="1">
          <a:blip r:embed="rId2"/>
          <a:srcRect l="16224" t="10536" r="19941" b="29404"/>
          <a:stretch/>
        </p:blipFill>
        <p:spPr>
          <a:xfrm>
            <a:off x="856817" y="1174991"/>
            <a:ext cx="9675376" cy="5120614"/>
          </a:xfrm>
          <a:prstGeom prst="rect">
            <a:avLst/>
          </a:prstGeom>
        </p:spPr>
      </p:pic>
    </p:spTree>
    <p:extLst>
      <p:ext uri="{BB962C8B-B14F-4D97-AF65-F5344CB8AC3E}">
        <p14:creationId xmlns:p14="http://schemas.microsoft.com/office/powerpoint/2010/main" val="33295613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l="15841" t="10148" r="19228" b="22674"/>
          <a:stretch/>
        </p:blipFill>
        <p:spPr>
          <a:xfrm>
            <a:off x="1242971" y="428877"/>
            <a:ext cx="9111629" cy="5302624"/>
          </a:xfrm>
          <a:prstGeom prst="rect">
            <a:avLst/>
          </a:prstGeom>
        </p:spPr>
      </p:pic>
      <p:sp>
        <p:nvSpPr>
          <p:cNvPr id="5" name="Tijdelijke aanduiding voor dianummer 4"/>
          <p:cNvSpPr>
            <a:spLocks noGrp="1"/>
          </p:cNvSpPr>
          <p:nvPr>
            <p:ph type="sldNum" sz="quarter" idx="12"/>
          </p:nvPr>
        </p:nvSpPr>
        <p:spPr/>
        <p:txBody>
          <a:bodyPr/>
          <a:lstStyle/>
          <a:p>
            <a:fld id="{5D73EB33-29DA-483B-93E0-CED121B0163C}" type="slidenum">
              <a:rPr lang="en-US" smtClean="0"/>
              <a:t>44</a:t>
            </a:fld>
            <a:endParaRPr lang="en-US"/>
          </a:p>
        </p:txBody>
      </p:sp>
    </p:spTree>
    <p:extLst>
      <p:ext uri="{BB962C8B-B14F-4D97-AF65-F5344CB8AC3E}">
        <p14:creationId xmlns:p14="http://schemas.microsoft.com/office/powerpoint/2010/main" val="709631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512" y="-577167"/>
            <a:ext cx="10058400" cy="1450757"/>
          </a:xfrm>
        </p:spPr>
        <p:txBody>
          <a:bodyPr>
            <a:normAutofit/>
          </a:bodyPr>
          <a:lstStyle/>
          <a:p>
            <a:r>
              <a:rPr lang="nl-NL" sz="3600" b="1" dirty="0" smtClean="0">
                <a:solidFill>
                  <a:srgbClr val="003399"/>
                </a:solidFill>
              </a:rPr>
              <a:t>The COREQ criteria </a:t>
            </a:r>
            <a:endParaRPr lang="nl-NL" sz="3600" b="1" dirty="0">
              <a:solidFill>
                <a:srgbClr val="003399"/>
              </a:solidFill>
            </a:endParaRPr>
          </a:p>
        </p:txBody>
      </p:sp>
      <p:sp>
        <p:nvSpPr>
          <p:cNvPr id="5" name="Tijdelijke aanduiding voor dianummer 4"/>
          <p:cNvSpPr>
            <a:spLocks noGrp="1"/>
          </p:cNvSpPr>
          <p:nvPr>
            <p:ph type="sldNum" sz="quarter" idx="12"/>
          </p:nvPr>
        </p:nvSpPr>
        <p:spPr/>
        <p:txBody>
          <a:bodyPr/>
          <a:lstStyle/>
          <a:p>
            <a:fld id="{5D73EB33-29DA-483B-93E0-CED121B0163C}" type="slidenum">
              <a:rPr lang="en-US" smtClean="0"/>
              <a:t>45</a:t>
            </a:fld>
            <a:endParaRPr lang="en-US"/>
          </a:p>
        </p:txBody>
      </p:sp>
      <p:pic>
        <p:nvPicPr>
          <p:cNvPr id="6" name="Afbeelding 5"/>
          <p:cNvPicPr>
            <a:picLocks noChangeAspect="1"/>
          </p:cNvPicPr>
          <p:nvPr/>
        </p:nvPicPr>
        <p:blipFill rotWithShape="1">
          <a:blip r:embed="rId2"/>
          <a:srcRect l="30207" t="12969" r="38979" b="39440"/>
          <a:stretch/>
        </p:blipFill>
        <p:spPr>
          <a:xfrm>
            <a:off x="2035957" y="816946"/>
            <a:ext cx="7690669" cy="5233118"/>
          </a:xfrm>
          <a:prstGeom prst="rect">
            <a:avLst/>
          </a:prstGeom>
        </p:spPr>
      </p:pic>
    </p:spTree>
    <p:extLst>
      <p:ext uri="{BB962C8B-B14F-4D97-AF65-F5344CB8AC3E}">
        <p14:creationId xmlns:p14="http://schemas.microsoft.com/office/powerpoint/2010/main" val="2875118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10058400" cy="995320"/>
          </a:xfrm>
        </p:spPr>
        <p:txBody>
          <a:bodyPr>
            <a:normAutofit/>
          </a:bodyPr>
          <a:lstStyle/>
          <a:p>
            <a:r>
              <a:rPr lang="nl-NL" sz="3600" b="1" dirty="0">
                <a:solidFill>
                  <a:srgbClr val="003399"/>
                </a:solidFill>
              </a:rPr>
              <a:t>The COREQ criteria </a:t>
            </a:r>
            <a:endParaRPr lang="nl-NL" sz="3600" dirty="0">
              <a:solidFill>
                <a:srgbClr val="003399"/>
              </a:solidFill>
            </a:endParaRPr>
          </a:p>
        </p:txBody>
      </p:sp>
      <p:sp>
        <p:nvSpPr>
          <p:cNvPr id="5" name="Tijdelijke aanduiding voor dianummer 4"/>
          <p:cNvSpPr>
            <a:spLocks noGrp="1"/>
          </p:cNvSpPr>
          <p:nvPr>
            <p:ph type="sldNum" sz="quarter" idx="12"/>
          </p:nvPr>
        </p:nvSpPr>
        <p:spPr/>
        <p:txBody>
          <a:bodyPr/>
          <a:lstStyle/>
          <a:p>
            <a:fld id="{5D73EB33-29DA-483B-93E0-CED121B0163C}" type="slidenum">
              <a:rPr lang="en-US" smtClean="0"/>
              <a:t>46</a:t>
            </a:fld>
            <a:endParaRPr lang="en-US"/>
          </a:p>
        </p:txBody>
      </p:sp>
      <p:sp>
        <p:nvSpPr>
          <p:cNvPr id="7" name="Tijdelijke aanduiding voor inhoud 6"/>
          <p:cNvSpPr>
            <a:spLocks noGrp="1"/>
          </p:cNvSpPr>
          <p:nvPr>
            <p:ph idx="1"/>
          </p:nvPr>
        </p:nvSpPr>
        <p:spPr/>
        <p:txBody>
          <a:bodyPr/>
          <a:lstStyle/>
          <a:p>
            <a:endParaRPr lang="nl-NL"/>
          </a:p>
        </p:txBody>
      </p:sp>
      <p:pic>
        <p:nvPicPr>
          <p:cNvPr id="8" name="Tijdelijke aanduiding voor inhoud 5"/>
          <p:cNvPicPr>
            <a:picLocks noChangeAspect="1"/>
          </p:cNvPicPr>
          <p:nvPr/>
        </p:nvPicPr>
        <p:blipFill rotWithShape="1">
          <a:blip r:embed="rId2"/>
          <a:srcRect l="34640" t="18781" r="23642" b="39539"/>
          <a:stretch/>
        </p:blipFill>
        <p:spPr>
          <a:xfrm>
            <a:off x="242761" y="995321"/>
            <a:ext cx="11535143" cy="5254296"/>
          </a:xfrm>
          <a:prstGeom prst="rect">
            <a:avLst/>
          </a:prstGeom>
        </p:spPr>
      </p:pic>
    </p:spTree>
    <p:extLst>
      <p:ext uri="{BB962C8B-B14F-4D97-AF65-F5344CB8AC3E}">
        <p14:creationId xmlns:p14="http://schemas.microsoft.com/office/powerpoint/2010/main" val="2506551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D73EB33-29DA-483B-93E0-CED121B0163C}" type="slidenum">
              <a:rPr lang="en-US" smtClean="0"/>
              <a:t>47</a:t>
            </a:fld>
            <a:endParaRPr lang="en-US"/>
          </a:p>
        </p:txBody>
      </p:sp>
      <p:sp>
        <p:nvSpPr>
          <p:cNvPr id="7" name="Titel 1"/>
          <p:cNvSpPr txBox="1">
            <a:spLocks/>
          </p:cNvSpPr>
          <p:nvPr/>
        </p:nvSpPr>
        <p:spPr>
          <a:xfrm>
            <a:off x="195315" y="-104336"/>
            <a:ext cx="10058400" cy="99532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nl-NL" sz="3600" b="1" dirty="0" smtClean="0">
                <a:solidFill>
                  <a:srgbClr val="003399"/>
                </a:solidFill>
              </a:rPr>
              <a:t>The COREQ criteria </a:t>
            </a:r>
            <a:endParaRPr lang="nl-NL" sz="3600" dirty="0">
              <a:solidFill>
                <a:srgbClr val="003399"/>
              </a:solidFill>
            </a:endParaRPr>
          </a:p>
        </p:txBody>
      </p:sp>
      <p:pic>
        <p:nvPicPr>
          <p:cNvPr id="8" name="Tijdelijke aanduiding voor inhoud 5"/>
          <p:cNvPicPr>
            <a:picLocks noGrp="1" noChangeAspect="1"/>
          </p:cNvPicPr>
          <p:nvPr>
            <p:ph idx="1"/>
          </p:nvPr>
        </p:nvPicPr>
        <p:blipFill rotWithShape="1">
          <a:blip r:embed="rId2"/>
          <a:srcRect l="35771" t="60152" r="23641" b="7499"/>
          <a:stretch/>
        </p:blipFill>
        <p:spPr>
          <a:xfrm>
            <a:off x="56644" y="1062316"/>
            <a:ext cx="11636347" cy="5216806"/>
          </a:xfrm>
          <a:prstGeom prst="rect">
            <a:avLst/>
          </a:prstGeom>
        </p:spPr>
      </p:pic>
    </p:spTree>
    <p:extLst>
      <p:ext uri="{BB962C8B-B14F-4D97-AF65-F5344CB8AC3E}">
        <p14:creationId xmlns:p14="http://schemas.microsoft.com/office/powerpoint/2010/main" val="532396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D73EB33-29DA-483B-93E0-CED121B0163C}" type="slidenum">
              <a:rPr lang="en-US" smtClean="0"/>
              <a:t>48</a:t>
            </a:fld>
            <a:endParaRPr lang="en-US"/>
          </a:p>
        </p:txBody>
      </p:sp>
      <p:sp>
        <p:nvSpPr>
          <p:cNvPr id="7" name="Titel 1"/>
          <p:cNvSpPr txBox="1">
            <a:spLocks/>
          </p:cNvSpPr>
          <p:nvPr/>
        </p:nvSpPr>
        <p:spPr>
          <a:xfrm>
            <a:off x="307924" y="446331"/>
            <a:ext cx="10058400" cy="99532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nl-NL" sz="3600" b="1" dirty="0" smtClean="0">
                <a:solidFill>
                  <a:srgbClr val="003399"/>
                </a:solidFill>
              </a:rPr>
              <a:t>The COREQ criteria </a:t>
            </a:r>
            <a:endParaRPr lang="nl-NL" sz="3600" dirty="0">
              <a:solidFill>
                <a:srgbClr val="003399"/>
              </a:solidFill>
            </a:endParaRPr>
          </a:p>
        </p:txBody>
      </p:sp>
      <p:pic>
        <p:nvPicPr>
          <p:cNvPr id="8" name="Afbeelding 7"/>
          <p:cNvPicPr>
            <a:picLocks noChangeAspect="1"/>
          </p:cNvPicPr>
          <p:nvPr/>
        </p:nvPicPr>
        <p:blipFill rotWithShape="1">
          <a:blip r:embed="rId2"/>
          <a:srcRect l="34877" t="55121" r="23974" b="26188"/>
          <a:stretch/>
        </p:blipFill>
        <p:spPr>
          <a:xfrm>
            <a:off x="307924" y="2407297"/>
            <a:ext cx="11357554" cy="3633137"/>
          </a:xfrm>
          <a:prstGeom prst="rect">
            <a:avLst/>
          </a:prstGeom>
        </p:spPr>
      </p:pic>
    </p:spTree>
    <p:extLst>
      <p:ext uri="{BB962C8B-B14F-4D97-AF65-F5344CB8AC3E}">
        <p14:creationId xmlns:p14="http://schemas.microsoft.com/office/powerpoint/2010/main" val="3900000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D73EB33-29DA-483B-93E0-CED121B0163C}" type="slidenum">
              <a:rPr lang="en-US" smtClean="0"/>
              <a:t>49</a:t>
            </a:fld>
            <a:endParaRPr lang="en-US"/>
          </a:p>
        </p:txBody>
      </p:sp>
      <p:sp>
        <p:nvSpPr>
          <p:cNvPr id="7" name="Titel 1"/>
          <p:cNvSpPr txBox="1">
            <a:spLocks/>
          </p:cNvSpPr>
          <p:nvPr/>
        </p:nvSpPr>
        <p:spPr>
          <a:xfrm>
            <a:off x="289249" y="254812"/>
            <a:ext cx="10058400" cy="99532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nl-NL" sz="3600" b="1" dirty="0" smtClean="0">
                <a:solidFill>
                  <a:srgbClr val="003399"/>
                </a:solidFill>
              </a:rPr>
              <a:t>The COREQ criteria </a:t>
            </a:r>
            <a:endParaRPr lang="nl-NL" sz="3600" dirty="0">
              <a:solidFill>
                <a:srgbClr val="003399"/>
              </a:solidFill>
            </a:endParaRPr>
          </a:p>
        </p:txBody>
      </p:sp>
      <p:pic>
        <p:nvPicPr>
          <p:cNvPr id="8" name="Afbeelding 7"/>
          <p:cNvPicPr>
            <a:picLocks noChangeAspect="1"/>
          </p:cNvPicPr>
          <p:nvPr/>
        </p:nvPicPr>
        <p:blipFill rotWithShape="1">
          <a:blip r:embed="rId2"/>
          <a:srcRect l="36533" t="35129" r="24263" b="26357"/>
          <a:stretch/>
        </p:blipFill>
        <p:spPr>
          <a:xfrm>
            <a:off x="671638" y="1801812"/>
            <a:ext cx="11215561" cy="4549933"/>
          </a:xfrm>
          <a:prstGeom prst="rect">
            <a:avLst/>
          </a:prstGeom>
        </p:spPr>
      </p:pic>
    </p:spTree>
    <p:extLst>
      <p:ext uri="{BB962C8B-B14F-4D97-AF65-F5344CB8AC3E}">
        <p14:creationId xmlns:p14="http://schemas.microsoft.com/office/powerpoint/2010/main" val="157755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083" y="607879"/>
            <a:ext cx="10058400" cy="1450757"/>
          </a:xfrm>
        </p:spPr>
        <p:txBody>
          <a:bodyPr>
            <a:normAutofit/>
          </a:bodyPr>
          <a:lstStyle/>
          <a:p>
            <a:r>
              <a:rPr lang="nl-NL" sz="3600" b="1" dirty="0">
                <a:solidFill>
                  <a:srgbClr val="003399"/>
                </a:solidFill>
              </a:rPr>
              <a:t>Structure of the lecture:</a:t>
            </a:r>
            <a:br>
              <a:rPr lang="nl-NL" sz="3600" b="1" dirty="0">
                <a:solidFill>
                  <a:srgbClr val="003399"/>
                </a:solidFill>
              </a:rPr>
            </a:br>
            <a:endParaRPr lang="nl-NL" sz="3600" b="1" dirty="0">
              <a:solidFill>
                <a:srgbClr val="003399"/>
              </a:solidFill>
            </a:endParaRPr>
          </a:p>
        </p:txBody>
      </p:sp>
      <p:sp>
        <p:nvSpPr>
          <p:cNvPr id="3" name="Tijdelijke aanduiding voor inhoud 2"/>
          <p:cNvSpPr>
            <a:spLocks noGrp="1"/>
          </p:cNvSpPr>
          <p:nvPr>
            <p:ph idx="1"/>
          </p:nvPr>
        </p:nvSpPr>
        <p:spPr/>
        <p:txBody>
          <a:bodyPr>
            <a:normAutofit/>
          </a:bodyPr>
          <a:lstStyle/>
          <a:p>
            <a:pPr>
              <a:lnSpc>
                <a:spcPct val="150000"/>
              </a:lnSpc>
              <a:buFont typeface="Courier New" panose="02070309020205020404" pitchFamily="49" charset="0"/>
              <a:buChar char="o"/>
            </a:pPr>
            <a:r>
              <a:rPr lang="nl-NL" sz="2400" dirty="0" smtClean="0">
                <a:solidFill>
                  <a:srgbClr val="003399"/>
                </a:solidFill>
              </a:rPr>
              <a:t>Writing an article focusing on the different parts of a scientific paper </a:t>
            </a:r>
          </a:p>
          <a:p>
            <a:pPr>
              <a:lnSpc>
                <a:spcPct val="150000"/>
              </a:lnSpc>
              <a:buFont typeface="Courier New" panose="02070309020205020404" pitchFamily="49" charset="0"/>
              <a:buChar char="o"/>
            </a:pPr>
            <a:r>
              <a:rPr lang="nl-NL" sz="2400" dirty="0" smtClean="0">
                <a:solidFill>
                  <a:srgbClr val="003399"/>
                </a:solidFill>
              </a:rPr>
              <a:t>Academic writing</a:t>
            </a:r>
          </a:p>
        </p:txBody>
      </p:sp>
      <p:sp>
        <p:nvSpPr>
          <p:cNvPr id="5" name="Tijdelijke aanduiding voor dianummer 4"/>
          <p:cNvSpPr>
            <a:spLocks noGrp="1"/>
          </p:cNvSpPr>
          <p:nvPr>
            <p:ph type="sldNum" sz="quarter" idx="12"/>
          </p:nvPr>
        </p:nvSpPr>
        <p:spPr/>
        <p:txBody>
          <a:bodyPr/>
          <a:lstStyle/>
          <a:p>
            <a:fld id="{5D73EB33-29DA-483B-93E0-CED121B0163C}" type="slidenum">
              <a:rPr lang="en-US" smtClean="0"/>
              <a:t>5</a:t>
            </a:fld>
            <a:endParaRPr lang="en-US"/>
          </a:p>
        </p:txBody>
      </p:sp>
    </p:spTree>
    <p:extLst>
      <p:ext uri="{BB962C8B-B14F-4D97-AF65-F5344CB8AC3E}">
        <p14:creationId xmlns:p14="http://schemas.microsoft.com/office/powerpoint/2010/main" val="802963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b="1" dirty="0" err="1" smtClean="0">
                <a:solidFill>
                  <a:srgbClr val="003399"/>
                </a:solidFill>
              </a:rPr>
              <a:t>Task</a:t>
            </a:r>
            <a:r>
              <a:rPr lang="lt-LT" sz="3600" b="1" dirty="0" smtClean="0">
                <a:solidFill>
                  <a:srgbClr val="003399"/>
                </a:solidFill>
              </a:rPr>
              <a:t> 3. </a:t>
            </a:r>
            <a:r>
              <a:rPr lang="lt-LT" sz="3600" b="1" dirty="0" err="1" smtClean="0">
                <a:solidFill>
                  <a:srgbClr val="003399"/>
                </a:solidFill>
              </a:rPr>
              <a:t>Work</a:t>
            </a:r>
            <a:r>
              <a:rPr lang="lt-LT" sz="3600" b="1" dirty="0" smtClean="0">
                <a:solidFill>
                  <a:srgbClr val="003399"/>
                </a:solidFill>
              </a:rPr>
              <a:t> </a:t>
            </a:r>
            <a:r>
              <a:rPr lang="lt-LT" sz="3600" b="1" dirty="0" err="1" smtClean="0">
                <a:solidFill>
                  <a:srgbClr val="003399"/>
                </a:solidFill>
              </a:rPr>
              <a:t>in</a:t>
            </a:r>
            <a:r>
              <a:rPr lang="lt-LT" sz="3600" b="1" dirty="0" smtClean="0">
                <a:solidFill>
                  <a:srgbClr val="003399"/>
                </a:solidFill>
              </a:rPr>
              <a:t> </a:t>
            </a:r>
            <a:r>
              <a:rPr lang="lt-LT" sz="3600" b="1" dirty="0" err="1" smtClean="0">
                <a:solidFill>
                  <a:srgbClr val="003399"/>
                </a:solidFill>
              </a:rPr>
              <a:t>peers</a:t>
            </a:r>
            <a:r>
              <a:rPr lang="lt-LT" sz="3600" b="1" dirty="0" smtClean="0">
                <a:solidFill>
                  <a:srgbClr val="003399"/>
                </a:solidFill>
              </a:rPr>
              <a:t> </a:t>
            </a:r>
            <a:r>
              <a:rPr lang="lt-LT" sz="3600" b="1" dirty="0" err="1" smtClean="0">
                <a:solidFill>
                  <a:srgbClr val="003399"/>
                </a:solidFill>
              </a:rPr>
              <a:t>for</a:t>
            </a:r>
            <a:r>
              <a:rPr lang="lt-LT" sz="3600" b="1" dirty="0" smtClean="0">
                <a:solidFill>
                  <a:srgbClr val="003399"/>
                </a:solidFill>
              </a:rPr>
              <a:t> </a:t>
            </a:r>
            <a:r>
              <a:rPr lang="lt-LT" sz="3600" b="1" dirty="0" err="1" smtClean="0">
                <a:solidFill>
                  <a:srgbClr val="003399"/>
                </a:solidFill>
              </a:rPr>
              <a:t>the</a:t>
            </a:r>
            <a:r>
              <a:rPr lang="lt-LT" sz="3600" b="1" dirty="0" smtClean="0">
                <a:solidFill>
                  <a:srgbClr val="003399"/>
                </a:solidFill>
              </a:rPr>
              <a:t> </a:t>
            </a:r>
            <a:r>
              <a:rPr lang="lt-LT" sz="3600" b="1" dirty="0" err="1" smtClean="0">
                <a:solidFill>
                  <a:srgbClr val="003399"/>
                </a:solidFill>
              </a:rPr>
              <a:t>assignment</a:t>
            </a:r>
            <a:r>
              <a:rPr lang="lt-LT" sz="3600" b="1" dirty="0" smtClean="0">
                <a:solidFill>
                  <a:srgbClr val="003399"/>
                </a:solidFill>
              </a:rPr>
              <a:t> </a:t>
            </a:r>
            <a:r>
              <a:rPr lang="lt-LT" sz="2400" b="1" dirty="0" smtClean="0">
                <a:solidFill>
                  <a:srgbClr val="003399"/>
                </a:solidFill>
              </a:rPr>
              <a:t>(take </a:t>
            </a:r>
            <a:r>
              <a:rPr lang="lt-LT" sz="2400" b="1" dirty="0" err="1" smtClean="0">
                <a:solidFill>
                  <a:srgbClr val="003399"/>
                </a:solidFill>
              </a:rPr>
              <a:t>home</a:t>
            </a:r>
            <a:r>
              <a:rPr lang="lt-LT" sz="2400" b="1" dirty="0" smtClean="0">
                <a:solidFill>
                  <a:srgbClr val="003399"/>
                </a:solidFill>
              </a:rPr>
              <a:t> </a:t>
            </a:r>
            <a:r>
              <a:rPr lang="lt-LT" sz="2400" b="1" dirty="0" err="1" smtClean="0">
                <a:solidFill>
                  <a:srgbClr val="003399"/>
                </a:solidFill>
              </a:rPr>
              <a:t>task</a:t>
            </a:r>
            <a:r>
              <a:rPr lang="lt-LT" sz="2400" b="1" dirty="0" smtClean="0">
                <a:solidFill>
                  <a:srgbClr val="003399"/>
                </a:solidFill>
              </a:rPr>
              <a:t>)</a:t>
            </a:r>
            <a:r>
              <a:rPr lang="lt-LT" sz="3600" b="1" dirty="0" smtClean="0">
                <a:solidFill>
                  <a:srgbClr val="003399"/>
                </a:solidFill>
              </a:rPr>
              <a:t/>
            </a:r>
            <a:br>
              <a:rPr lang="lt-LT" sz="3600" b="1" dirty="0" smtClean="0">
                <a:solidFill>
                  <a:srgbClr val="003399"/>
                </a:solidFill>
              </a:rPr>
            </a:br>
            <a:endParaRPr lang="lt-LT" sz="3200" b="1" dirty="0">
              <a:solidFill>
                <a:srgbClr val="003399"/>
              </a:solidFill>
            </a:endParaRPr>
          </a:p>
        </p:txBody>
      </p:sp>
      <p:sp>
        <p:nvSpPr>
          <p:cNvPr id="3" name="Content Placeholder 2"/>
          <p:cNvSpPr>
            <a:spLocks noGrp="1"/>
          </p:cNvSpPr>
          <p:nvPr>
            <p:ph idx="1"/>
          </p:nvPr>
        </p:nvSpPr>
        <p:spPr>
          <a:xfrm>
            <a:off x="1097280" y="1845734"/>
            <a:ext cx="10360712" cy="4340462"/>
          </a:xfrm>
        </p:spPr>
        <p:txBody>
          <a:bodyPr>
            <a:normAutofit lnSpcReduction="10000"/>
          </a:bodyPr>
          <a:lstStyle/>
          <a:p>
            <a:r>
              <a:rPr lang="lt-LT" sz="2400" b="1" dirty="0" err="1">
                <a:solidFill>
                  <a:srgbClr val="003399"/>
                </a:solidFill>
              </a:rPr>
              <a:t>The</a:t>
            </a:r>
            <a:r>
              <a:rPr lang="lt-LT" sz="2400" b="1" dirty="0">
                <a:solidFill>
                  <a:srgbClr val="003399"/>
                </a:solidFill>
              </a:rPr>
              <a:t> </a:t>
            </a:r>
            <a:r>
              <a:rPr lang="lt-LT" sz="2400" b="1" dirty="0" err="1">
                <a:solidFill>
                  <a:srgbClr val="003399"/>
                </a:solidFill>
              </a:rPr>
              <a:t>evaluation</a:t>
            </a:r>
            <a:r>
              <a:rPr lang="lt-LT" sz="2400" b="1" dirty="0">
                <a:solidFill>
                  <a:srgbClr val="003399"/>
                </a:solidFill>
              </a:rPr>
              <a:t> of </a:t>
            </a:r>
            <a:r>
              <a:rPr lang="lt-LT" sz="2400" b="1" dirty="0" err="1">
                <a:solidFill>
                  <a:srgbClr val="003399"/>
                </a:solidFill>
              </a:rPr>
              <a:t>the</a:t>
            </a:r>
            <a:r>
              <a:rPr lang="lt-LT" sz="2400" b="1" dirty="0">
                <a:solidFill>
                  <a:srgbClr val="003399"/>
                </a:solidFill>
              </a:rPr>
              <a:t> </a:t>
            </a:r>
            <a:r>
              <a:rPr lang="lt-LT" sz="2400" b="1" dirty="0" err="1">
                <a:solidFill>
                  <a:srgbClr val="003399"/>
                </a:solidFill>
              </a:rPr>
              <a:t>quality</a:t>
            </a:r>
            <a:r>
              <a:rPr lang="lt-LT" sz="2400" b="1" dirty="0">
                <a:solidFill>
                  <a:srgbClr val="003399"/>
                </a:solidFill>
              </a:rPr>
              <a:t> of </a:t>
            </a:r>
            <a:r>
              <a:rPr lang="lt-LT" sz="2400" b="1" dirty="0" err="1">
                <a:solidFill>
                  <a:srgbClr val="003399"/>
                </a:solidFill>
              </a:rPr>
              <a:t>qualitative</a:t>
            </a:r>
            <a:r>
              <a:rPr lang="lt-LT" sz="2400" b="1" dirty="0">
                <a:solidFill>
                  <a:srgbClr val="003399"/>
                </a:solidFill>
              </a:rPr>
              <a:t> </a:t>
            </a:r>
            <a:r>
              <a:rPr lang="lt-LT" sz="2400" b="1" dirty="0" err="1" smtClean="0">
                <a:solidFill>
                  <a:srgbClr val="003399"/>
                </a:solidFill>
              </a:rPr>
              <a:t>publication</a:t>
            </a:r>
            <a:r>
              <a:rPr lang="lt-LT" sz="2400" b="1" dirty="0" smtClean="0">
                <a:solidFill>
                  <a:srgbClr val="003399"/>
                </a:solidFill>
              </a:rPr>
              <a:t> </a:t>
            </a:r>
            <a:r>
              <a:rPr lang="lt-LT" sz="2400" b="1" dirty="0" err="1" smtClean="0">
                <a:solidFill>
                  <a:srgbClr val="003399"/>
                </a:solidFill>
              </a:rPr>
              <a:t>by</a:t>
            </a:r>
            <a:r>
              <a:rPr lang="lt-LT" sz="2400" b="1" dirty="0" smtClean="0">
                <a:solidFill>
                  <a:srgbClr val="003399"/>
                </a:solidFill>
              </a:rPr>
              <a:t> </a:t>
            </a:r>
            <a:r>
              <a:rPr lang="lt-LT" sz="2400" b="1" dirty="0" err="1" smtClean="0">
                <a:solidFill>
                  <a:srgbClr val="003399"/>
                </a:solidFill>
              </a:rPr>
              <a:t>applying</a:t>
            </a:r>
            <a:r>
              <a:rPr lang="lt-LT" sz="2400" b="1" dirty="0" smtClean="0">
                <a:solidFill>
                  <a:srgbClr val="003399"/>
                </a:solidFill>
              </a:rPr>
              <a:t> COREQ </a:t>
            </a:r>
            <a:r>
              <a:rPr lang="lt-LT" sz="2400" b="1" dirty="0" err="1" smtClean="0">
                <a:solidFill>
                  <a:srgbClr val="003399"/>
                </a:solidFill>
              </a:rPr>
              <a:t>criteria</a:t>
            </a:r>
            <a:r>
              <a:rPr lang="lt-LT" sz="2400" b="1" dirty="0" smtClean="0">
                <a:solidFill>
                  <a:srgbClr val="003399"/>
                </a:solidFill>
              </a:rPr>
              <a:t> </a:t>
            </a:r>
            <a:endParaRPr lang="lt-LT" sz="2400" dirty="0" smtClean="0"/>
          </a:p>
          <a:p>
            <a:endParaRPr lang="lt-LT" dirty="0" smtClean="0">
              <a:solidFill>
                <a:srgbClr val="003399"/>
              </a:solidFill>
            </a:endParaRPr>
          </a:p>
          <a:p>
            <a:r>
              <a:rPr lang="lt-LT" dirty="0" err="1" smtClean="0">
                <a:solidFill>
                  <a:srgbClr val="003399"/>
                </a:solidFill>
              </a:rPr>
              <a:t>Aim</a:t>
            </a:r>
            <a:r>
              <a:rPr lang="lt-LT" dirty="0" smtClean="0"/>
              <a:t> - t</a:t>
            </a:r>
            <a:r>
              <a:rPr lang="en-GB" dirty="0" smtClean="0"/>
              <a:t>o </a:t>
            </a:r>
            <a:r>
              <a:rPr lang="lt-LT" dirty="0" err="1" smtClean="0"/>
              <a:t>develop</a:t>
            </a:r>
            <a:r>
              <a:rPr lang="en-GB" dirty="0" smtClean="0"/>
              <a:t> </a:t>
            </a:r>
            <a:r>
              <a:rPr lang="lt-LT" dirty="0" err="1" smtClean="0"/>
              <a:t>skills</a:t>
            </a:r>
            <a:r>
              <a:rPr lang="lt-LT" dirty="0" smtClean="0"/>
              <a:t> </a:t>
            </a:r>
            <a:r>
              <a:rPr lang="lt-LT" dirty="0" err="1" smtClean="0"/>
              <a:t>in</a:t>
            </a:r>
            <a:r>
              <a:rPr lang="lt-LT" dirty="0" smtClean="0"/>
              <a:t> </a:t>
            </a:r>
            <a:r>
              <a:rPr lang="lt-LT" dirty="0" err="1" smtClean="0"/>
              <a:t>evaluating</a:t>
            </a:r>
            <a:r>
              <a:rPr lang="lt-LT" dirty="0" smtClean="0"/>
              <a:t> </a:t>
            </a:r>
            <a:r>
              <a:rPr lang="en-GB" dirty="0" smtClean="0"/>
              <a:t>the </a:t>
            </a:r>
            <a:r>
              <a:rPr lang="en-GB" dirty="0">
                <a:solidFill>
                  <a:schemeClr val="tx1"/>
                </a:solidFill>
              </a:rPr>
              <a:t>quality of the </a:t>
            </a:r>
            <a:r>
              <a:rPr lang="lt-LT" dirty="0" err="1" smtClean="0">
                <a:solidFill>
                  <a:schemeClr val="tx1"/>
                </a:solidFill>
              </a:rPr>
              <a:t>qualitative</a:t>
            </a:r>
            <a:r>
              <a:rPr lang="lt-LT" dirty="0" smtClean="0">
                <a:solidFill>
                  <a:schemeClr val="tx1"/>
                </a:solidFill>
              </a:rPr>
              <a:t> </a:t>
            </a:r>
            <a:r>
              <a:rPr lang="nl-NL" dirty="0" smtClean="0">
                <a:solidFill>
                  <a:schemeClr val="tx1"/>
                </a:solidFill>
              </a:rPr>
              <a:t>papers</a:t>
            </a:r>
            <a:endParaRPr lang="lt-LT" dirty="0" smtClean="0">
              <a:solidFill>
                <a:schemeClr val="tx1"/>
              </a:solidFill>
            </a:endParaRPr>
          </a:p>
          <a:p>
            <a:endParaRPr lang="lt-LT" dirty="0" smtClean="0">
              <a:solidFill>
                <a:srgbClr val="003399"/>
              </a:solidFill>
            </a:endParaRPr>
          </a:p>
          <a:p>
            <a:r>
              <a:rPr lang="lt-LT" dirty="0" err="1" smtClean="0">
                <a:solidFill>
                  <a:srgbClr val="003399"/>
                </a:solidFill>
              </a:rPr>
              <a:t>What</a:t>
            </a:r>
            <a:r>
              <a:rPr lang="lt-LT" dirty="0" smtClean="0">
                <a:solidFill>
                  <a:srgbClr val="003399"/>
                </a:solidFill>
              </a:rPr>
              <a:t> </a:t>
            </a:r>
            <a:r>
              <a:rPr lang="lt-LT" dirty="0" err="1" smtClean="0">
                <a:solidFill>
                  <a:srgbClr val="003399"/>
                </a:solidFill>
              </a:rPr>
              <a:t>you</a:t>
            </a:r>
            <a:r>
              <a:rPr lang="lt-LT" dirty="0" smtClean="0">
                <a:solidFill>
                  <a:srgbClr val="003399"/>
                </a:solidFill>
              </a:rPr>
              <a:t> </a:t>
            </a:r>
            <a:r>
              <a:rPr lang="lt-LT" dirty="0" err="1" smtClean="0">
                <a:solidFill>
                  <a:srgbClr val="003399"/>
                </a:solidFill>
              </a:rPr>
              <a:t>have</a:t>
            </a:r>
            <a:r>
              <a:rPr lang="lt-LT" dirty="0" smtClean="0">
                <a:solidFill>
                  <a:srgbClr val="003399"/>
                </a:solidFill>
              </a:rPr>
              <a:t> to </a:t>
            </a:r>
            <a:r>
              <a:rPr lang="lt-LT" dirty="0" err="1" smtClean="0">
                <a:solidFill>
                  <a:srgbClr val="003399"/>
                </a:solidFill>
              </a:rPr>
              <a:t>do</a:t>
            </a:r>
            <a:r>
              <a:rPr lang="lt-LT" dirty="0" smtClean="0">
                <a:solidFill>
                  <a:srgbClr val="003399"/>
                </a:solidFill>
              </a:rPr>
              <a:t>:</a:t>
            </a:r>
          </a:p>
          <a:p>
            <a:pPr>
              <a:buFont typeface="Courier New" panose="02070309020205020404" pitchFamily="49" charset="0"/>
              <a:buChar char="o"/>
            </a:pPr>
            <a:r>
              <a:rPr lang="lt-LT" dirty="0" err="1" smtClean="0">
                <a:solidFill>
                  <a:schemeClr val="tx1"/>
                </a:solidFill>
              </a:rPr>
              <a:t>Two</a:t>
            </a:r>
            <a:r>
              <a:rPr lang="lt-LT" dirty="0" smtClean="0">
                <a:solidFill>
                  <a:schemeClr val="tx1"/>
                </a:solidFill>
              </a:rPr>
              <a:t> </a:t>
            </a:r>
            <a:r>
              <a:rPr lang="lt-LT" dirty="0" err="1" smtClean="0">
                <a:solidFill>
                  <a:schemeClr val="tx1"/>
                </a:solidFill>
              </a:rPr>
              <a:t>students</a:t>
            </a:r>
            <a:r>
              <a:rPr lang="lt-LT" dirty="0" smtClean="0">
                <a:solidFill>
                  <a:schemeClr val="tx1"/>
                </a:solidFill>
              </a:rPr>
              <a:t> </a:t>
            </a:r>
            <a:r>
              <a:rPr lang="lt-LT" dirty="0" err="1" smtClean="0">
                <a:solidFill>
                  <a:schemeClr val="tx1"/>
                </a:solidFill>
              </a:rPr>
              <a:t>in</a:t>
            </a:r>
            <a:r>
              <a:rPr lang="lt-LT" dirty="0" smtClean="0">
                <a:solidFill>
                  <a:schemeClr val="tx1"/>
                </a:solidFill>
              </a:rPr>
              <a:t> </a:t>
            </a:r>
            <a:r>
              <a:rPr lang="lt-LT" dirty="0" err="1" smtClean="0">
                <a:solidFill>
                  <a:schemeClr val="tx1"/>
                </a:solidFill>
              </a:rPr>
              <a:t>peer</a:t>
            </a:r>
            <a:r>
              <a:rPr lang="lt-LT" dirty="0" smtClean="0">
                <a:solidFill>
                  <a:schemeClr val="tx1"/>
                </a:solidFill>
              </a:rPr>
              <a:t> </a:t>
            </a:r>
            <a:r>
              <a:rPr lang="lt-LT" dirty="0" err="1" smtClean="0">
                <a:solidFill>
                  <a:schemeClr val="tx1"/>
                </a:solidFill>
              </a:rPr>
              <a:t>read</a:t>
            </a:r>
            <a:r>
              <a:rPr lang="lt-LT" dirty="0" smtClean="0">
                <a:solidFill>
                  <a:schemeClr val="tx1"/>
                </a:solidFill>
              </a:rPr>
              <a:t> </a:t>
            </a:r>
            <a:r>
              <a:rPr lang="lt-LT" dirty="0" err="1" smtClean="0">
                <a:solidFill>
                  <a:schemeClr val="tx1"/>
                </a:solidFill>
              </a:rPr>
              <a:t>the</a:t>
            </a:r>
            <a:r>
              <a:rPr lang="lt-LT" dirty="0" smtClean="0">
                <a:solidFill>
                  <a:schemeClr val="tx1"/>
                </a:solidFill>
              </a:rPr>
              <a:t> </a:t>
            </a:r>
            <a:r>
              <a:rPr lang="lt-LT" dirty="0" err="1" smtClean="0">
                <a:solidFill>
                  <a:schemeClr val="tx1"/>
                </a:solidFill>
              </a:rPr>
              <a:t>qualitative</a:t>
            </a:r>
            <a:r>
              <a:rPr lang="lt-LT" dirty="0" smtClean="0">
                <a:solidFill>
                  <a:schemeClr val="tx1"/>
                </a:solidFill>
              </a:rPr>
              <a:t> </a:t>
            </a:r>
            <a:r>
              <a:rPr lang="lt-LT" dirty="0" err="1" smtClean="0">
                <a:solidFill>
                  <a:schemeClr val="tx1"/>
                </a:solidFill>
              </a:rPr>
              <a:t>publication</a:t>
            </a:r>
            <a:r>
              <a:rPr lang="lt-LT" dirty="0" smtClean="0">
                <a:solidFill>
                  <a:schemeClr val="tx1"/>
                </a:solidFill>
              </a:rPr>
              <a:t>, </a:t>
            </a:r>
            <a:r>
              <a:rPr lang="lt-LT" dirty="0" err="1" smtClean="0">
                <a:solidFill>
                  <a:schemeClr val="tx1"/>
                </a:solidFill>
              </a:rPr>
              <a:t>provided</a:t>
            </a:r>
            <a:r>
              <a:rPr lang="lt-LT" dirty="0" smtClean="0">
                <a:solidFill>
                  <a:schemeClr val="tx1"/>
                </a:solidFill>
              </a:rPr>
              <a:t> </a:t>
            </a:r>
            <a:r>
              <a:rPr lang="lt-LT" dirty="0" err="1" smtClean="0">
                <a:solidFill>
                  <a:schemeClr val="tx1"/>
                </a:solidFill>
              </a:rPr>
              <a:t>by</a:t>
            </a:r>
            <a:r>
              <a:rPr lang="lt-LT" dirty="0" smtClean="0">
                <a:solidFill>
                  <a:schemeClr val="tx1"/>
                </a:solidFill>
              </a:rPr>
              <a:t> </a:t>
            </a:r>
            <a:r>
              <a:rPr lang="lt-LT" dirty="0" err="1" smtClean="0">
                <a:solidFill>
                  <a:schemeClr val="tx1"/>
                </a:solidFill>
              </a:rPr>
              <a:t>teacher</a:t>
            </a:r>
            <a:endParaRPr lang="lt-LT" dirty="0" smtClean="0">
              <a:solidFill>
                <a:schemeClr val="tx1"/>
              </a:solidFill>
            </a:endParaRPr>
          </a:p>
          <a:p>
            <a:pPr lvl="1">
              <a:buFont typeface="Courier New" panose="02070309020205020404" pitchFamily="49" charset="0"/>
              <a:buChar char="o"/>
            </a:pPr>
            <a:r>
              <a:rPr lang="lt-LT" dirty="0" err="1" smtClean="0">
                <a:solidFill>
                  <a:schemeClr val="tx1"/>
                </a:solidFill>
              </a:rPr>
              <a:t>Two</a:t>
            </a:r>
            <a:r>
              <a:rPr lang="lt-LT" dirty="0" smtClean="0">
                <a:solidFill>
                  <a:schemeClr val="tx1"/>
                </a:solidFill>
              </a:rPr>
              <a:t> </a:t>
            </a:r>
            <a:r>
              <a:rPr lang="lt-LT" dirty="0" err="1" smtClean="0">
                <a:solidFill>
                  <a:schemeClr val="tx1"/>
                </a:solidFill>
              </a:rPr>
              <a:t>peers</a:t>
            </a:r>
            <a:r>
              <a:rPr lang="lt-LT" dirty="0" smtClean="0">
                <a:solidFill>
                  <a:schemeClr val="tx1"/>
                </a:solidFill>
              </a:rPr>
              <a:t> </a:t>
            </a:r>
            <a:r>
              <a:rPr lang="lt-LT" dirty="0" err="1" smtClean="0">
                <a:solidFill>
                  <a:schemeClr val="tx1"/>
                </a:solidFill>
              </a:rPr>
              <a:t>will</a:t>
            </a:r>
            <a:r>
              <a:rPr lang="lt-LT" dirty="0" smtClean="0">
                <a:solidFill>
                  <a:schemeClr val="tx1"/>
                </a:solidFill>
              </a:rPr>
              <a:t> </a:t>
            </a:r>
            <a:r>
              <a:rPr lang="lt-LT" dirty="0" err="1" smtClean="0">
                <a:solidFill>
                  <a:schemeClr val="tx1"/>
                </a:solidFill>
              </a:rPr>
              <a:t>work</a:t>
            </a:r>
            <a:r>
              <a:rPr lang="lt-LT" dirty="0" smtClean="0">
                <a:solidFill>
                  <a:schemeClr val="tx1"/>
                </a:solidFill>
              </a:rPr>
              <a:t> </a:t>
            </a:r>
            <a:r>
              <a:rPr lang="lt-LT" dirty="0" err="1" smtClean="0">
                <a:solidFill>
                  <a:schemeClr val="tx1"/>
                </a:solidFill>
              </a:rPr>
              <a:t>on</a:t>
            </a:r>
            <a:r>
              <a:rPr lang="lt-LT" dirty="0" smtClean="0">
                <a:solidFill>
                  <a:schemeClr val="tx1"/>
                </a:solidFill>
              </a:rPr>
              <a:t> </a:t>
            </a:r>
            <a:r>
              <a:rPr lang="lt-LT" dirty="0" err="1" smtClean="0">
                <a:solidFill>
                  <a:schemeClr val="tx1"/>
                </a:solidFill>
              </a:rPr>
              <a:t>the</a:t>
            </a:r>
            <a:r>
              <a:rPr lang="lt-LT" dirty="0" smtClean="0">
                <a:solidFill>
                  <a:schemeClr val="tx1"/>
                </a:solidFill>
              </a:rPr>
              <a:t> </a:t>
            </a:r>
            <a:r>
              <a:rPr lang="lt-LT" dirty="0" err="1" smtClean="0">
                <a:solidFill>
                  <a:schemeClr val="tx1"/>
                </a:solidFill>
              </a:rPr>
              <a:t>same</a:t>
            </a:r>
            <a:r>
              <a:rPr lang="lt-LT" dirty="0" smtClean="0">
                <a:solidFill>
                  <a:schemeClr val="tx1"/>
                </a:solidFill>
              </a:rPr>
              <a:t> </a:t>
            </a:r>
            <a:r>
              <a:rPr lang="lt-LT" dirty="0" err="1" smtClean="0">
                <a:solidFill>
                  <a:schemeClr val="tx1"/>
                </a:solidFill>
              </a:rPr>
              <a:t>publication</a:t>
            </a:r>
            <a:r>
              <a:rPr lang="lt-LT" dirty="0" smtClean="0">
                <a:solidFill>
                  <a:schemeClr val="tx1"/>
                </a:solidFill>
              </a:rPr>
              <a:t> </a:t>
            </a:r>
          </a:p>
          <a:p>
            <a:pPr>
              <a:buFont typeface="Courier New" panose="02070309020205020404" pitchFamily="49" charset="0"/>
              <a:buChar char="o"/>
            </a:pPr>
            <a:r>
              <a:rPr lang="lt-LT" dirty="0" err="1" smtClean="0">
                <a:solidFill>
                  <a:schemeClr val="tx1"/>
                </a:solidFill>
              </a:rPr>
              <a:t>Students</a:t>
            </a:r>
            <a:r>
              <a:rPr lang="lt-LT" dirty="0" smtClean="0">
                <a:solidFill>
                  <a:schemeClr val="tx1"/>
                </a:solidFill>
              </a:rPr>
              <a:t> </a:t>
            </a:r>
            <a:r>
              <a:rPr lang="lt-LT" dirty="0" err="1" smtClean="0">
                <a:solidFill>
                  <a:schemeClr val="tx1"/>
                </a:solidFill>
              </a:rPr>
              <a:t>evaluate</a:t>
            </a:r>
            <a:r>
              <a:rPr lang="lt-LT" dirty="0" smtClean="0">
                <a:solidFill>
                  <a:schemeClr val="tx1"/>
                </a:solidFill>
              </a:rPr>
              <a:t> </a:t>
            </a:r>
            <a:r>
              <a:rPr lang="lt-LT" dirty="0" err="1" smtClean="0">
                <a:solidFill>
                  <a:schemeClr val="tx1"/>
                </a:solidFill>
              </a:rPr>
              <a:t>quality</a:t>
            </a:r>
            <a:r>
              <a:rPr lang="lt-LT" dirty="0" smtClean="0">
                <a:solidFill>
                  <a:schemeClr val="tx1"/>
                </a:solidFill>
              </a:rPr>
              <a:t> of </a:t>
            </a:r>
            <a:r>
              <a:rPr lang="lt-LT" dirty="0" err="1" smtClean="0">
                <a:solidFill>
                  <a:schemeClr val="tx1"/>
                </a:solidFill>
              </a:rPr>
              <a:t>the</a:t>
            </a:r>
            <a:r>
              <a:rPr lang="lt-LT" dirty="0" smtClean="0">
                <a:solidFill>
                  <a:schemeClr val="tx1"/>
                </a:solidFill>
              </a:rPr>
              <a:t> </a:t>
            </a:r>
            <a:r>
              <a:rPr lang="lt-LT" dirty="0" err="1" smtClean="0">
                <a:solidFill>
                  <a:schemeClr val="tx1"/>
                </a:solidFill>
              </a:rPr>
              <a:t>publication</a:t>
            </a:r>
            <a:r>
              <a:rPr lang="lt-LT" dirty="0" smtClean="0">
                <a:solidFill>
                  <a:schemeClr val="tx1"/>
                </a:solidFill>
              </a:rPr>
              <a:t> </a:t>
            </a:r>
            <a:r>
              <a:rPr lang="lt-LT" dirty="0" err="1" smtClean="0">
                <a:solidFill>
                  <a:schemeClr val="tx1"/>
                </a:solidFill>
              </a:rPr>
              <a:t>by</a:t>
            </a:r>
            <a:r>
              <a:rPr lang="lt-LT" dirty="0" smtClean="0">
                <a:solidFill>
                  <a:schemeClr val="tx1"/>
                </a:solidFill>
              </a:rPr>
              <a:t> </a:t>
            </a:r>
            <a:r>
              <a:rPr lang="lt-LT" dirty="0" err="1" smtClean="0">
                <a:solidFill>
                  <a:schemeClr val="tx1"/>
                </a:solidFill>
              </a:rPr>
              <a:t>apply</a:t>
            </a:r>
            <a:r>
              <a:rPr lang="lt-LT" dirty="0" smtClean="0">
                <a:solidFill>
                  <a:schemeClr val="tx1"/>
                </a:solidFill>
              </a:rPr>
              <a:t> COREQ </a:t>
            </a:r>
            <a:r>
              <a:rPr lang="lt-LT" dirty="0" err="1" smtClean="0">
                <a:solidFill>
                  <a:schemeClr val="tx1"/>
                </a:solidFill>
              </a:rPr>
              <a:t>criteria</a:t>
            </a:r>
            <a:r>
              <a:rPr lang="lt-LT" dirty="0" smtClean="0">
                <a:solidFill>
                  <a:schemeClr val="tx1"/>
                </a:solidFill>
              </a:rPr>
              <a:t> </a:t>
            </a:r>
          </a:p>
          <a:p>
            <a:pPr>
              <a:buFont typeface="Courier New" panose="02070309020205020404" pitchFamily="49" charset="0"/>
              <a:buChar char="o"/>
            </a:pPr>
            <a:r>
              <a:rPr lang="lt-LT" dirty="0" err="1" smtClean="0">
                <a:solidFill>
                  <a:schemeClr val="tx1"/>
                </a:solidFill>
              </a:rPr>
              <a:t>During</a:t>
            </a:r>
            <a:r>
              <a:rPr lang="lt-LT" dirty="0" smtClean="0">
                <a:solidFill>
                  <a:schemeClr val="tx1"/>
                </a:solidFill>
              </a:rPr>
              <a:t> </a:t>
            </a:r>
            <a:r>
              <a:rPr lang="lt-LT" dirty="0" err="1" smtClean="0">
                <a:solidFill>
                  <a:schemeClr val="tx1"/>
                </a:solidFill>
              </a:rPr>
              <a:t>next</a:t>
            </a:r>
            <a:r>
              <a:rPr lang="lt-LT" dirty="0" smtClean="0">
                <a:solidFill>
                  <a:schemeClr val="tx1"/>
                </a:solidFill>
              </a:rPr>
              <a:t> </a:t>
            </a:r>
            <a:r>
              <a:rPr lang="lt-LT" dirty="0" err="1" smtClean="0">
                <a:solidFill>
                  <a:schemeClr val="tx1"/>
                </a:solidFill>
              </a:rPr>
              <a:t>session</a:t>
            </a:r>
            <a:r>
              <a:rPr lang="lt-LT" dirty="0" smtClean="0">
                <a:solidFill>
                  <a:schemeClr val="tx1"/>
                </a:solidFill>
              </a:rPr>
              <a:t> </a:t>
            </a:r>
            <a:r>
              <a:rPr lang="lt-LT" dirty="0" err="1" smtClean="0">
                <a:solidFill>
                  <a:schemeClr val="tx1"/>
                </a:solidFill>
              </a:rPr>
              <a:t>peers</a:t>
            </a:r>
            <a:r>
              <a:rPr lang="lt-LT" dirty="0" smtClean="0">
                <a:solidFill>
                  <a:schemeClr val="tx1"/>
                </a:solidFill>
              </a:rPr>
              <a:t> </a:t>
            </a:r>
            <a:r>
              <a:rPr lang="lt-LT" dirty="0" err="1" smtClean="0">
                <a:solidFill>
                  <a:schemeClr val="tx1"/>
                </a:solidFill>
              </a:rPr>
              <a:t>will</a:t>
            </a:r>
            <a:r>
              <a:rPr lang="lt-LT" dirty="0" smtClean="0">
                <a:solidFill>
                  <a:schemeClr val="tx1"/>
                </a:solidFill>
              </a:rPr>
              <a:t> </a:t>
            </a:r>
            <a:r>
              <a:rPr lang="lt-LT" dirty="0" err="1" smtClean="0">
                <a:solidFill>
                  <a:schemeClr val="tx1"/>
                </a:solidFill>
              </a:rPr>
              <a:t>present</a:t>
            </a:r>
            <a:r>
              <a:rPr lang="lt-LT" dirty="0" smtClean="0">
                <a:solidFill>
                  <a:schemeClr val="tx1"/>
                </a:solidFill>
              </a:rPr>
              <a:t> </a:t>
            </a:r>
            <a:r>
              <a:rPr lang="lt-LT" dirty="0" err="1" smtClean="0">
                <a:solidFill>
                  <a:schemeClr val="tx1"/>
                </a:solidFill>
              </a:rPr>
              <a:t>and</a:t>
            </a:r>
            <a:r>
              <a:rPr lang="lt-LT" dirty="0" smtClean="0">
                <a:solidFill>
                  <a:schemeClr val="tx1"/>
                </a:solidFill>
              </a:rPr>
              <a:t> </a:t>
            </a:r>
            <a:r>
              <a:rPr lang="lt-LT" dirty="0" err="1" smtClean="0">
                <a:solidFill>
                  <a:schemeClr val="tx1"/>
                </a:solidFill>
              </a:rPr>
              <a:t>discuss</a:t>
            </a:r>
            <a:r>
              <a:rPr lang="lt-LT" dirty="0" smtClean="0">
                <a:solidFill>
                  <a:schemeClr val="tx1"/>
                </a:solidFill>
              </a:rPr>
              <a:t> </a:t>
            </a:r>
            <a:r>
              <a:rPr lang="lt-LT" dirty="0" err="1" smtClean="0">
                <a:solidFill>
                  <a:schemeClr val="tx1"/>
                </a:solidFill>
              </a:rPr>
              <a:t>their</a:t>
            </a:r>
            <a:r>
              <a:rPr lang="lt-LT" dirty="0" smtClean="0">
                <a:solidFill>
                  <a:schemeClr val="tx1"/>
                </a:solidFill>
              </a:rPr>
              <a:t> </a:t>
            </a:r>
            <a:r>
              <a:rPr lang="lt-LT" dirty="0" err="1" smtClean="0">
                <a:solidFill>
                  <a:schemeClr val="tx1"/>
                </a:solidFill>
              </a:rPr>
              <a:t>evaluation</a:t>
            </a:r>
            <a:r>
              <a:rPr lang="lt-LT" dirty="0" smtClean="0">
                <a:solidFill>
                  <a:schemeClr val="tx1"/>
                </a:solidFill>
              </a:rPr>
              <a:t> </a:t>
            </a:r>
            <a:r>
              <a:rPr lang="lt-LT" dirty="0" err="1" smtClean="0">
                <a:solidFill>
                  <a:schemeClr val="tx1"/>
                </a:solidFill>
              </a:rPr>
              <a:t>results</a:t>
            </a:r>
            <a:r>
              <a:rPr lang="lt-LT" dirty="0" smtClean="0">
                <a:solidFill>
                  <a:schemeClr val="tx1"/>
                </a:solidFill>
              </a:rPr>
              <a:t> </a:t>
            </a:r>
            <a:r>
              <a:rPr lang="lt-LT" dirty="0" err="1" smtClean="0">
                <a:solidFill>
                  <a:schemeClr val="tx1"/>
                </a:solidFill>
              </a:rPr>
              <a:t>with</a:t>
            </a:r>
            <a:r>
              <a:rPr lang="lt-LT" dirty="0" smtClean="0">
                <a:solidFill>
                  <a:schemeClr val="tx1"/>
                </a:solidFill>
              </a:rPr>
              <a:t> </a:t>
            </a:r>
            <a:r>
              <a:rPr lang="lt-LT" dirty="0" err="1" smtClean="0">
                <a:solidFill>
                  <a:schemeClr val="tx1"/>
                </a:solidFill>
              </a:rPr>
              <a:t>the</a:t>
            </a:r>
            <a:r>
              <a:rPr lang="lt-LT" dirty="0" smtClean="0">
                <a:solidFill>
                  <a:schemeClr val="tx1"/>
                </a:solidFill>
              </a:rPr>
              <a:t> </a:t>
            </a:r>
            <a:r>
              <a:rPr lang="lt-LT" dirty="0" err="1" smtClean="0">
                <a:solidFill>
                  <a:schemeClr val="tx1"/>
                </a:solidFill>
              </a:rPr>
              <a:t>group</a:t>
            </a:r>
            <a:r>
              <a:rPr lang="lt-LT" dirty="0" smtClean="0">
                <a:solidFill>
                  <a:schemeClr val="tx1"/>
                </a:solidFill>
              </a:rPr>
              <a:t> </a:t>
            </a:r>
            <a:r>
              <a:rPr lang="lt-LT" dirty="0" err="1" smtClean="0">
                <a:solidFill>
                  <a:schemeClr val="tx1"/>
                </a:solidFill>
              </a:rPr>
              <a:t>and</a:t>
            </a:r>
            <a:r>
              <a:rPr lang="lt-LT" dirty="0" smtClean="0">
                <a:solidFill>
                  <a:schemeClr val="tx1"/>
                </a:solidFill>
              </a:rPr>
              <a:t> </a:t>
            </a:r>
            <a:r>
              <a:rPr lang="lt-LT" dirty="0" err="1" smtClean="0">
                <a:solidFill>
                  <a:schemeClr val="tx1"/>
                </a:solidFill>
              </a:rPr>
              <a:t>teacher</a:t>
            </a:r>
            <a:endParaRPr lang="en-US" dirty="0">
              <a:solidFill>
                <a:schemeClr val="tx1"/>
              </a:solidFill>
            </a:endParaRPr>
          </a:p>
          <a:p>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50</a:t>
            </a:fld>
            <a:endParaRPr lang="en-US"/>
          </a:p>
        </p:txBody>
      </p:sp>
    </p:spTree>
    <p:extLst>
      <p:ext uri="{BB962C8B-B14F-4D97-AF65-F5344CB8AC3E}">
        <p14:creationId xmlns:p14="http://schemas.microsoft.com/office/powerpoint/2010/main" val="999915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243659" y="888652"/>
            <a:ext cx="9870331" cy="782344"/>
          </a:xfrm>
        </p:spPr>
        <p:txBody>
          <a:bodyPr>
            <a:normAutofit fontScale="90000"/>
          </a:bodyPr>
          <a:lstStyle/>
          <a:p>
            <a:pPr algn="ctr"/>
            <a:r>
              <a:rPr lang="en-US" sz="3600" dirty="0">
                <a:solidFill>
                  <a:srgbClr val="003399"/>
                </a:solidFill>
                <a:latin typeface="Segoe UI" panose="020B0502040204020203" pitchFamily="34" charset="0"/>
                <a:cs typeface="Segoe UI" panose="020B0502040204020203" pitchFamily="34" charset="0"/>
              </a:rPr>
              <a:t>Academic writing</a:t>
            </a:r>
            <a:r>
              <a:rPr lang="lt-LT" sz="3600" dirty="0">
                <a:solidFill>
                  <a:srgbClr val="003399"/>
                </a:solidFill>
                <a:latin typeface="Segoe UI" panose="020B0502040204020203" pitchFamily="34" charset="0"/>
                <a:cs typeface="Segoe UI" panose="020B0502040204020203" pitchFamily="34" charset="0"/>
              </a:rPr>
              <a:t/>
            </a:r>
            <a:br>
              <a:rPr lang="lt-LT" sz="3600" dirty="0">
                <a:solidFill>
                  <a:srgbClr val="003399"/>
                </a:solidFill>
                <a:latin typeface="Segoe UI" panose="020B0502040204020203" pitchFamily="34" charset="0"/>
                <a:cs typeface="Segoe UI" panose="020B0502040204020203" pitchFamily="34" charset="0"/>
              </a:rPr>
            </a:br>
            <a:endParaRPr lang="lt-LT" dirty="0"/>
          </a:p>
        </p:txBody>
      </p:sp>
      <p:sp>
        <p:nvSpPr>
          <p:cNvPr id="5" name="Slide Number Placeholder 4"/>
          <p:cNvSpPr>
            <a:spLocks noGrp="1"/>
          </p:cNvSpPr>
          <p:nvPr>
            <p:ph type="sldNum" sz="quarter" idx="4294967295"/>
          </p:nvPr>
        </p:nvSpPr>
        <p:spPr>
          <a:xfrm>
            <a:off x="10880725" y="6459538"/>
            <a:ext cx="1311275" cy="365125"/>
          </a:xfrm>
        </p:spPr>
        <p:txBody>
          <a:bodyPr/>
          <a:lstStyle/>
          <a:p>
            <a:fld id="{5D73EB33-29DA-483B-93E0-CED121B0163C}" type="slidenum">
              <a:rPr lang="en-US" smtClean="0"/>
              <a:t>51</a:t>
            </a:fld>
            <a:endParaRPr lang="en-US"/>
          </a:p>
        </p:txBody>
      </p:sp>
      <p:sp>
        <p:nvSpPr>
          <p:cNvPr id="8" name="TextBox 7"/>
          <p:cNvSpPr txBox="1"/>
          <p:nvPr/>
        </p:nvSpPr>
        <p:spPr>
          <a:xfrm>
            <a:off x="858416" y="2011251"/>
            <a:ext cx="10404864" cy="2985433"/>
          </a:xfrm>
          <a:prstGeom prst="rect">
            <a:avLst/>
          </a:prstGeom>
          <a:noFill/>
        </p:spPr>
        <p:txBody>
          <a:bodyPr wrap="square" rtlCol="0">
            <a:spAutoFit/>
          </a:bodyPr>
          <a:lstStyle/>
          <a:p>
            <a:r>
              <a:rPr lang="en-US" sz="2400" b="1" dirty="0" smtClean="0">
                <a:solidFill>
                  <a:srgbClr val="003399"/>
                </a:solidFill>
                <a:latin typeface="Segoe UI" panose="020B0502040204020203" pitchFamily="34" charset="0"/>
                <a:cs typeface="Segoe UI" panose="020B0502040204020203" pitchFamily="34" charset="0"/>
              </a:rPr>
              <a:t>Question for the discussion:</a:t>
            </a:r>
          </a:p>
          <a:p>
            <a:endParaRPr lang="en-US" sz="2400" dirty="0" smtClean="0">
              <a:latin typeface="Segoe UI" panose="020B0502040204020203" pitchFamily="34" charset="0"/>
              <a:cs typeface="Segoe UI" panose="020B0502040204020203" pitchFamily="34" charset="0"/>
            </a:endParaRPr>
          </a:p>
          <a:p>
            <a:r>
              <a:rPr lang="lt-LT" sz="2000" dirty="0" smtClean="0">
                <a:latin typeface="Segoe UI" panose="020B0502040204020203" pitchFamily="34" charset="0"/>
                <a:cs typeface="Segoe UI" panose="020B0502040204020203" pitchFamily="34" charset="0"/>
              </a:rPr>
              <a:t>1.</a:t>
            </a:r>
            <a:r>
              <a:rPr lang="en-US" sz="2000" dirty="0" smtClean="0">
                <a:latin typeface="Segoe UI" panose="020B0502040204020203" pitchFamily="34" charset="0"/>
                <a:cs typeface="Segoe UI" panose="020B0502040204020203" pitchFamily="34" charset="0"/>
              </a:rPr>
              <a:t>Share your thoughts on how academic </a:t>
            </a:r>
            <a:r>
              <a:rPr lang="en-US" sz="2000" dirty="0">
                <a:latin typeface="Segoe UI" panose="020B0502040204020203" pitchFamily="34" charset="0"/>
                <a:cs typeface="Segoe UI" panose="020B0502040204020203" pitchFamily="34" charset="0"/>
              </a:rPr>
              <a:t>writing </a:t>
            </a:r>
            <a:r>
              <a:rPr lang="en-US" sz="2000" dirty="0" smtClean="0">
                <a:latin typeface="Segoe UI" panose="020B0502040204020203" pitchFamily="34" charset="0"/>
                <a:cs typeface="Segoe UI" panose="020B0502040204020203" pitchFamily="34" charset="0"/>
              </a:rPr>
              <a:t>is different </a:t>
            </a:r>
            <a:r>
              <a:rPr lang="en-US" sz="2000" dirty="0">
                <a:latin typeface="Segoe UI" panose="020B0502040204020203" pitchFamily="34" charset="0"/>
                <a:cs typeface="Segoe UI" panose="020B0502040204020203" pitchFamily="34" charset="0"/>
              </a:rPr>
              <a:t>from other </a:t>
            </a:r>
            <a:r>
              <a:rPr lang="en-US" sz="2000" dirty="0" smtClean="0">
                <a:latin typeface="Segoe UI" panose="020B0502040204020203" pitchFamily="34" charset="0"/>
                <a:cs typeface="Segoe UI" panose="020B0502040204020203" pitchFamily="34" charset="0"/>
              </a:rPr>
              <a:t>types</a:t>
            </a:r>
            <a:r>
              <a:rPr lang="lt-LT" sz="2000" dirty="0" smtClean="0">
                <a:latin typeface="Segoe UI" panose="020B0502040204020203" pitchFamily="34" charset="0"/>
                <a:cs typeface="Segoe UI" panose="020B0502040204020203" pitchFamily="34" charset="0"/>
              </a:rPr>
              <a:t>?:</a:t>
            </a:r>
            <a:r>
              <a:rPr lang="en-US" sz="2000" dirty="0" smtClean="0">
                <a:latin typeface="Segoe UI" panose="020B0502040204020203" pitchFamily="34" charset="0"/>
                <a:cs typeface="Segoe UI" panose="020B0502040204020203" pitchFamily="34" charset="0"/>
              </a:rPr>
              <a:t> </a:t>
            </a:r>
            <a:endParaRPr lang="lt-LT" sz="2000" dirty="0" smtClean="0">
              <a:latin typeface="Segoe UI" panose="020B0502040204020203" pitchFamily="34" charset="0"/>
              <a:cs typeface="Segoe UI" panose="020B0502040204020203" pitchFamily="34" charset="0"/>
            </a:endParaRPr>
          </a:p>
          <a:p>
            <a:pPr marL="342900" indent="-342900">
              <a:buFont typeface="Courier New" panose="02070309020205020404" pitchFamily="49" charset="0"/>
              <a:buChar char="o"/>
            </a:pPr>
            <a:r>
              <a:rPr lang="en-US" sz="2000" dirty="0" smtClean="0">
                <a:latin typeface="Segoe UI" panose="020B0502040204020203" pitchFamily="34" charset="0"/>
                <a:cs typeface="Segoe UI" panose="020B0502040204020203" pitchFamily="34" charset="0"/>
              </a:rPr>
              <a:t>creative writing (</a:t>
            </a:r>
            <a:r>
              <a:rPr lang="lt-LT" sz="2000" dirty="0" err="1" smtClean="0">
                <a:latin typeface="Segoe UI" panose="020B0502040204020203" pitchFamily="34" charset="0"/>
                <a:cs typeface="Segoe UI" panose="020B0502040204020203" pitchFamily="34" charset="0"/>
              </a:rPr>
              <a:t>novels</a:t>
            </a:r>
            <a:r>
              <a:rPr lang="lt-LT" sz="2000" dirty="0" smtClean="0">
                <a:latin typeface="Segoe UI" panose="020B0502040204020203" pitchFamily="34" charset="0"/>
                <a:cs typeface="Segoe UI" panose="020B0502040204020203" pitchFamily="34" charset="0"/>
              </a:rPr>
              <a:t>)</a:t>
            </a:r>
            <a:r>
              <a:rPr lang="en-US" sz="2000" dirty="0" smtClean="0">
                <a:latin typeface="Segoe UI" panose="020B0502040204020203" pitchFamily="34" charset="0"/>
                <a:cs typeface="Segoe UI" panose="020B0502040204020203" pitchFamily="34" charset="0"/>
              </a:rPr>
              <a:t>, </a:t>
            </a:r>
            <a:endParaRPr lang="lt-LT" sz="2000" dirty="0" smtClean="0">
              <a:latin typeface="Segoe UI" panose="020B0502040204020203" pitchFamily="34" charset="0"/>
              <a:cs typeface="Segoe UI" panose="020B0502040204020203" pitchFamily="34" charset="0"/>
            </a:endParaRPr>
          </a:p>
          <a:p>
            <a:pPr marL="342900" indent="-342900">
              <a:buFont typeface="Courier New" panose="02070309020205020404" pitchFamily="49" charset="0"/>
              <a:buChar char="o"/>
            </a:pPr>
            <a:r>
              <a:rPr lang="en-US" sz="2000" dirty="0" smtClean="0">
                <a:latin typeface="Segoe UI" panose="020B0502040204020203" pitchFamily="34" charset="0"/>
                <a:cs typeface="Segoe UI" panose="020B0502040204020203" pitchFamily="34" charset="0"/>
              </a:rPr>
              <a:t>journalistic writing</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press</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release</a:t>
            </a:r>
            <a:r>
              <a:rPr lang="lt-LT" sz="2000" dirty="0" smtClean="0">
                <a:latin typeface="Segoe UI" panose="020B0502040204020203" pitchFamily="34" charset="0"/>
                <a:cs typeface="Segoe UI" panose="020B0502040204020203" pitchFamily="34" charset="0"/>
              </a:rPr>
              <a:t>)</a:t>
            </a:r>
            <a:r>
              <a:rPr lang="en-US" sz="2000" dirty="0" smtClean="0">
                <a:latin typeface="Segoe UI" panose="020B0502040204020203" pitchFamily="34" charset="0"/>
                <a:cs typeface="Segoe UI" panose="020B0502040204020203" pitchFamily="34" charset="0"/>
              </a:rPr>
              <a:t>, </a:t>
            </a:r>
            <a:endParaRPr lang="lt-LT" sz="2000" dirty="0" smtClean="0">
              <a:latin typeface="Segoe UI" panose="020B0502040204020203" pitchFamily="34" charset="0"/>
              <a:cs typeface="Segoe UI" panose="020B0502040204020203" pitchFamily="34" charset="0"/>
            </a:endParaRPr>
          </a:p>
          <a:p>
            <a:pPr marL="342900" indent="-342900">
              <a:buFont typeface="Courier New" panose="02070309020205020404" pitchFamily="49" charset="0"/>
              <a:buChar char="o"/>
            </a:pPr>
            <a:r>
              <a:rPr lang="en-US" sz="2000" dirty="0" smtClean="0">
                <a:latin typeface="Segoe UI" panose="020B0502040204020203" pitchFamily="34" charset="0"/>
                <a:cs typeface="Segoe UI" panose="020B0502040204020203" pitchFamily="34" charset="0"/>
              </a:rPr>
              <a:t>writing </a:t>
            </a:r>
            <a:r>
              <a:rPr lang="en-US" sz="2000" dirty="0">
                <a:latin typeface="Segoe UI" panose="020B0502040204020203" pitchFamily="34" charset="0"/>
                <a:cs typeface="Segoe UI" panose="020B0502040204020203" pitchFamily="34" charset="0"/>
              </a:rPr>
              <a:t>technical </a:t>
            </a:r>
            <a:r>
              <a:rPr lang="en-US" sz="2000" dirty="0" smtClean="0">
                <a:latin typeface="Segoe UI" panose="020B0502040204020203" pitchFamily="34" charset="0"/>
                <a:cs typeface="Segoe UI" panose="020B0502040204020203" pitchFamily="34" charset="0"/>
              </a:rPr>
              <a:t>literature</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instruction</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on</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use</a:t>
            </a:r>
            <a:r>
              <a:rPr lang="lt-LT" sz="2000" dirty="0" smtClean="0">
                <a:latin typeface="Segoe UI" panose="020B0502040204020203" pitchFamily="34" charset="0"/>
                <a:cs typeface="Segoe UI" panose="020B0502040204020203" pitchFamily="34" charset="0"/>
              </a:rPr>
              <a:t> of </a:t>
            </a:r>
            <a:r>
              <a:rPr lang="lt-LT" sz="2000" dirty="0" err="1" smtClean="0">
                <a:latin typeface="Segoe UI" panose="020B0502040204020203" pitchFamily="34" charset="0"/>
                <a:cs typeface="Segoe UI" panose="020B0502040204020203" pitchFamily="34" charset="0"/>
              </a:rPr>
              <a:t>devices</a:t>
            </a:r>
            <a:r>
              <a:rPr lang="lt-LT" sz="2000" dirty="0" smtClean="0">
                <a:latin typeface="Segoe UI" panose="020B0502040204020203" pitchFamily="34" charset="0"/>
                <a:cs typeface="Segoe UI" panose="020B0502040204020203" pitchFamily="34" charset="0"/>
              </a:rPr>
              <a:t>)</a:t>
            </a:r>
            <a:r>
              <a:rPr lang="en-US" sz="2000" dirty="0" smtClean="0">
                <a:latin typeface="Segoe UI" panose="020B0502040204020203" pitchFamily="34" charset="0"/>
                <a:cs typeface="Segoe UI" panose="020B0502040204020203" pitchFamily="34" charset="0"/>
              </a:rPr>
              <a:t>, </a:t>
            </a:r>
            <a:endParaRPr lang="lt-LT" sz="2000" dirty="0" smtClean="0">
              <a:latin typeface="Segoe UI" panose="020B0502040204020203" pitchFamily="34" charset="0"/>
              <a:cs typeface="Segoe UI" panose="020B0502040204020203" pitchFamily="34" charset="0"/>
            </a:endParaRPr>
          </a:p>
          <a:p>
            <a:pPr marL="342900" indent="-342900">
              <a:buFont typeface="Courier New" panose="02070309020205020404" pitchFamily="49" charset="0"/>
              <a:buChar char="o"/>
            </a:pPr>
            <a:r>
              <a:rPr lang="en-US" sz="2000" dirty="0" smtClean="0">
                <a:latin typeface="Segoe UI" panose="020B0502040204020203" pitchFamily="34" charset="0"/>
                <a:cs typeface="Segoe UI" panose="020B0502040204020203" pitchFamily="34" charset="0"/>
              </a:rPr>
              <a:t>professional </a:t>
            </a:r>
            <a:r>
              <a:rPr lang="en-US" sz="2000" dirty="0">
                <a:latin typeface="Segoe UI" panose="020B0502040204020203" pitchFamily="34" charset="0"/>
                <a:cs typeface="Segoe UI" panose="020B0502040204020203" pitchFamily="34" charset="0"/>
              </a:rPr>
              <a:t>writing </a:t>
            </a:r>
            <a:r>
              <a:rPr lang="en-US" sz="2000" dirty="0" smtClean="0">
                <a:latin typeface="Segoe UI" panose="020B0502040204020203" pitchFamily="34" charset="0"/>
                <a:cs typeface="Segoe UI" panose="020B0502040204020203" pitchFamily="34" charset="0"/>
              </a:rPr>
              <a:t>(filling </a:t>
            </a:r>
            <a:r>
              <a:rPr lang="en-US" sz="2000" dirty="0">
                <a:latin typeface="Segoe UI" panose="020B0502040204020203" pitchFamily="34" charset="0"/>
                <a:cs typeface="Segoe UI" panose="020B0502040204020203" pitchFamily="34" charset="0"/>
              </a:rPr>
              <a:t>out nursing documents</a:t>
            </a:r>
            <a:r>
              <a:rPr lang="en-US" sz="2000" dirty="0" smtClean="0">
                <a:latin typeface="Segoe UI" panose="020B0502040204020203" pitchFamily="34" charset="0"/>
                <a:cs typeface="Segoe UI" panose="020B0502040204020203" pitchFamily="34" charset="0"/>
              </a:rPr>
              <a:t>)?</a:t>
            </a:r>
            <a:endParaRPr lang="lt-LT" sz="2000" dirty="0" smtClean="0">
              <a:latin typeface="Segoe UI" panose="020B0502040204020203" pitchFamily="34" charset="0"/>
              <a:cs typeface="Segoe UI" panose="020B0502040204020203" pitchFamily="34" charset="0"/>
            </a:endParaRPr>
          </a:p>
          <a:p>
            <a:endParaRPr lang="lt-LT" sz="2000" dirty="0">
              <a:latin typeface="Segoe UI" panose="020B0502040204020203" pitchFamily="34" charset="0"/>
              <a:cs typeface="Segoe UI" panose="020B0502040204020203" pitchFamily="34" charset="0"/>
            </a:endParaRPr>
          </a:p>
          <a:p>
            <a:r>
              <a:rPr lang="lt-LT" sz="2000" dirty="0" smtClean="0">
                <a:latin typeface="Segoe UI" panose="020B0502040204020203" pitchFamily="34" charset="0"/>
                <a:cs typeface="Segoe UI" panose="020B0502040204020203" pitchFamily="34" charset="0"/>
              </a:rPr>
              <a:t>2. </a:t>
            </a:r>
            <a:r>
              <a:rPr lang="lt-LT" sz="2000" dirty="0" err="1" smtClean="0">
                <a:latin typeface="Segoe UI" panose="020B0502040204020203" pitchFamily="34" charset="0"/>
                <a:cs typeface="Segoe UI" panose="020B0502040204020203" pitchFamily="34" charset="0"/>
              </a:rPr>
              <a:t>What</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is</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the</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main</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aim</a:t>
            </a:r>
            <a:r>
              <a:rPr lang="lt-LT" sz="2000" dirty="0" smtClean="0">
                <a:latin typeface="Segoe UI" panose="020B0502040204020203" pitchFamily="34" charset="0"/>
                <a:cs typeface="Segoe UI" panose="020B0502040204020203" pitchFamily="34" charset="0"/>
              </a:rPr>
              <a:t> of </a:t>
            </a:r>
            <a:r>
              <a:rPr lang="lt-LT" sz="2000" dirty="0" err="1" smtClean="0">
                <a:latin typeface="Segoe UI" panose="020B0502040204020203" pitchFamily="34" charset="0"/>
                <a:cs typeface="Segoe UI" panose="020B0502040204020203" pitchFamily="34" charset="0"/>
              </a:rPr>
              <a:t>academic</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scholarly</a:t>
            </a:r>
            <a:r>
              <a:rPr lang="lt-LT" sz="2000" dirty="0" smtClean="0">
                <a:latin typeface="Segoe UI" panose="020B0502040204020203" pitchFamily="34" charset="0"/>
                <a:cs typeface="Segoe UI" panose="020B0502040204020203" pitchFamily="34" charset="0"/>
              </a:rPr>
              <a:t>) </a:t>
            </a:r>
            <a:r>
              <a:rPr lang="lt-LT" sz="2000" dirty="0" err="1" smtClean="0">
                <a:latin typeface="Segoe UI" panose="020B0502040204020203" pitchFamily="34" charset="0"/>
                <a:cs typeface="Segoe UI" panose="020B0502040204020203" pitchFamily="34" charset="0"/>
              </a:rPr>
              <a:t>writing</a:t>
            </a:r>
            <a:r>
              <a:rPr lang="lt-LT" sz="2000" dirty="0" smtClean="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7079949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3399"/>
                </a:solidFill>
                <a:latin typeface="Segoe UI" panose="020B0502040204020203" pitchFamily="34" charset="0"/>
                <a:cs typeface="Segoe UI" panose="020B0502040204020203" pitchFamily="34" charset="0"/>
              </a:rPr>
              <a:t>Academic writing skills</a:t>
            </a:r>
            <a:endParaRPr lang="lt-LT" sz="3200" b="1" dirty="0">
              <a:solidFill>
                <a:srgbClr val="003399"/>
              </a:solidFill>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783771" y="2002986"/>
            <a:ext cx="10371909" cy="4191172"/>
          </a:xfrm>
        </p:spPr>
        <p:txBody>
          <a:bodyPr>
            <a:normAutofit/>
          </a:bodyPr>
          <a:lstStyle/>
          <a:p>
            <a:pPr>
              <a:buFont typeface="Courier New" panose="02070309020205020404" pitchFamily="49" charset="0"/>
              <a:buChar char="o"/>
            </a:pPr>
            <a:r>
              <a:rPr lang="en-US" dirty="0">
                <a:cs typeface="Segoe UI" panose="020B0502040204020203" pitchFamily="34" charset="0"/>
              </a:rPr>
              <a:t>Based on good writing </a:t>
            </a:r>
            <a:r>
              <a:rPr lang="en-US" dirty="0" smtClean="0">
                <a:cs typeface="Segoe UI" panose="020B0502040204020203" pitchFamily="34" charset="0"/>
              </a:rPr>
              <a:t>principles</a:t>
            </a:r>
            <a:r>
              <a:rPr lang="lt-LT" dirty="0" smtClean="0">
                <a:cs typeface="Segoe UI" panose="020B0502040204020203" pitchFamily="34" charset="0"/>
              </a:rPr>
              <a:t> </a:t>
            </a:r>
            <a:r>
              <a:rPr lang="lt-LT" dirty="0" err="1" smtClean="0">
                <a:cs typeface="Segoe UI" panose="020B0502040204020203" pitchFamily="34" charset="0"/>
              </a:rPr>
              <a:t>and</a:t>
            </a:r>
            <a:r>
              <a:rPr lang="lt-LT" dirty="0" smtClean="0">
                <a:cs typeface="Segoe UI" panose="020B0502040204020203" pitchFamily="34" charset="0"/>
              </a:rPr>
              <a:t> </a:t>
            </a:r>
            <a:r>
              <a:rPr lang="lt-LT" dirty="0" err="1" smtClean="0">
                <a:cs typeface="Segoe UI" panose="020B0502040204020203" pitchFamily="34" charset="0"/>
              </a:rPr>
              <a:t>critical</a:t>
            </a:r>
            <a:r>
              <a:rPr lang="lt-LT" dirty="0" smtClean="0">
                <a:cs typeface="Segoe UI" panose="020B0502040204020203" pitchFamily="34" charset="0"/>
              </a:rPr>
              <a:t> </a:t>
            </a:r>
            <a:r>
              <a:rPr lang="lt-LT" dirty="0" err="1" smtClean="0">
                <a:cs typeface="Segoe UI" panose="020B0502040204020203" pitchFamily="34" charset="0"/>
              </a:rPr>
              <a:t>reading</a:t>
            </a:r>
            <a:r>
              <a:rPr lang="lt-LT" dirty="0" smtClean="0">
                <a:cs typeface="Segoe UI" panose="020B0502040204020203" pitchFamily="34" charset="0"/>
              </a:rPr>
              <a:t> </a:t>
            </a:r>
            <a:r>
              <a:rPr lang="lt-LT" dirty="0" err="1" smtClean="0">
                <a:cs typeface="Segoe UI" panose="020B0502040204020203" pitchFamily="34" charset="0"/>
              </a:rPr>
              <a:t>skills</a:t>
            </a:r>
            <a:r>
              <a:rPr lang="en-US" dirty="0" smtClean="0">
                <a:cs typeface="Segoe UI" panose="020B0502040204020203" pitchFamily="34" charset="0"/>
              </a:rPr>
              <a:t> - </a:t>
            </a:r>
            <a:r>
              <a:rPr lang="en-AU" dirty="0"/>
              <a:t>It involves good story-telling</a:t>
            </a:r>
            <a:endParaRPr lang="en-US" dirty="0" smtClean="0">
              <a:cs typeface="Segoe UI" panose="020B0502040204020203" pitchFamily="34" charset="0"/>
            </a:endParaRPr>
          </a:p>
          <a:p>
            <a:pPr>
              <a:buFont typeface="Courier New" panose="02070309020205020404" pitchFamily="49" charset="0"/>
              <a:buChar char="o"/>
            </a:pPr>
            <a:r>
              <a:rPr lang="en-US" dirty="0" smtClean="0">
                <a:cs typeface="Segoe UI" panose="020B0502040204020203" pitchFamily="34" charset="0"/>
              </a:rPr>
              <a:t>Readings the scientific literature helps to develop your skills</a:t>
            </a:r>
          </a:p>
          <a:p>
            <a:pPr>
              <a:buFont typeface="Courier New" panose="02070309020205020404" pitchFamily="49" charset="0"/>
              <a:buChar char="o"/>
            </a:pPr>
            <a:r>
              <a:rPr lang="en-US" dirty="0" smtClean="0">
                <a:cs typeface="Segoe UI" panose="020B0502040204020203" pitchFamily="34" charset="0"/>
              </a:rPr>
              <a:t>When thinking about your research, ‘write </a:t>
            </a:r>
            <a:r>
              <a:rPr lang="en-US" dirty="0">
                <a:cs typeface="Segoe UI" panose="020B0502040204020203" pitchFamily="34" charset="0"/>
              </a:rPr>
              <a:t>ideas down rather than talk about </a:t>
            </a:r>
            <a:r>
              <a:rPr lang="en-US" dirty="0" smtClean="0">
                <a:cs typeface="Segoe UI" panose="020B0502040204020203" pitchFamily="34" charset="0"/>
              </a:rPr>
              <a:t>them’ – visualization of ideas helps for clarification of them</a:t>
            </a:r>
            <a:endParaRPr lang="lt-LT" dirty="0" smtClean="0">
              <a:cs typeface="Segoe UI" panose="020B0502040204020203" pitchFamily="34" charset="0"/>
            </a:endParaRPr>
          </a:p>
          <a:p>
            <a:pPr>
              <a:buFont typeface="Courier New" panose="02070309020205020404" pitchFamily="49" charset="0"/>
              <a:buChar char="o"/>
            </a:pPr>
            <a:r>
              <a:rPr lang="en-US" dirty="0" smtClean="0">
                <a:cs typeface="Segoe UI" panose="020B0502040204020203" pitchFamily="34" charset="0"/>
              </a:rPr>
              <a:t>Do not try be perfect at once – the quality of your paper will improve gradually during the process</a:t>
            </a:r>
          </a:p>
          <a:p>
            <a:pPr marL="0" indent="0">
              <a:buNone/>
            </a:pPr>
            <a:endParaRPr lang="en-US" dirty="0" smtClean="0">
              <a:cs typeface="Segoe UI" panose="020B0502040204020203" pitchFamily="34" charset="0"/>
            </a:endParaRPr>
          </a:p>
          <a:p>
            <a:pPr marL="201168" lvl="1" indent="0">
              <a:buNone/>
            </a:pPr>
            <a:r>
              <a:rPr lang="en-US" sz="2000" i="1" dirty="0" smtClean="0">
                <a:cs typeface="Segoe UI" panose="020B0502040204020203" pitchFamily="34" charset="0"/>
              </a:rPr>
              <a:t>		</a:t>
            </a:r>
            <a:endParaRPr lang="lt-LT" sz="2000" i="1" dirty="0" smtClean="0">
              <a:cs typeface="Segoe UI" panose="020B0502040204020203" pitchFamily="34" charset="0"/>
            </a:endParaRPr>
          </a:p>
          <a:p>
            <a:pPr marL="201168" lvl="1" indent="0">
              <a:buNone/>
            </a:pPr>
            <a:r>
              <a:rPr lang="lt-LT" sz="2000" i="1" dirty="0" smtClean="0">
                <a:cs typeface="Segoe UI" panose="020B0502040204020203" pitchFamily="34" charset="0"/>
              </a:rPr>
              <a:t>	</a:t>
            </a:r>
            <a:r>
              <a:rPr lang="en-US" sz="2000" i="1" dirty="0" smtClean="0">
                <a:cs typeface="Segoe UI" panose="020B0502040204020203" pitchFamily="34" charset="0"/>
              </a:rPr>
              <a:t>‘</a:t>
            </a:r>
            <a:r>
              <a:rPr lang="en-US" sz="2000" i="1" dirty="0" smtClean="0">
                <a:solidFill>
                  <a:srgbClr val="003399"/>
                </a:solidFill>
                <a:cs typeface="Segoe UI" panose="020B0502040204020203" pitchFamily="34" charset="0"/>
              </a:rPr>
              <a:t>Most </a:t>
            </a:r>
            <a:r>
              <a:rPr lang="en-US" sz="2000" i="1" dirty="0">
                <a:solidFill>
                  <a:srgbClr val="003399"/>
                </a:solidFill>
                <a:cs typeface="Segoe UI" panose="020B0502040204020203" pitchFamily="34" charset="0"/>
              </a:rPr>
              <a:t>experienced researchers write the first draft carefully but do not work for a polished </a:t>
            </a:r>
            <a:r>
              <a:rPr lang="en-US" sz="2000" i="1" dirty="0" smtClean="0">
                <a:solidFill>
                  <a:srgbClr val="003399"/>
                </a:solidFill>
                <a:cs typeface="Segoe UI" panose="020B0502040204020203" pitchFamily="34" charset="0"/>
              </a:rPr>
              <a:t>draft</a:t>
            </a:r>
            <a:r>
              <a:rPr lang="en-US" sz="2000" i="1" dirty="0">
                <a:solidFill>
                  <a:srgbClr val="003399"/>
                </a:solidFill>
                <a:cs typeface="Segoe UI" panose="020B0502040204020203" pitchFamily="34" charset="0"/>
              </a:rPr>
              <a:t>; the polish comes relatively late in the writing </a:t>
            </a:r>
            <a:r>
              <a:rPr lang="en-US" sz="2000" i="1" dirty="0" smtClean="0">
                <a:solidFill>
                  <a:srgbClr val="003399"/>
                </a:solidFill>
                <a:cs typeface="Segoe UI" panose="020B0502040204020203" pitchFamily="34" charset="0"/>
              </a:rPr>
              <a:t>process’ (</a:t>
            </a:r>
            <a:r>
              <a:rPr lang="en-US" sz="2000" i="1" dirty="0" err="1" smtClean="0">
                <a:solidFill>
                  <a:srgbClr val="003399"/>
                </a:solidFill>
                <a:cs typeface="Segoe UI" panose="020B0502040204020203" pitchFamily="34" charset="0"/>
              </a:rPr>
              <a:t>J.W.Creswell</a:t>
            </a:r>
            <a:r>
              <a:rPr lang="en-US" sz="2000" i="1" dirty="0" smtClean="0">
                <a:solidFill>
                  <a:srgbClr val="003399"/>
                </a:solidFill>
                <a:cs typeface="Segoe UI" panose="020B0502040204020203" pitchFamily="34" charset="0"/>
              </a:rPr>
              <a:t>, 2009).</a:t>
            </a:r>
            <a:r>
              <a:rPr lang="en-US" sz="2000" dirty="0">
                <a:solidFill>
                  <a:srgbClr val="003399"/>
                </a:solidFill>
                <a:cs typeface="Segoe UI" panose="020B0502040204020203" pitchFamily="34" charset="0"/>
              </a:rPr>
              <a:t> </a:t>
            </a:r>
            <a:endParaRPr lang="en-US" sz="2000" dirty="0" smtClean="0">
              <a:solidFill>
                <a:srgbClr val="003399"/>
              </a:solidFill>
              <a:cs typeface="Segoe UI" panose="020B0502040204020203" pitchFamily="34" charset="0"/>
            </a:endParaRPr>
          </a:p>
          <a:p>
            <a:pPr marL="201168" lvl="1" indent="0">
              <a:buNone/>
            </a:pPr>
            <a:endParaRPr lang="en-US" i="1" dirty="0" smtClean="0">
              <a:latin typeface="Segoe UI" panose="020B0502040204020203" pitchFamily="34" charset="0"/>
              <a:cs typeface="Segoe UI" panose="020B0502040204020203" pitchFamily="34" charset="0"/>
            </a:endParaRPr>
          </a:p>
          <a:p>
            <a:pPr marL="365760" indent="-457200">
              <a:buFont typeface="Courier New" panose="02070309020205020404" pitchFamily="49" charset="0"/>
              <a:buChar char="o"/>
            </a:pPr>
            <a:endParaRPr lang="en-US" i="1" dirty="0" smtClean="0">
              <a:latin typeface="Segoe UI" panose="020B0502040204020203" pitchFamily="34" charset="0"/>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5D73EB33-29DA-483B-93E0-CED121B0163C}" type="slidenum">
              <a:rPr lang="en-US" smtClean="0"/>
              <a:t>52</a:t>
            </a:fld>
            <a:endParaRPr lang="en-US"/>
          </a:p>
        </p:txBody>
      </p:sp>
    </p:spTree>
    <p:extLst>
      <p:ext uri="{BB962C8B-B14F-4D97-AF65-F5344CB8AC3E}">
        <p14:creationId xmlns:p14="http://schemas.microsoft.com/office/powerpoint/2010/main" val="26436390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99"/>
                </a:solidFill>
                <a:latin typeface="Segoe UI" panose="020B0502040204020203" pitchFamily="34" charset="0"/>
                <a:cs typeface="Segoe UI" panose="020B0502040204020203" pitchFamily="34" charset="0"/>
              </a:rPr>
              <a:t>Academic writing skills</a:t>
            </a:r>
            <a:endParaRPr lang="lt-LT" sz="3200" b="1" dirty="0"/>
          </a:p>
        </p:txBody>
      </p:sp>
      <p:sp>
        <p:nvSpPr>
          <p:cNvPr id="3" name="Content Placeholder 2"/>
          <p:cNvSpPr>
            <a:spLocks noGrp="1"/>
          </p:cNvSpPr>
          <p:nvPr>
            <p:ph idx="1"/>
          </p:nvPr>
        </p:nvSpPr>
        <p:spPr>
          <a:xfrm>
            <a:off x="954408" y="2090766"/>
            <a:ext cx="10258075" cy="4452429"/>
          </a:xfrm>
        </p:spPr>
        <p:txBody>
          <a:bodyPr>
            <a:normAutofit fontScale="92500" lnSpcReduction="10000"/>
          </a:bodyPr>
          <a:lstStyle/>
          <a:p>
            <a:pPr algn="just">
              <a:buFont typeface="Courier New" panose="02070309020205020404" pitchFamily="49" charset="0"/>
              <a:buChar char="o"/>
            </a:pPr>
            <a:r>
              <a:rPr lang="en-GB" sz="2100" dirty="0">
                <a:solidFill>
                  <a:schemeClr val="tx1"/>
                </a:solidFill>
                <a:cs typeface="Segoe UI" panose="020B0502040204020203" pitchFamily="34" charset="0"/>
              </a:rPr>
              <a:t>Divide the writing of a paper into manageable chunks</a:t>
            </a:r>
            <a:endParaRPr lang="lt-LT" sz="2100" dirty="0">
              <a:cs typeface="Segoe UI" panose="020B0502040204020203" pitchFamily="34" charset="0"/>
            </a:endParaRPr>
          </a:p>
          <a:p>
            <a:pPr algn="just">
              <a:buFont typeface="Courier New" panose="02070309020205020404" pitchFamily="49" charset="0"/>
              <a:buChar char="o"/>
            </a:pPr>
            <a:r>
              <a:rPr lang="en-US" sz="2100" dirty="0" smtClean="0"/>
              <a:t>Coherence </a:t>
            </a:r>
            <a:r>
              <a:rPr lang="en-US" sz="2100" dirty="0"/>
              <a:t>in writing </a:t>
            </a:r>
            <a:r>
              <a:rPr lang="lt-LT" sz="2100" dirty="0" smtClean="0"/>
              <a:t> - ‚</a:t>
            </a:r>
            <a:r>
              <a:rPr lang="en-US" sz="2100" dirty="0" smtClean="0"/>
              <a:t>the </a:t>
            </a:r>
            <a:r>
              <a:rPr lang="en-US" sz="2100" dirty="0"/>
              <a:t>ideas tie together and logically flow from one sentence to another and from one paragraph to </a:t>
            </a:r>
            <a:r>
              <a:rPr lang="en-US" sz="2100" dirty="0" smtClean="0"/>
              <a:t>another</a:t>
            </a:r>
            <a:r>
              <a:rPr lang="lt-LT" sz="2100" dirty="0" smtClean="0"/>
              <a:t>‘</a:t>
            </a:r>
            <a:r>
              <a:rPr lang="en-US" sz="2100" dirty="0" smtClean="0"/>
              <a:t>. </a:t>
            </a:r>
            <a:r>
              <a:rPr lang="en-AU" sz="2100" dirty="0" smtClean="0">
                <a:solidFill>
                  <a:schemeClr val="tx1"/>
                </a:solidFill>
              </a:rPr>
              <a:t>Use </a:t>
            </a:r>
            <a:r>
              <a:rPr lang="en-AU" sz="2100" dirty="0">
                <a:solidFill>
                  <a:schemeClr val="tx1"/>
                </a:solidFill>
              </a:rPr>
              <a:t>connecting words to help the sentences flow</a:t>
            </a:r>
          </a:p>
          <a:p>
            <a:pPr algn="just">
              <a:buFont typeface="Courier New" panose="02070309020205020404" pitchFamily="49" charset="0"/>
              <a:buChar char="o"/>
            </a:pPr>
            <a:r>
              <a:rPr lang="lt-LT" sz="2100" dirty="0" err="1" smtClean="0">
                <a:cs typeface="Segoe UI" panose="020B0502040204020203" pitchFamily="34" charset="0"/>
              </a:rPr>
              <a:t>About</a:t>
            </a:r>
            <a:r>
              <a:rPr lang="lt-LT" sz="2100" dirty="0" smtClean="0">
                <a:cs typeface="Segoe UI" panose="020B0502040204020203" pitchFamily="34" charset="0"/>
              </a:rPr>
              <a:t> </a:t>
            </a:r>
            <a:r>
              <a:rPr lang="lt-LT" sz="2100" dirty="0" err="1">
                <a:cs typeface="Segoe UI" panose="020B0502040204020203" pitchFamily="34" charset="0"/>
              </a:rPr>
              <a:t>the</a:t>
            </a:r>
            <a:r>
              <a:rPr lang="lt-LT" sz="2100" dirty="0">
                <a:cs typeface="Segoe UI" panose="020B0502040204020203" pitchFamily="34" charset="0"/>
              </a:rPr>
              <a:t> </a:t>
            </a:r>
            <a:r>
              <a:rPr lang="lt-LT" sz="2100" dirty="0" err="1">
                <a:cs typeface="Segoe UI" panose="020B0502040204020203" pitchFamily="34" charset="0"/>
              </a:rPr>
              <a:t>tense</a:t>
            </a:r>
            <a:r>
              <a:rPr lang="lt-LT" sz="2100" dirty="0">
                <a:cs typeface="Segoe UI" panose="020B0502040204020203" pitchFamily="34" charset="0"/>
              </a:rPr>
              <a:t>: </a:t>
            </a:r>
            <a:r>
              <a:rPr lang="en-US" sz="2100" dirty="0">
                <a:cs typeface="Segoe UI" panose="020B0502040204020203" pitchFamily="34" charset="0"/>
              </a:rPr>
              <a:t>the past tense to describe results and the present tense to discuss the results and to present the conclusions.</a:t>
            </a:r>
          </a:p>
          <a:p>
            <a:pPr algn="just">
              <a:buFont typeface="Courier New" panose="02070309020205020404" pitchFamily="49" charset="0"/>
              <a:buChar char="o"/>
            </a:pPr>
            <a:r>
              <a:rPr lang="en-US" sz="2100" dirty="0" smtClean="0"/>
              <a:t>Use </a:t>
            </a:r>
            <a:r>
              <a:rPr lang="en-US" sz="2100" dirty="0"/>
              <a:t>the active voice as much as possible in </a:t>
            </a:r>
            <a:r>
              <a:rPr lang="lt-LT" sz="2100" dirty="0" err="1" smtClean="0"/>
              <a:t>academic</a:t>
            </a:r>
            <a:r>
              <a:rPr lang="en-US" sz="2100" dirty="0" smtClean="0"/>
              <a:t> writing</a:t>
            </a:r>
            <a:endParaRPr lang="lt-LT" sz="2100" dirty="0" smtClean="0"/>
          </a:p>
          <a:p>
            <a:pPr marL="292608" lvl="1" indent="0" algn="just">
              <a:buNone/>
            </a:pPr>
            <a:r>
              <a:rPr lang="lt-LT" sz="2000" dirty="0" err="1" smtClean="0">
                <a:solidFill>
                  <a:srgbClr val="003399"/>
                </a:solidFill>
              </a:rPr>
              <a:t>By</a:t>
            </a:r>
            <a:r>
              <a:rPr lang="lt-LT" sz="2000" dirty="0" smtClean="0">
                <a:solidFill>
                  <a:srgbClr val="003399"/>
                </a:solidFill>
              </a:rPr>
              <a:t> </a:t>
            </a:r>
            <a:r>
              <a:rPr lang="en-US" sz="2000" dirty="0" smtClean="0">
                <a:solidFill>
                  <a:srgbClr val="003399"/>
                </a:solidFill>
              </a:rPr>
              <a:t>Ross-Larson </a:t>
            </a:r>
            <a:r>
              <a:rPr lang="en-US" sz="2000" dirty="0">
                <a:solidFill>
                  <a:srgbClr val="003399"/>
                </a:solidFill>
              </a:rPr>
              <a:t>(1982), “If the subject acts, the voice is active. If the subject is acted on, the voice is passive” (p. 29</a:t>
            </a:r>
            <a:r>
              <a:rPr lang="en-US" sz="2000" dirty="0" smtClean="0">
                <a:solidFill>
                  <a:srgbClr val="003399"/>
                </a:solidFill>
              </a:rPr>
              <a:t>)</a:t>
            </a:r>
            <a:r>
              <a:rPr lang="lt-LT" sz="2000" dirty="0" smtClean="0">
                <a:solidFill>
                  <a:srgbClr val="003399"/>
                </a:solidFill>
              </a:rPr>
              <a:t> (in JWC, 2009)</a:t>
            </a:r>
            <a:r>
              <a:rPr lang="en-US" sz="2000" dirty="0" smtClean="0">
                <a:solidFill>
                  <a:srgbClr val="003399"/>
                </a:solidFill>
              </a:rPr>
              <a:t>.</a:t>
            </a:r>
          </a:p>
          <a:p>
            <a:pPr marL="292608" lvl="1" indent="0" algn="just">
              <a:buNone/>
            </a:pPr>
            <a:endParaRPr lang="en-US" sz="2000" dirty="0">
              <a:solidFill>
                <a:srgbClr val="003399"/>
              </a:solidFill>
              <a:cs typeface="Segoe UI" panose="020B0502040204020203" pitchFamily="34" charset="0"/>
            </a:endParaRPr>
          </a:p>
          <a:p>
            <a:pPr algn="just">
              <a:buFont typeface="Courier New" panose="02070309020205020404" pitchFamily="49" charset="0"/>
              <a:buChar char="o"/>
            </a:pPr>
            <a:r>
              <a:rPr lang="en-US" sz="2100" dirty="0" smtClean="0">
                <a:cs typeface="Segoe UI" panose="020B0502040204020203" pitchFamily="34" charset="0"/>
              </a:rPr>
              <a:t>Additional </a:t>
            </a:r>
            <a:r>
              <a:rPr lang="en-US" sz="2100" dirty="0">
                <a:cs typeface="Segoe UI" panose="020B0502040204020203" pitchFamily="34" charset="0"/>
              </a:rPr>
              <a:t>words that are unnecessary to convey the meaning of </a:t>
            </a:r>
            <a:r>
              <a:rPr lang="en-US" sz="2100" dirty="0" smtClean="0">
                <a:cs typeface="Segoe UI" panose="020B0502040204020203" pitchFamily="34" charset="0"/>
              </a:rPr>
              <a:t>ideas have to be  deleted</a:t>
            </a:r>
          </a:p>
          <a:p>
            <a:pPr algn="just">
              <a:buFont typeface="Courier New" panose="02070309020205020404" pitchFamily="49" charset="0"/>
              <a:buChar char="o"/>
            </a:pPr>
            <a:r>
              <a:rPr lang="en-AU" sz="2100" dirty="0" smtClean="0">
                <a:solidFill>
                  <a:schemeClr val="tx1"/>
                </a:solidFill>
              </a:rPr>
              <a:t>Never </a:t>
            </a:r>
            <a:r>
              <a:rPr lang="en-AU" sz="2100" dirty="0">
                <a:solidFill>
                  <a:schemeClr val="tx1"/>
                </a:solidFill>
              </a:rPr>
              <a:t>use the same word twice in a paragraph. Never, </a:t>
            </a:r>
            <a:r>
              <a:rPr lang="en-AU" sz="2100" dirty="0" smtClean="0">
                <a:solidFill>
                  <a:schemeClr val="tx1"/>
                </a:solidFill>
              </a:rPr>
              <a:t>never </a:t>
            </a:r>
            <a:r>
              <a:rPr lang="en-AU" sz="2100" dirty="0">
                <a:solidFill>
                  <a:schemeClr val="tx1"/>
                </a:solidFill>
              </a:rPr>
              <a:t>use it twice in a sentence</a:t>
            </a:r>
            <a:r>
              <a:rPr lang="en-AU" sz="2100" dirty="0" smtClean="0">
                <a:solidFill>
                  <a:schemeClr val="tx1"/>
                </a:solidFill>
              </a:rPr>
              <a:t>!</a:t>
            </a:r>
          </a:p>
          <a:p>
            <a:pPr algn="just">
              <a:buFont typeface="Courier New" panose="02070309020205020404" pitchFamily="49" charset="0"/>
              <a:buChar char="o"/>
            </a:pPr>
            <a:r>
              <a:rPr lang="en-AU" sz="2100" dirty="0">
                <a:solidFill>
                  <a:schemeClr val="tx1"/>
                </a:solidFill>
              </a:rPr>
              <a:t>Stylish academic writers hone and polish their sentences until they gleam.</a:t>
            </a:r>
          </a:p>
          <a:p>
            <a:pPr>
              <a:buFont typeface="Courier New" panose="02070309020205020404" pitchFamily="49" charset="0"/>
              <a:buChar char="o"/>
            </a:pPr>
            <a:endParaRPr lang="en-AU" dirty="0">
              <a:solidFill>
                <a:schemeClr val="tx1"/>
              </a:solidFill>
            </a:endParaRPr>
          </a:p>
          <a:p>
            <a:pPr>
              <a:buFont typeface="Courier New" panose="02070309020205020404" pitchFamily="49" charset="0"/>
              <a:buChar char="o"/>
            </a:pPr>
            <a:endParaRPr lang="lt-LT" dirty="0" smtClean="0">
              <a:cs typeface="Segoe UI" panose="020B0502040204020203" pitchFamily="34" charset="0"/>
            </a:endParaRPr>
          </a:p>
          <a:p>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53</a:t>
            </a:fld>
            <a:endParaRPr lang="en-US"/>
          </a:p>
        </p:txBody>
      </p:sp>
      <p:pic>
        <p:nvPicPr>
          <p:cNvPr id="4" name="Picture 3"/>
          <p:cNvPicPr>
            <a:picLocks noChangeAspect="1"/>
          </p:cNvPicPr>
          <p:nvPr/>
        </p:nvPicPr>
        <p:blipFill>
          <a:blip r:embed="rId2"/>
          <a:stretch>
            <a:fillRect/>
          </a:stretch>
        </p:blipFill>
        <p:spPr>
          <a:xfrm>
            <a:off x="9006923" y="60885"/>
            <a:ext cx="3005494" cy="2237472"/>
          </a:xfrm>
          <a:prstGeom prst="rect">
            <a:avLst/>
          </a:prstGeom>
        </p:spPr>
      </p:pic>
    </p:spTree>
    <p:extLst>
      <p:ext uri="{BB962C8B-B14F-4D97-AF65-F5344CB8AC3E}">
        <p14:creationId xmlns:p14="http://schemas.microsoft.com/office/powerpoint/2010/main" val="14407499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563365" y="1856735"/>
            <a:ext cx="10649118" cy="4785612"/>
          </a:xfrm>
        </p:spPr>
        <p:txBody>
          <a:bodyPr>
            <a:normAutofit/>
          </a:bodyPr>
          <a:lstStyle/>
          <a:p>
            <a:pPr>
              <a:buFont typeface="Courier New" panose="02070309020205020404" pitchFamily="49" charset="0"/>
              <a:buChar char="o"/>
            </a:pPr>
            <a:r>
              <a:rPr lang="en-US" sz="2400" dirty="0" smtClean="0">
                <a:latin typeface="Segoe UI" panose="020B0502040204020203" pitchFamily="34" charset="0"/>
                <a:cs typeface="Segoe UI" panose="020B0502040204020203" pitchFamily="34" charset="0"/>
              </a:rPr>
              <a:t>Use </a:t>
            </a:r>
            <a:r>
              <a:rPr lang="en-US" sz="2400" dirty="0">
                <a:latin typeface="Segoe UI" panose="020B0502040204020203" pitchFamily="34" charset="0"/>
                <a:cs typeface="Segoe UI" panose="020B0502040204020203" pitchFamily="34" charset="0"/>
              </a:rPr>
              <a:t>the advice and support of your more advanced colleagues or supervisors</a:t>
            </a:r>
          </a:p>
          <a:p>
            <a:pPr>
              <a:buFont typeface="Courier New" panose="02070309020205020404" pitchFamily="49" charset="0"/>
              <a:buChar char="o"/>
            </a:pPr>
            <a:r>
              <a:rPr lang="en-US" sz="2400" dirty="0">
                <a:cs typeface="Segoe UI" panose="020B0502040204020203" pitchFamily="34" charset="0"/>
              </a:rPr>
              <a:t>Habits of writing – convenient time, place, the same PC, regular amount of writing, monitoring of the </a:t>
            </a:r>
            <a:r>
              <a:rPr lang="en-US" sz="2400" dirty="0" smtClean="0">
                <a:cs typeface="Segoe UI" panose="020B0502040204020203" pitchFamily="34" charset="0"/>
              </a:rPr>
              <a:t>progress</a:t>
            </a:r>
            <a:endParaRPr lang="en-US" sz="2400" dirty="0" smtClean="0">
              <a:latin typeface="Segoe UI" panose="020B0502040204020203" pitchFamily="34" charset="0"/>
              <a:cs typeface="Segoe UI" panose="020B0502040204020203" pitchFamily="34" charset="0"/>
            </a:endParaRPr>
          </a:p>
          <a:p>
            <a:pPr>
              <a:buFont typeface="Courier New" panose="02070309020205020404" pitchFamily="49" charset="0"/>
              <a:buChar char="o"/>
            </a:pPr>
            <a:r>
              <a:rPr lang="en-US" sz="2400" dirty="0" smtClean="0">
                <a:latin typeface="Segoe UI" panose="020B0502040204020203" pitchFamily="34" charset="0"/>
                <a:cs typeface="Segoe UI" panose="020B0502040204020203" pitchFamily="34" charset="0"/>
              </a:rPr>
              <a:t>Make </a:t>
            </a:r>
            <a:r>
              <a:rPr lang="en-US" sz="2400" dirty="0">
                <a:latin typeface="Segoe UI" panose="020B0502040204020203" pitchFamily="34" charset="0"/>
                <a:cs typeface="Segoe UI" panose="020B0502040204020203" pitchFamily="34" charset="0"/>
              </a:rPr>
              <a:t>a brake at some point </a:t>
            </a:r>
            <a:r>
              <a:rPr lang="lt-LT" sz="2400" dirty="0">
                <a:latin typeface="Segoe UI" panose="020B0502040204020203" pitchFamily="34" charset="0"/>
                <a:cs typeface="Segoe UI" panose="020B0502040204020203" pitchFamily="34" charset="0"/>
              </a:rPr>
              <a:t> - </a:t>
            </a:r>
            <a:r>
              <a:rPr lang="en-US" sz="2400" dirty="0">
                <a:latin typeface="Segoe UI" panose="020B0502040204020203" pitchFamily="34" charset="0"/>
                <a:cs typeface="Segoe UI" panose="020B0502040204020203" pitchFamily="34" charset="0"/>
              </a:rPr>
              <a:t>break away to evaluate your work in another light</a:t>
            </a:r>
          </a:p>
          <a:p>
            <a:pPr>
              <a:buFont typeface="Courier New" panose="02070309020205020404" pitchFamily="49" charset="0"/>
              <a:buChar char="o"/>
            </a:pPr>
            <a:r>
              <a:rPr lang="en-GB" sz="2400" dirty="0" smtClean="0">
                <a:solidFill>
                  <a:schemeClr val="tx1">
                    <a:lumMod val="65000"/>
                    <a:lumOff val="35000"/>
                  </a:schemeClr>
                </a:solidFill>
                <a:latin typeface="Arial" panose="020B0604020202020204" pitchFamily="34" charset="0"/>
                <a:cs typeface="Arial" panose="020B0604020202020204" pitchFamily="34" charset="0"/>
              </a:rPr>
              <a:t>Reward yourself for achieving intermediate- and long-term goals.</a:t>
            </a:r>
          </a:p>
          <a:p>
            <a:pPr marL="0" indent="0">
              <a:buNone/>
            </a:pPr>
            <a:endParaRPr lang="nl-NL" dirty="0">
              <a:solidFill>
                <a:schemeClr val="tx1"/>
              </a:solidFill>
            </a:endParaRPr>
          </a:p>
        </p:txBody>
      </p:sp>
      <p:sp>
        <p:nvSpPr>
          <p:cNvPr id="5" name="Title 1"/>
          <p:cNvSpPr>
            <a:spLocks noGrp="1"/>
          </p:cNvSpPr>
          <p:nvPr>
            <p:ph type="title"/>
          </p:nvPr>
        </p:nvSpPr>
        <p:spPr>
          <a:xfrm>
            <a:off x="1097280" y="286603"/>
            <a:ext cx="10058400" cy="1450757"/>
          </a:xfrm>
        </p:spPr>
        <p:txBody>
          <a:bodyPr>
            <a:normAutofit/>
          </a:bodyPr>
          <a:lstStyle/>
          <a:p>
            <a:r>
              <a:rPr lang="en-US" sz="3200" b="1" dirty="0">
                <a:solidFill>
                  <a:srgbClr val="003399"/>
                </a:solidFill>
                <a:latin typeface="Segoe UI" panose="020B0502040204020203" pitchFamily="34" charset="0"/>
                <a:cs typeface="Segoe UI" panose="020B0502040204020203" pitchFamily="34" charset="0"/>
              </a:rPr>
              <a:t>Academic writing skills</a:t>
            </a:r>
            <a:endParaRPr lang="lt-LT" sz="3200" b="1" dirty="0"/>
          </a:p>
        </p:txBody>
      </p:sp>
      <p:sp>
        <p:nvSpPr>
          <p:cNvPr id="3" name="Rectangle 2"/>
          <p:cNvSpPr/>
          <p:nvPr/>
        </p:nvSpPr>
        <p:spPr>
          <a:xfrm>
            <a:off x="2692814" y="4842588"/>
            <a:ext cx="6867331" cy="104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dirty="0" err="1" smtClean="0">
                <a:solidFill>
                  <a:schemeClr val="bg1"/>
                </a:solidFill>
              </a:rPr>
              <a:t>The</a:t>
            </a:r>
            <a:r>
              <a:rPr lang="lt-LT" sz="3200" dirty="0" smtClean="0">
                <a:solidFill>
                  <a:schemeClr val="bg1"/>
                </a:solidFill>
              </a:rPr>
              <a:t> </a:t>
            </a:r>
            <a:r>
              <a:rPr lang="lt-LT" sz="3200" dirty="0" err="1" smtClean="0">
                <a:solidFill>
                  <a:schemeClr val="bg1"/>
                </a:solidFill>
              </a:rPr>
              <a:t>best</a:t>
            </a:r>
            <a:r>
              <a:rPr lang="lt-LT" sz="3200" dirty="0" smtClean="0">
                <a:solidFill>
                  <a:schemeClr val="bg1"/>
                </a:solidFill>
              </a:rPr>
              <a:t> </a:t>
            </a:r>
            <a:r>
              <a:rPr lang="lt-LT" sz="3200" dirty="0" err="1" smtClean="0">
                <a:solidFill>
                  <a:schemeClr val="bg1"/>
                </a:solidFill>
              </a:rPr>
              <a:t>teacher</a:t>
            </a:r>
            <a:r>
              <a:rPr lang="lt-LT" sz="3200" dirty="0" smtClean="0">
                <a:solidFill>
                  <a:schemeClr val="bg1"/>
                </a:solidFill>
              </a:rPr>
              <a:t> </a:t>
            </a:r>
            <a:r>
              <a:rPr lang="lt-LT" sz="3200" dirty="0" err="1" smtClean="0">
                <a:solidFill>
                  <a:schemeClr val="bg1"/>
                </a:solidFill>
              </a:rPr>
              <a:t>is</a:t>
            </a:r>
            <a:r>
              <a:rPr lang="lt-LT" sz="3200" dirty="0" smtClean="0">
                <a:solidFill>
                  <a:schemeClr val="bg1"/>
                </a:solidFill>
              </a:rPr>
              <a:t> </a:t>
            </a:r>
            <a:r>
              <a:rPr lang="lt-LT" sz="3200" dirty="0" err="1" smtClean="0">
                <a:solidFill>
                  <a:schemeClr val="bg1"/>
                </a:solidFill>
              </a:rPr>
              <a:t>practice</a:t>
            </a:r>
            <a:r>
              <a:rPr lang="en-US" sz="3200" dirty="0" smtClean="0">
                <a:solidFill>
                  <a:schemeClr val="bg1"/>
                </a:solidFill>
              </a:rPr>
              <a:t>!</a:t>
            </a:r>
            <a:endParaRPr lang="lt-LT" sz="3200" dirty="0">
              <a:solidFill>
                <a:schemeClr val="bg1"/>
              </a:solidFill>
            </a:endParaRPr>
          </a:p>
        </p:txBody>
      </p:sp>
    </p:spTree>
    <p:extLst>
      <p:ext uri="{BB962C8B-B14F-4D97-AF65-F5344CB8AC3E}">
        <p14:creationId xmlns:p14="http://schemas.microsoft.com/office/powerpoint/2010/main" val="11901957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3600" b="1" dirty="0" err="1" smtClean="0">
                <a:solidFill>
                  <a:srgbClr val="003399"/>
                </a:solidFill>
              </a:rPr>
              <a:t>Task</a:t>
            </a:r>
            <a:r>
              <a:rPr lang="lt-LT" sz="3600" b="1" dirty="0" smtClean="0">
                <a:solidFill>
                  <a:srgbClr val="003399"/>
                </a:solidFill>
              </a:rPr>
              <a:t> 4. </a:t>
            </a:r>
            <a:r>
              <a:rPr lang="lt-LT" sz="3600" b="1" dirty="0" err="1">
                <a:solidFill>
                  <a:srgbClr val="003399"/>
                </a:solidFill>
              </a:rPr>
              <a:t>Self-directed</a:t>
            </a:r>
            <a:r>
              <a:rPr lang="lt-LT" sz="3600" b="1" dirty="0">
                <a:solidFill>
                  <a:srgbClr val="003399"/>
                </a:solidFill>
              </a:rPr>
              <a:t> i</a:t>
            </a:r>
            <a:r>
              <a:rPr lang="en-US" sz="3600" b="1" dirty="0" err="1">
                <a:solidFill>
                  <a:srgbClr val="003399"/>
                </a:solidFill>
              </a:rPr>
              <a:t>ndividual</a:t>
            </a:r>
            <a:r>
              <a:rPr lang="lt-LT" sz="3600" b="1" dirty="0">
                <a:solidFill>
                  <a:srgbClr val="003399"/>
                </a:solidFill>
              </a:rPr>
              <a:t> </a:t>
            </a:r>
            <a:r>
              <a:rPr lang="en-US" sz="3600" b="1" dirty="0">
                <a:solidFill>
                  <a:srgbClr val="003399"/>
                </a:solidFill>
              </a:rPr>
              <a:t>learning</a:t>
            </a:r>
            <a:endParaRPr lang="lt-LT" sz="3600" b="1" dirty="0">
              <a:solidFill>
                <a:srgbClr val="003399"/>
              </a:solidFill>
            </a:endParaRPr>
          </a:p>
        </p:txBody>
      </p:sp>
      <p:sp>
        <p:nvSpPr>
          <p:cNvPr id="3" name="Content Placeholder 2"/>
          <p:cNvSpPr>
            <a:spLocks noGrp="1"/>
          </p:cNvSpPr>
          <p:nvPr>
            <p:ph idx="1"/>
          </p:nvPr>
        </p:nvSpPr>
        <p:spPr>
          <a:xfrm>
            <a:off x="1097280" y="1845734"/>
            <a:ext cx="5396826" cy="4023360"/>
          </a:xfrm>
        </p:spPr>
        <p:txBody>
          <a:bodyPr/>
          <a:lstStyle/>
          <a:p>
            <a:pPr>
              <a:buFont typeface="Courier New" panose="02070309020205020404" pitchFamily="49" charset="0"/>
              <a:buChar char="o"/>
            </a:pPr>
            <a:r>
              <a:rPr lang="en-US" dirty="0" smtClean="0"/>
              <a:t>Make </a:t>
            </a:r>
            <a:r>
              <a:rPr lang="en-AU" dirty="0"/>
              <a:t>a quick diagnostic about your writing </a:t>
            </a:r>
            <a:r>
              <a:rPr lang="en-AU" dirty="0" smtClean="0"/>
              <a:t>style.</a:t>
            </a:r>
          </a:p>
          <a:p>
            <a:pPr>
              <a:buFont typeface="Courier New" panose="02070309020205020404" pitchFamily="49" charset="0"/>
              <a:buChar char="o"/>
            </a:pPr>
            <a:r>
              <a:rPr lang="en-AU" dirty="0" smtClean="0"/>
              <a:t>Assess it critically and try to work on your limitations in future.</a:t>
            </a:r>
          </a:p>
          <a:p>
            <a:pPr>
              <a:buFont typeface="Courier New" panose="02070309020205020404" pitchFamily="49" charset="0"/>
              <a:buChar char="o"/>
            </a:pPr>
            <a:endParaRPr lang="en-AU" dirty="0"/>
          </a:p>
          <a:p>
            <a:pPr>
              <a:buFont typeface="Courier New" panose="02070309020205020404" pitchFamily="49" charset="0"/>
              <a:buChar char="o"/>
            </a:pPr>
            <a:endParaRPr lang="en-AU" dirty="0" smtClean="0"/>
          </a:p>
          <a:p>
            <a:pPr>
              <a:buFont typeface="Courier New" panose="02070309020205020404" pitchFamily="49" charset="0"/>
              <a:buChar char="o"/>
            </a:pPr>
            <a:r>
              <a:rPr lang="lt-LT" dirty="0">
                <a:hlinkClick r:id="rId2"/>
              </a:rPr>
              <a:t>https://writersdiet.com/test</a:t>
            </a:r>
            <a:r>
              <a:rPr lang="lt-LT" dirty="0" smtClean="0">
                <a:hlinkClick r:id="rId2"/>
              </a:rPr>
              <a:t>/</a:t>
            </a:r>
            <a:endParaRPr lang="en-US" dirty="0" smtClean="0"/>
          </a:p>
          <a:p>
            <a:pPr>
              <a:buFont typeface="Courier New" panose="02070309020205020404" pitchFamily="49" charset="0"/>
              <a:buChar char="o"/>
            </a:pPr>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55</a:t>
            </a:fld>
            <a:endParaRPr lang="en-US"/>
          </a:p>
        </p:txBody>
      </p:sp>
      <p:pic>
        <p:nvPicPr>
          <p:cNvPr id="6" name="Picture 5"/>
          <p:cNvPicPr>
            <a:picLocks noChangeAspect="1"/>
          </p:cNvPicPr>
          <p:nvPr/>
        </p:nvPicPr>
        <p:blipFill rotWithShape="1">
          <a:blip r:embed="rId3"/>
          <a:srcRect l="19117" t="25366" r="19508" b="6846"/>
          <a:stretch/>
        </p:blipFill>
        <p:spPr>
          <a:xfrm>
            <a:off x="5737355" y="2308462"/>
            <a:ext cx="6265889" cy="3892940"/>
          </a:xfrm>
          <a:prstGeom prst="rect">
            <a:avLst/>
          </a:prstGeom>
        </p:spPr>
      </p:pic>
    </p:spTree>
    <p:extLst>
      <p:ext uri="{BB962C8B-B14F-4D97-AF65-F5344CB8AC3E}">
        <p14:creationId xmlns:p14="http://schemas.microsoft.com/office/powerpoint/2010/main" val="404892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rPr>
              <a:t>References</a:t>
            </a:r>
            <a:endParaRPr lang="lt-LT" sz="3600" b="1" dirty="0">
              <a:solidFill>
                <a:srgbClr val="003399"/>
              </a:solidFill>
            </a:endParaRPr>
          </a:p>
        </p:txBody>
      </p:sp>
      <p:sp>
        <p:nvSpPr>
          <p:cNvPr id="3" name="Content Placeholder 2"/>
          <p:cNvSpPr>
            <a:spLocks noGrp="1"/>
          </p:cNvSpPr>
          <p:nvPr>
            <p:ph idx="1"/>
          </p:nvPr>
        </p:nvSpPr>
        <p:spPr/>
        <p:txBody>
          <a:bodyPr/>
          <a:lstStyle/>
          <a:p>
            <a:pPr algn="just">
              <a:buFont typeface="Arial" panose="020B0604020202020204" pitchFamily="34" charset="0"/>
              <a:buChar char="•"/>
            </a:pPr>
            <a:r>
              <a:rPr lang="en-US" sz="1800" dirty="0"/>
              <a:t>Corbin, Juliet M., Strauss, Anselm (2014</a:t>
            </a:r>
            <a:r>
              <a:rPr lang="en-US" sz="1800" dirty="0" smtClean="0"/>
              <a:t>)</a:t>
            </a:r>
            <a:r>
              <a:rPr lang="lt-LT" sz="1800" dirty="0" smtClean="0"/>
              <a:t>.</a:t>
            </a:r>
            <a:r>
              <a:rPr lang="en-US" sz="1800" dirty="0" smtClean="0"/>
              <a:t> </a:t>
            </a:r>
            <a:r>
              <a:rPr lang="en-US" sz="1800" i="1" dirty="0" smtClean="0"/>
              <a:t>Basics </a:t>
            </a:r>
            <a:r>
              <a:rPr lang="en-US" sz="1800" i="1" dirty="0"/>
              <a:t>of Qualitative Research: Techniques and Procedures for Developing Grounded </a:t>
            </a:r>
            <a:r>
              <a:rPr lang="en-US" sz="1800" i="1" dirty="0" smtClean="0"/>
              <a:t>Theory</a:t>
            </a:r>
            <a:r>
              <a:rPr lang="lt-LT" sz="1800" i="1" dirty="0" smtClean="0"/>
              <a:t>.</a:t>
            </a:r>
            <a:r>
              <a:rPr lang="en-US" sz="1800" dirty="0" smtClean="0"/>
              <a:t> </a:t>
            </a:r>
            <a:r>
              <a:rPr lang="en-US" sz="1800" dirty="0"/>
              <a:t>4th edition by </a:t>
            </a:r>
            <a:r>
              <a:rPr lang="en-US" sz="1800" dirty="0" smtClean="0"/>
              <a:t>Paperback </a:t>
            </a:r>
            <a:r>
              <a:rPr lang="en-US" sz="1800" dirty="0"/>
              <a:t>(4th ed.). (2021). SAGE Publications, Inc.</a:t>
            </a:r>
          </a:p>
          <a:p>
            <a:pPr algn="just">
              <a:buFont typeface="Arial" panose="020B0604020202020204" pitchFamily="34" charset="0"/>
              <a:buChar char="•"/>
            </a:pPr>
            <a:r>
              <a:rPr lang="en-US" sz="1800" dirty="0"/>
              <a:t>Morse, J. M. (2012). </a:t>
            </a:r>
            <a:r>
              <a:rPr lang="en-US" sz="1800" i="1" dirty="0"/>
              <a:t>Qualitative health research: Creating a new discipline.</a:t>
            </a:r>
            <a:r>
              <a:rPr lang="en-US" sz="1800" dirty="0"/>
              <a:t> Left Coast Press.</a:t>
            </a:r>
            <a:endParaRPr lang="lt-LT" sz="1800" dirty="0"/>
          </a:p>
          <a:p>
            <a:pPr algn="just">
              <a:buFont typeface="Arial" panose="020B0604020202020204" pitchFamily="34" charset="0"/>
              <a:buChar char="•"/>
            </a:pPr>
            <a:r>
              <a:rPr lang="en-AU" sz="1800" dirty="0"/>
              <a:t>Gardiner, &amp; Kearns, (2012). The ABCDE of writing: Coaching high-quality high-quantity writing. </a:t>
            </a:r>
            <a:r>
              <a:rPr lang="en-AU" sz="1800" i="1" dirty="0"/>
              <a:t>International Coaching Psychology Review, 7</a:t>
            </a:r>
            <a:r>
              <a:rPr lang="en-AU" sz="1800" dirty="0"/>
              <a:t>(2), 237- 249.</a:t>
            </a:r>
          </a:p>
          <a:p>
            <a:pPr algn="just">
              <a:buFont typeface="Arial" panose="020B0604020202020204" pitchFamily="34" charset="0"/>
              <a:buChar char="•"/>
            </a:pPr>
            <a:r>
              <a:rPr lang="en-US" sz="1800" dirty="0"/>
              <a:t>Creswell, J. W. (2007). </a:t>
            </a:r>
            <a:r>
              <a:rPr lang="en-US" sz="1800" i="1" dirty="0"/>
              <a:t>Qualitative inquiry and research design: Choosing among five approaches</a:t>
            </a:r>
            <a:r>
              <a:rPr lang="en-US" sz="1800" dirty="0"/>
              <a:t> (2nd ed.). Sage Publications, Inc.</a:t>
            </a:r>
          </a:p>
          <a:p>
            <a:pPr algn="just">
              <a:buFont typeface="Arial" panose="020B0604020202020204" pitchFamily="34" charset="0"/>
              <a:buChar char="•"/>
            </a:pPr>
            <a:r>
              <a:rPr lang="en-US" sz="1800" dirty="0" smtClean="0"/>
              <a:t>Holloway</a:t>
            </a:r>
            <a:r>
              <a:rPr lang="en-US" sz="1800" dirty="0"/>
              <a:t>, I. (2002). </a:t>
            </a:r>
            <a:r>
              <a:rPr lang="en-US" sz="1800" i="1" dirty="0"/>
              <a:t>Qualitative Research in Nursing 2e</a:t>
            </a:r>
            <a:r>
              <a:rPr lang="en-US" sz="1800" dirty="0"/>
              <a:t> (2nd ed.). John Wiley &amp; Sons</a:t>
            </a:r>
            <a:r>
              <a:rPr lang="en-US" sz="1800" dirty="0" smtClean="0"/>
              <a:t>.</a:t>
            </a:r>
            <a:endParaRPr lang="lt-LT" sz="1800" dirty="0" smtClean="0"/>
          </a:p>
          <a:p>
            <a:pPr algn="just">
              <a:buFont typeface="Arial" panose="020B0604020202020204" pitchFamily="34" charset="0"/>
              <a:buChar char="•"/>
            </a:pPr>
            <a:r>
              <a:rPr lang="en-US" sz="1800" dirty="0"/>
              <a:t>Tong, A., Sainsbury, P., &amp; Craig, J. (2007). Consolidated criteria for reporting qualitative research (COREQ): a 32-item checklist for interviews and focus groups. </a:t>
            </a:r>
            <a:r>
              <a:rPr lang="en-US" sz="1800" i="1" dirty="0"/>
              <a:t>International journal for quality in health care : journal of the International Society for Quality in Health Care</a:t>
            </a:r>
            <a:r>
              <a:rPr lang="en-US" sz="1800" dirty="0"/>
              <a:t>, </a:t>
            </a:r>
            <a:r>
              <a:rPr lang="en-US" sz="1800" i="1" dirty="0"/>
              <a:t>19</a:t>
            </a:r>
            <a:r>
              <a:rPr lang="en-US" sz="1800" dirty="0"/>
              <a:t>(6), 349–357. https://doi.org/10.1093/intqhc/mzm042</a:t>
            </a:r>
            <a:endParaRPr lang="lt-LT" sz="1800" dirty="0" smtClean="0"/>
          </a:p>
          <a:p>
            <a:pPr>
              <a:buFont typeface="Arial" panose="020B0604020202020204" pitchFamily="34" charset="0"/>
              <a:buChar char="•"/>
            </a:pPr>
            <a:endParaRPr lang="lt-LT" dirty="0"/>
          </a:p>
        </p:txBody>
      </p:sp>
      <p:sp>
        <p:nvSpPr>
          <p:cNvPr id="5" name="Slide Number Placeholder 4"/>
          <p:cNvSpPr>
            <a:spLocks noGrp="1"/>
          </p:cNvSpPr>
          <p:nvPr>
            <p:ph type="sldNum" sz="quarter" idx="12"/>
          </p:nvPr>
        </p:nvSpPr>
        <p:spPr/>
        <p:txBody>
          <a:bodyPr/>
          <a:lstStyle/>
          <a:p>
            <a:fld id="{5D73EB33-29DA-483B-93E0-CED121B0163C}" type="slidenum">
              <a:rPr lang="en-US" smtClean="0"/>
              <a:t>56</a:t>
            </a:fld>
            <a:endParaRPr lang="en-US"/>
          </a:p>
        </p:txBody>
      </p:sp>
    </p:spTree>
    <p:extLst>
      <p:ext uri="{BB962C8B-B14F-4D97-AF65-F5344CB8AC3E}">
        <p14:creationId xmlns:p14="http://schemas.microsoft.com/office/powerpoint/2010/main" val="394251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220164" y="289611"/>
            <a:ext cx="104144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nl-NL" sz="2800" b="1" dirty="0">
                <a:solidFill>
                  <a:srgbClr val="003399"/>
                </a:solidFill>
                <a:latin typeface="Segoe UI"/>
                <a:ea typeface="ＭＳ Ｐゴシック" charset="0"/>
                <a:cs typeface="ＭＳ Ｐゴシック" charset="0"/>
              </a:rPr>
              <a:t>Title of an article </a:t>
            </a:r>
          </a:p>
          <a:p>
            <a:pPr eaLnBrk="1" hangingPunct="1">
              <a:spcBef>
                <a:spcPct val="0"/>
              </a:spcBef>
              <a:buFontTx/>
              <a:buNone/>
            </a:pPr>
            <a:endParaRPr lang="en-GB" altLang="nl-NL" sz="2000" i="1"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r>
              <a:rPr lang="en-GB"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Short</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clear</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comprehensive</a:t>
            </a:r>
            <a:r>
              <a:rPr lang="lt-LT" altLang="nl-NL" sz="2000" b="1" dirty="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with</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the</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key</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concepts</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included</a:t>
            </a:r>
            <a:r>
              <a:rPr lang="en-GB" altLang="nl-NL" sz="2000" b="1" dirty="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en-GB"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rPr>
              <a:t>	</a:t>
            </a:r>
          </a:p>
          <a:p>
            <a:pPr marL="342900" indent="-342900">
              <a:spcBef>
                <a:spcPct val="0"/>
              </a:spcBef>
            </a:pP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The title should be short but give a clear description</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of the content of the paper </a:t>
            </a:r>
            <a:endPar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marL="342900" indent="-342900">
              <a:spcBef>
                <a:spcPct val="0"/>
              </a:spcBef>
            </a:pP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T</a:t>
            </a: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he research method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mentioned</a:t>
            </a:r>
            <a:endPar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a:spcBef>
                <a:spcPct val="0"/>
              </a:spcBef>
              <a:buNone/>
            </a:pP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endParaRPr lang="en-GB"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 Qualitative Study” </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r>
              <a:rPr lang="en-GB"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 Phenomenological Study”</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 „A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Discourse</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analysis</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ect</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endParaRPr lang="en-GB"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endParaRPr lang="en-GB"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endParaRPr lang="en-GB"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r>
              <a:rPr lang="en-GB" altLang="nl-NL" sz="2000" b="1" dirty="0">
                <a:solidFill>
                  <a:srgbClr val="003399"/>
                </a:solidFill>
                <a:latin typeface="Segoe UI" panose="020B0502040204020203" pitchFamily="34" charset="0"/>
                <a:ea typeface="Segoe UI" panose="020B0502040204020203" pitchFamily="34" charset="0"/>
                <a:cs typeface="Segoe UI" panose="020B0502040204020203" pitchFamily="34" charset="0"/>
              </a:rPr>
              <a:t>Vital information at the </a:t>
            </a:r>
            <a:r>
              <a:rPr lang="en-GB"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beginning</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to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attract</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the</a:t>
            </a:r>
            <a:r>
              <a:rPr lang="lt-LT"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b="1"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reader</a:t>
            </a:r>
            <a:r>
              <a:rPr lang="en-GB" altLang="nl-NL" sz="2000" b="1"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a:t>
            </a:r>
            <a:endParaRPr lang="en-GB" altLang="nl-NL" sz="2000" b="1"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spcBef>
                <a:spcPct val="0"/>
              </a:spcBef>
              <a:buFontTx/>
              <a:buNone/>
            </a:pPr>
            <a:endParaRPr lang="en-GB" altLang="nl-NL" dirty="0">
              <a:solidFill>
                <a:srgbClr val="003399"/>
              </a:solidFill>
            </a:endParaRPr>
          </a:p>
        </p:txBody>
      </p:sp>
      <p:pic>
        <p:nvPicPr>
          <p:cNvPr id="4" name="Afbeelding 3"/>
          <p:cNvPicPr>
            <a:picLocks noChangeAspect="1"/>
          </p:cNvPicPr>
          <p:nvPr/>
        </p:nvPicPr>
        <p:blipFill rotWithShape="1">
          <a:blip r:embed="rId3"/>
          <a:srcRect l="19321" t="23510" r="25649" b="47385"/>
          <a:stretch/>
        </p:blipFill>
        <p:spPr>
          <a:xfrm>
            <a:off x="370969" y="3767248"/>
            <a:ext cx="6499861" cy="1933756"/>
          </a:xfrm>
          <a:prstGeom prst="rect">
            <a:avLst/>
          </a:prstGeom>
          <a:ln>
            <a:solidFill>
              <a:schemeClr val="accent1"/>
            </a:solidFill>
          </a:ln>
        </p:spPr>
      </p:pic>
      <p:pic>
        <p:nvPicPr>
          <p:cNvPr id="2" name="Picture 1"/>
          <p:cNvPicPr>
            <a:picLocks noChangeAspect="1"/>
          </p:cNvPicPr>
          <p:nvPr/>
        </p:nvPicPr>
        <p:blipFill rotWithShape="1">
          <a:blip r:embed="rId4"/>
          <a:srcRect r="15399"/>
          <a:stretch/>
        </p:blipFill>
        <p:spPr>
          <a:xfrm>
            <a:off x="7100596" y="4190930"/>
            <a:ext cx="4833257" cy="2124273"/>
          </a:xfrm>
          <a:prstGeom prst="rect">
            <a:avLst/>
          </a:prstGeom>
          <a:ln>
            <a:solidFill>
              <a:schemeClr val="accent1"/>
            </a:solidFill>
          </a:ln>
        </p:spPr>
      </p:pic>
    </p:spTree>
    <p:extLst>
      <p:ext uri="{BB962C8B-B14F-4D97-AF65-F5344CB8AC3E}">
        <p14:creationId xmlns:p14="http://schemas.microsoft.com/office/powerpoint/2010/main" val="86066598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84927" y="1"/>
            <a:ext cx="10274959" cy="1052513"/>
          </a:xfrm>
          <a:prstGeom prst="rect">
            <a:avLst/>
          </a:prstGeom>
        </p:spPr>
        <p:txBody>
          <a:bodyPr>
            <a:normAutofit/>
          </a:bodyPr>
          <a:lstStyle/>
          <a:p>
            <a:pPr eaLnBrk="1" hangingPunct="1"/>
            <a:r>
              <a:rPr lang="nl-NL" altLang="nl-NL" sz="3000" b="1" dirty="0">
                <a:latin typeface="Segoe UI"/>
              </a:rPr>
              <a:t/>
            </a:r>
            <a:br>
              <a:rPr lang="nl-NL" altLang="nl-NL" sz="3000" b="1" dirty="0">
                <a:latin typeface="Segoe UI"/>
              </a:rPr>
            </a:br>
            <a:r>
              <a:rPr lang="nl-NL" altLang="nl-NL" sz="2800" b="1" dirty="0" smtClean="0">
                <a:solidFill>
                  <a:srgbClr val="003399"/>
                </a:solidFill>
                <a:latin typeface="Segoe UI"/>
              </a:rPr>
              <a:t>The conventional approach to </a:t>
            </a:r>
            <a:r>
              <a:rPr lang="lt-LT" altLang="nl-NL" sz="2800" b="1" dirty="0" smtClean="0">
                <a:solidFill>
                  <a:srgbClr val="003399"/>
                </a:solidFill>
                <a:latin typeface="Segoe UI"/>
              </a:rPr>
              <a:t>p</a:t>
            </a:r>
            <a:r>
              <a:rPr lang="nl-NL" altLang="nl-NL" sz="2800" b="1" dirty="0" smtClean="0">
                <a:solidFill>
                  <a:srgbClr val="003399"/>
                </a:solidFill>
                <a:latin typeface="Segoe UI"/>
              </a:rPr>
              <a:t>resent your work - IMRaD</a:t>
            </a:r>
            <a:endParaRPr lang="nl-NL" altLang="nl-NL" sz="2800" b="1" dirty="0">
              <a:solidFill>
                <a:srgbClr val="003399"/>
              </a:solidFill>
              <a:latin typeface="Segoe UI"/>
            </a:endParaRPr>
          </a:p>
        </p:txBody>
      </p:sp>
      <p:sp>
        <p:nvSpPr>
          <p:cNvPr id="2" name="TextBox 1"/>
          <p:cNvSpPr txBox="1"/>
          <p:nvPr/>
        </p:nvSpPr>
        <p:spPr>
          <a:xfrm>
            <a:off x="1424205" y="5914163"/>
            <a:ext cx="9083040" cy="461665"/>
          </a:xfrm>
          <a:prstGeom prst="rect">
            <a:avLst/>
          </a:prstGeom>
          <a:noFill/>
        </p:spPr>
        <p:txBody>
          <a:bodyPr wrap="square" rtlCol="0">
            <a:spAutoFit/>
          </a:bodyPr>
          <a:lstStyle/>
          <a:p>
            <a:r>
              <a:rPr lang="en-US" sz="2400" dirty="0" smtClean="0"/>
              <a:t>The method works really well for a journal article generic structure</a:t>
            </a:r>
            <a:endParaRPr lang="en-US" sz="2400" dirty="0"/>
          </a:p>
        </p:txBody>
      </p:sp>
      <p:pic>
        <p:nvPicPr>
          <p:cNvPr id="6" name="Picture 5"/>
          <p:cNvPicPr>
            <a:picLocks noChangeAspect="1"/>
          </p:cNvPicPr>
          <p:nvPr/>
        </p:nvPicPr>
        <p:blipFill>
          <a:blip r:embed="rId3"/>
          <a:stretch>
            <a:fillRect/>
          </a:stretch>
        </p:blipFill>
        <p:spPr>
          <a:xfrm>
            <a:off x="784927" y="1200708"/>
            <a:ext cx="8835088" cy="4565260"/>
          </a:xfrm>
          <a:prstGeom prst="rect">
            <a:avLst/>
          </a:prstGeom>
        </p:spPr>
      </p:pic>
      <p:pic>
        <p:nvPicPr>
          <p:cNvPr id="3" name="Picture 2"/>
          <p:cNvPicPr>
            <a:picLocks noChangeAspect="1"/>
          </p:cNvPicPr>
          <p:nvPr/>
        </p:nvPicPr>
        <p:blipFill>
          <a:blip r:embed="rId4"/>
          <a:stretch>
            <a:fillRect/>
          </a:stretch>
        </p:blipFill>
        <p:spPr>
          <a:xfrm>
            <a:off x="9935524" y="1885619"/>
            <a:ext cx="2201468" cy="3444431"/>
          </a:xfrm>
          <a:prstGeom prst="rect">
            <a:avLst/>
          </a:prstGeom>
        </p:spPr>
      </p:pic>
      <p:sp>
        <p:nvSpPr>
          <p:cNvPr id="4" name="Rectangle 3"/>
          <p:cNvSpPr/>
          <p:nvPr/>
        </p:nvSpPr>
        <p:spPr>
          <a:xfrm>
            <a:off x="10130785" y="5342741"/>
            <a:ext cx="1858201" cy="338554"/>
          </a:xfrm>
          <a:prstGeom prst="rect">
            <a:avLst/>
          </a:prstGeom>
        </p:spPr>
        <p:txBody>
          <a:bodyPr wrap="none">
            <a:spAutoFit/>
          </a:bodyPr>
          <a:lstStyle/>
          <a:p>
            <a:pPr algn="ctr"/>
            <a:r>
              <a:rPr lang="nl-NL" altLang="nl-NL" sz="1600" i="1" dirty="0">
                <a:latin typeface="Segoe UI" panose="020B0502040204020203" pitchFamily="34" charset="0"/>
                <a:ea typeface="Segoe UI" panose="020B0502040204020203" pitchFamily="34" charset="0"/>
                <a:cs typeface="Segoe UI" panose="020B0502040204020203" pitchFamily="34" charset="0"/>
              </a:rPr>
              <a:t>(Nair &amp; Nair 2014)</a:t>
            </a:r>
          </a:p>
        </p:txBody>
      </p:sp>
    </p:spTree>
    <p:extLst>
      <p:ext uri="{BB962C8B-B14F-4D97-AF65-F5344CB8AC3E}">
        <p14:creationId xmlns:p14="http://schemas.microsoft.com/office/powerpoint/2010/main" val="4027345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218485" y="681135"/>
            <a:ext cx="59765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defRPr/>
            </a:pP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Structure</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depends</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on</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the</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journal</a:t>
            </a:r>
            <a:r>
              <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rPr>
              <a:t> </a:t>
            </a:r>
            <a:r>
              <a:rPr lang="lt-LT" altLang="nl-NL" sz="2000" dirty="0" err="1" smtClean="0">
                <a:solidFill>
                  <a:srgbClr val="003399"/>
                </a:solidFill>
                <a:latin typeface="Segoe UI" panose="020B0502040204020203" pitchFamily="34" charset="0"/>
                <a:ea typeface="Segoe UI" panose="020B0502040204020203" pitchFamily="34" charset="0"/>
                <a:cs typeface="Segoe UI" panose="020B0502040204020203" pitchFamily="34" charset="0"/>
              </a:rPr>
              <a:t>requirements</a:t>
            </a:r>
            <a:endParaRPr lang="lt-LT" altLang="nl-NL" sz="2000" dirty="0" smtClean="0">
              <a:solidFill>
                <a:srgbClr val="003399"/>
              </a:solidFill>
              <a:latin typeface="Segoe UI" panose="020B0502040204020203" pitchFamily="34" charset="0"/>
              <a:ea typeface="Segoe UI" panose="020B0502040204020203" pitchFamily="34" charset="0"/>
              <a:cs typeface="Segoe UI" panose="020B0502040204020203" pitchFamily="34" charset="0"/>
            </a:endParaRPr>
          </a:p>
          <a:p>
            <a:pPr eaLnBrk="1" hangingPunct="1">
              <a:lnSpc>
                <a:spcPct val="150000"/>
              </a:lnSpc>
              <a:spcBef>
                <a:spcPct val="0"/>
              </a:spcBef>
              <a:buFontTx/>
              <a:buNone/>
              <a:defRPr/>
            </a:pPr>
            <a:endParaRPr lang="nl-NL" altLang="nl-NL" sz="2000" dirty="0">
              <a:solidFill>
                <a:srgbClr val="003399"/>
              </a:solidFill>
              <a:latin typeface="Segoe UI" panose="020B0502040204020203" pitchFamily="34" charset="0"/>
              <a:ea typeface="Segoe UI" panose="020B0502040204020203" pitchFamily="34" charset="0"/>
              <a:cs typeface="Segoe UI" panose="020B0502040204020203" pitchFamily="34" charset="0"/>
            </a:endParaRPr>
          </a:p>
        </p:txBody>
      </p:sp>
      <p:sp>
        <p:nvSpPr>
          <p:cNvPr id="21507" name="Rectangle 4"/>
          <p:cNvSpPr>
            <a:spLocks noGrp="1" noChangeArrowheads="1"/>
          </p:cNvSpPr>
          <p:nvPr>
            <p:ph type="title" idx="4294967295"/>
          </p:nvPr>
        </p:nvSpPr>
        <p:spPr>
          <a:xfrm>
            <a:off x="218485" y="-346355"/>
            <a:ext cx="9773830" cy="1012825"/>
          </a:xfrm>
          <a:prstGeom prst="rect">
            <a:avLst/>
          </a:prstGeom>
        </p:spPr>
        <p:txBody>
          <a:bodyPr/>
          <a:lstStyle/>
          <a:p>
            <a:pPr eaLnBrk="1" hangingPunct="1"/>
            <a:r>
              <a:rPr lang="en-GB" altLang="nl-NL" sz="3000" b="1" dirty="0">
                <a:latin typeface="Segoe UI"/>
              </a:rPr>
              <a:t/>
            </a:r>
            <a:br>
              <a:rPr lang="en-GB" altLang="nl-NL" sz="3000" b="1" dirty="0">
                <a:latin typeface="Segoe UI"/>
              </a:rPr>
            </a:br>
            <a:r>
              <a:rPr lang="en-GB" altLang="nl-NL" sz="3000" b="1" dirty="0">
                <a:solidFill>
                  <a:srgbClr val="003399"/>
                </a:solidFill>
              </a:rPr>
              <a:t>Abstract</a:t>
            </a:r>
            <a:endParaRPr lang="nl-NL" altLang="nl-NL" sz="6000" b="1" i="1" dirty="0">
              <a:solidFill>
                <a:srgbClr val="003399"/>
              </a:solidFill>
            </a:endParaRPr>
          </a:p>
        </p:txBody>
      </p:sp>
      <p:pic>
        <p:nvPicPr>
          <p:cNvPr id="3" name="Afbeelding 2"/>
          <p:cNvPicPr>
            <a:picLocks noChangeAspect="1"/>
          </p:cNvPicPr>
          <p:nvPr/>
        </p:nvPicPr>
        <p:blipFill rotWithShape="1">
          <a:blip r:embed="rId3"/>
          <a:srcRect l="21356" t="20000" r="26431" b="10541"/>
          <a:stretch/>
        </p:blipFill>
        <p:spPr>
          <a:xfrm>
            <a:off x="218485" y="2443247"/>
            <a:ext cx="5658558" cy="3832874"/>
          </a:xfrm>
          <a:prstGeom prst="rect">
            <a:avLst/>
          </a:prstGeom>
          <a:ln>
            <a:solidFill>
              <a:schemeClr val="accent1"/>
            </a:solidFill>
          </a:ln>
        </p:spPr>
      </p:pic>
      <p:pic>
        <p:nvPicPr>
          <p:cNvPr id="4" name="Picture 3"/>
          <p:cNvPicPr>
            <a:picLocks noChangeAspect="1"/>
          </p:cNvPicPr>
          <p:nvPr/>
        </p:nvPicPr>
        <p:blipFill>
          <a:blip r:embed="rId4"/>
          <a:stretch>
            <a:fillRect/>
          </a:stretch>
        </p:blipFill>
        <p:spPr>
          <a:xfrm>
            <a:off x="6195050" y="2443247"/>
            <a:ext cx="5729472" cy="3833617"/>
          </a:xfrm>
          <a:prstGeom prst="rect">
            <a:avLst/>
          </a:prstGeom>
          <a:ln>
            <a:solidFill>
              <a:schemeClr val="accent1"/>
            </a:solidFill>
          </a:ln>
        </p:spPr>
      </p:pic>
      <p:sp>
        <p:nvSpPr>
          <p:cNvPr id="5" name="Down Arrow 4"/>
          <p:cNvSpPr/>
          <p:nvPr/>
        </p:nvSpPr>
        <p:spPr>
          <a:xfrm>
            <a:off x="2730906" y="1846087"/>
            <a:ext cx="951722" cy="447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Rectangle 5"/>
          <p:cNvSpPr/>
          <p:nvPr/>
        </p:nvSpPr>
        <p:spPr>
          <a:xfrm>
            <a:off x="1393446" y="1399976"/>
            <a:ext cx="3694922" cy="43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STRUCTURED</a:t>
            </a:r>
            <a:endParaRPr lang="lt-LT" dirty="0"/>
          </a:p>
        </p:txBody>
      </p:sp>
      <p:sp>
        <p:nvSpPr>
          <p:cNvPr id="7" name="Down Arrow 6"/>
          <p:cNvSpPr/>
          <p:nvPr/>
        </p:nvSpPr>
        <p:spPr>
          <a:xfrm>
            <a:off x="9246637" y="1778793"/>
            <a:ext cx="942392" cy="515164"/>
          </a:xfrm>
          <a:prstGeom prst="down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Rectangle 9"/>
          <p:cNvSpPr/>
          <p:nvPr/>
        </p:nvSpPr>
        <p:spPr>
          <a:xfrm>
            <a:off x="7870372" y="1351601"/>
            <a:ext cx="3694922" cy="43316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UNSTRUCTURED</a:t>
            </a:r>
            <a:endParaRPr lang="lt-LT" dirty="0"/>
          </a:p>
        </p:txBody>
      </p:sp>
    </p:spTree>
    <p:extLst>
      <p:ext uri="{BB962C8B-B14F-4D97-AF65-F5344CB8AC3E}">
        <p14:creationId xmlns:p14="http://schemas.microsoft.com/office/powerpoint/2010/main" val="15372018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3399"/>
                </a:solidFill>
                <a:cs typeface="Segoe UI" panose="020B0502040204020203" pitchFamily="34" charset="0"/>
              </a:rPr>
              <a:t>Abstract</a:t>
            </a:r>
            <a:endParaRPr lang="lt-LT" sz="3600" b="1" dirty="0">
              <a:solidFill>
                <a:srgbClr val="003399"/>
              </a:solidFill>
              <a:cs typeface="Segoe UI" panose="020B0502040204020203" pitchFamily="34" charset="0"/>
            </a:endParaRPr>
          </a:p>
        </p:txBody>
      </p:sp>
      <p:sp>
        <p:nvSpPr>
          <p:cNvPr id="5" name="Slide Number Placeholder 4"/>
          <p:cNvSpPr>
            <a:spLocks noGrp="1"/>
          </p:cNvSpPr>
          <p:nvPr>
            <p:ph type="sldNum" sz="quarter" idx="12"/>
          </p:nvPr>
        </p:nvSpPr>
        <p:spPr/>
        <p:txBody>
          <a:bodyPr/>
          <a:lstStyle/>
          <a:p>
            <a:fld id="{5D73EB33-29DA-483B-93E0-CED121B0163C}" type="slidenum">
              <a:rPr lang="en-US" smtClean="0"/>
              <a:t>9</a:t>
            </a:fld>
            <a:endParaRPr lang="en-US"/>
          </a:p>
        </p:txBody>
      </p:sp>
      <p:sp>
        <p:nvSpPr>
          <p:cNvPr id="7" name="Content Placeholder 6"/>
          <p:cNvSpPr>
            <a:spLocks noGrp="1"/>
          </p:cNvSpPr>
          <p:nvPr>
            <p:ph idx="1"/>
          </p:nvPr>
        </p:nvSpPr>
        <p:spPr/>
        <p:txBody>
          <a:bodyPr/>
          <a:lstStyle/>
          <a:p>
            <a:r>
              <a:rPr lang="en-US" dirty="0" smtClean="0"/>
              <a:t>It is important for the search and detection of the paper. </a:t>
            </a:r>
          </a:p>
          <a:p>
            <a:r>
              <a:rPr lang="en-US" dirty="0" smtClean="0"/>
              <a:t>A </a:t>
            </a:r>
            <a:r>
              <a:rPr lang="en-US" dirty="0"/>
              <a:t>good summary of a research study reported in a journal might include the following </a:t>
            </a:r>
            <a:r>
              <a:rPr lang="en-US" dirty="0" smtClean="0"/>
              <a:t>points by J.W. Creswell (2009): </a:t>
            </a:r>
          </a:p>
          <a:p>
            <a:pPr>
              <a:buFont typeface="Courier New" panose="02070309020205020404" pitchFamily="49" charset="0"/>
              <a:buChar char="o"/>
            </a:pPr>
            <a:r>
              <a:rPr lang="en-US" dirty="0" smtClean="0"/>
              <a:t>Mention </a:t>
            </a:r>
            <a:r>
              <a:rPr lang="en-US" dirty="0"/>
              <a:t>the problem being </a:t>
            </a:r>
            <a:r>
              <a:rPr lang="en-US" dirty="0" smtClean="0"/>
              <a:t>addressed</a:t>
            </a:r>
            <a:endParaRPr lang="en-US" dirty="0"/>
          </a:p>
          <a:p>
            <a:pPr>
              <a:buFont typeface="Courier New" panose="02070309020205020404" pitchFamily="49" charset="0"/>
              <a:buChar char="o"/>
            </a:pPr>
            <a:r>
              <a:rPr lang="en-US" dirty="0" smtClean="0"/>
              <a:t>State </a:t>
            </a:r>
            <a:r>
              <a:rPr lang="en-US" dirty="0"/>
              <a:t>the central purpose or focus of the </a:t>
            </a:r>
            <a:r>
              <a:rPr lang="en-US" dirty="0" smtClean="0"/>
              <a:t>study</a:t>
            </a:r>
          </a:p>
          <a:p>
            <a:pPr>
              <a:buFont typeface="Courier New" panose="02070309020205020404" pitchFamily="49" charset="0"/>
              <a:buChar char="o"/>
            </a:pPr>
            <a:r>
              <a:rPr lang="en-US" dirty="0" smtClean="0"/>
              <a:t>Briefly </a:t>
            </a:r>
            <a:r>
              <a:rPr lang="en-US" dirty="0"/>
              <a:t>state information about the sample, population, or </a:t>
            </a:r>
            <a:r>
              <a:rPr lang="en-US" dirty="0" smtClean="0"/>
              <a:t>subjects</a:t>
            </a:r>
          </a:p>
          <a:p>
            <a:pPr>
              <a:buFont typeface="Courier New" panose="02070309020205020404" pitchFamily="49" charset="0"/>
              <a:buChar char="o"/>
            </a:pPr>
            <a:r>
              <a:rPr lang="en-US" dirty="0" smtClean="0"/>
              <a:t>Review </a:t>
            </a:r>
            <a:r>
              <a:rPr lang="en-US" dirty="0"/>
              <a:t>key results that relate to the proposed </a:t>
            </a:r>
            <a:r>
              <a:rPr lang="en-US" dirty="0" smtClean="0"/>
              <a:t>study</a:t>
            </a:r>
          </a:p>
          <a:p>
            <a:endParaRPr lang="en-US" dirty="0"/>
          </a:p>
        </p:txBody>
      </p:sp>
    </p:spTree>
    <p:extLst>
      <p:ext uri="{BB962C8B-B14F-4D97-AF65-F5344CB8AC3E}">
        <p14:creationId xmlns:p14="http://schemas.microsoft.com/office/powerpoint/2010/main" val="1605411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ktyvinė">
  <a:themeElements>
    <a:clrScheme name="Retrospektyvinė">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yvinė">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yvinė">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3829</TotalTime>
  <Words>2704</Words>
  <Application>Microsoft Office PowerPoint</Application>
  <PresentationFormat>Custom</PresentationFormat>
  <Paragraphs>377</Paragraphs>
  <Slides>56</Slides>
  <Notes>9</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Retrospektyvinė</vt:lpstr>
      <vt:lpstr>PowerPoint Presentation</vt:lpstr>
      <vt:lpstr>Aim</vt:lpstr>
      <vt:lpstr>Learning outcomes</vt:lpstr>
      <vt:lpstr>Learning material</vt:lpstr>
      <vt:lpstr>Structure of the lecture: </vt:lpstr>
      <vt:lpstr>PowerPoint Presentation</vt:lpstr>
      <vt:lpstr> The conventional approach to present your work - IMRaD</vt:lpstr>
      <vt:lpstr> Abstract</vt:lpstr>
      <vt:lpstr>Abstract</vt:lpstr>
      <vt:lpstr> Introduction </vt:lpstr>
      <vt:lpstr>Task 1. Learning in the group</vt:lpstr>
      <vt:lpstr>Task 2. Self-directed individual learning (take home task)</vt:lpstr>
      <vt:lpstr>What is a Research Problem</vt:lpstr>
      <vt:lpstr>Aim(s) or research question (s)/research statement</vt:lpstr>
      <vt:lpstr>Types of research questions in relation to the qualitative research design</vt:lpstr>
      <vt:lpstr> Method</vt:lpstr>
      <vt:lpstr>Types of qualitative research</vt:lpstr>
      <vt:lpstr>Types of qualitative research designs</vt:lpstr>
      <vt:lpstr>Sample Size </vt:lpstr>
      <vt:lpstr>Sampling </vt:lpstr>
      <vt:lpstr>Sampling </vt:lpstr>
      <vt:lpstr>PowerPoint Presentation</vt:lpstr>
      <vt:lpstr>PowerPoint Presentation</vt:lpstr>
      <vt:lpstr>Description of data collection Example </vt:lpstr>
      <vt:lpstr>PowerPoint Presentation</vt:lpstr>
      <vt:lpstr>PowerPoint Presentation</vt:lpstr>
      <vt:lpstr>Ethical considerations</vt:lpstr>
      <vt:lpstr>Results </vt:lpstr>
      <vt:lpstr>Results – Participant characteristics in table Examples</vt:lpstr>
      <vt:lpstr>Results  Themes, subthemes and quotes in table  Example</vt:lpstr>
      <vt:lpstr>Results  Themes, subthemes and quotes in table  Example</vt:lpstr>
      <vt:lpstr>Results  Themes, subthemes and quotes in text  Example</vt:lpstr>
      <vt:lpstr>PowerPoint Presentation</vt:lpstr>
      <vt:lpstr>Quantitative or semi-quantitative information in reports from qualitative studies</vt:lpstr>
      <vt:lpstr>Discussion</vt:lpstr>
      <vt:lpstr>Discussion</vt:lpstr>
      <vt:lpstr>PowerPoint Presentation</vt:lpstr>
      <vt:lpstr>PowerPoint Presentation</vt:lpstr>
      <vt:lpstr>PowerPoint Presentation</vt:lpstr>
      <vt:lpstr>PowerPoint Presentation</vt:lpstr>
      <vt:lpstr>Conclusion </vt:lpstr>
      <vt:lpstr>Manucript revision by the author(s)</vt:lpstr>
      <vt:lpstr>The equator network </vt:lpstr>
      <vt:lpstr>PowerPoint Presentation</vt:lpstr>
      <vt:lpstr>The COREQ criteria </vt:lpstr>
      <vt:lpstr>The COREQ criteria </vt:lpstr>
      <vt:lpstr>PowerPoint Presentation</vt:lpstr>
      <vt:lpstr>PowerPoint Presentation</vt:lpstr>
      <vt:lpstr>PowerPoint Presentation</vt:lpstr>
      <vt:lpstr>Task 3. Work in peers for the assignment (take home task) </vt:lpstr>
      <vt:lpstr>Academic writing </vt:lpstr>
      <vt:lpstr>Academic writing skills</vt:lpstr>
      <vt:lpstr>Academic writing skills</vt:lpstr>
      <vt:lpstr>Academic writing skills</vt:lpstr>
      <vt:lpstr>Task 4. Self-directed individual learning</vt:lpstr>
      <vt:lpstr>References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AccelEd Kick-off meeting</dc:title>
  <dc:creator>Enrika Morkienė</dc:creator>
  <cp:lastModifiedBy>Aurelija</cp:lastModifiedBy>
  <cp:revision>277</cp:revision>
  <dcterms:created xsi:type="dcterms:W3CDTF">2020-12-22T11:24:52Z</dcterms:created>
  <dcterms:modified xsi:type="dcterms:W3CDTF">2021-11-02T18:22:30Z</dcterms:modified>
</cp:coreProperties>
</file>