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96" r:id="rId3"/>
    <p:sldId id="297" r:id="rId4"/>
    <p:sldId id="293" r:id="rId5"/>
    <p:sldId id="295" r:id="rId6"/>
    <p:sldId id="298" r:id="rId7"/>
    <p:sldId id="299" r:id="rId8"/>
    <p:sldId id="300" r:id="rId9"/>
    <p:sldId id="301" r:id="rId10"/>
    <p:sldId id="289" r:id="rId11"/>
    <p:sldId id="282" r:id="rId12"/>
  </p:sldIdLst>
  <p:sldSz cx="12192000" cy="6858000"/>
  <p:notesSz cx="12192000" cy="6858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yaulim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2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103" autoAdjust="0"/>
  </p:normalViewPr>
  <p:slideViewPr>
    <p:cSldViewPr>
      <p:cViewPr varScale="1">
        <p:scale>
          <a:sx n="70" d="100"/>
          <a:sy n="70" d="100"/>
        </p:scale>
        <p:origin x="53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3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3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3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74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0EA98-5831-4853-B862-C702E6EB34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2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bg object 16"/>
          <p:cNvSpPr/>
          <p:nvPr/>
        </p:nvSpPr>
        <p:spPr>
          <a:xfrm>
            <a:off x="3047" y="6400799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8952" y="0"/>
                </a:moveTo>
                <a:lnTo>
                  <a:pt x="0" y="0"/>
                </a:lnTo>
                <a:lnTo>
                  <a:pt x="0" y="457199"/>
                </a:lnTo>
                <a:lnTo>
                  <a:pt x="12188952" y="457199"/>
                </a:lnTo>
                <a:lnTo>
                  <a:pt x="12188952" y="0"/>
                </a:lnTo>
                <a:close/>
              </a:path>
            </a:pathLst>
          </a:custGeom>
          <a:solidFill>
            <a:srgbClr val="BC57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718" name="bg object 17"/>
          <p:cNvSpPr/>
          <p:nvPr/>
        </p:nvSpPr>
        <p:spPr>
          <a:xfrm>
            <a:off x="0" y="6333744"/>
            <a:ext cx="12189460" cy="64135"/>
          </a:xfrm>
          <a:custGeom>
            <a:avLst/>
            <a:gdLst/>
            <a:ahLst/>
            <a:cxnLst/>
            <a:rect l="l" t="t" r="r" b="b"/>
            <a:pathLst>
              <a:path w="12189460" h="64135">
                <a:moveTo>
                  <a:pt x="12188952" y="0"/>
                </a:moveTo>
                <a:lnTo>
                  <a:pt x="0" y="0"/>
                </a:lnTo>
                <a:lnTo>
                  <a:pt x="0" y="64007"/>
                </a:lnTo>
                <a:lnTo>
                  <a:pt x="12188952" y="64007"/>
                </a:lnTo>
                <a:lnTo>
                  <a:pt x="12188952" y="0"/>
                </a:lnTo>
                <a:close/>
              </a:path>
            </a:pathLst>
          </a:custGeom>
          <a:solidFill>
            <a:srgbClr val="E383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719" name="bg object 18"/>
          <p:cNvSpPr/>
          <p:nvPr/>
        </p:nvSpPr>
        <p:spPr>
          <a:xfrm>
            <a:off x="1207008" y="4343400"/>
            <a:ext cx="9875520" cy="0"/>
          </a:xfrm>
          <a:custGeom>
            <a:avLst/>
            <a:gdLst/>
            <a:ahLst/>
            <a:cxnLst/>
            <a:rect l="l" t="t" r="r" b="b"/>
            <a:pathLst>
              <a:path w="9875520">
                <a:moveTo>
                  <a:pt x="0" y="0"/>
                </a:moveTo>
                <a:lnTo>
                  <a:pt x="98755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97192" name="bg object 19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399" y="226918"/>
            <a:ext cx="2380531" cy="566574"/>
          </a:xfrm>
          <a:prstGeom prst="rect">
            <a:avLst/>
          </a:prstGeom>
        </p:spPr>
      </p:pic>
      <p:sp>
        <p:nvSpPr>
          <p:cNvPr id="1048720" name="Holder 2"/>
          <p:cNvSpPr>
            <a:spLocks noGrp="1"/>
          </p:cNvSpPr>
          <p:nvPr>
            <p:ph type="ctrTitle"/>
          </p:nvPr>
        </p:nvSpPr>
        <p:spPr>
          <a:xfrm>
            <a:off x="4687569" y="2693873"/>
            <a:ext cx="2816860" cy="1245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1048721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722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865"/>
              </a:lnSpc>
            </a:pPr>
            <a:r>
              <a:rPr sz="800" spc="15" dirty="0"/>
              <a:t>A</a:t>
            </a:r>
            <a:r>
              <a:rPr spc="15" dirty="0"/>
              <a:t>CCELERATING</a:t>
            </a:r>
            <a:r>
              <a:rPr spc="65" dirty="0"/>
              <a:t> </a:t>
            </a:r>
            <a:r>
              <a:rPr sz="800" spc="15" dirty="0"/>
              <a:t>M</a:t>
            </a:r>
            <a:r>
              <a:rPr spc="15" dirty="0"/>
              <a:t>ASTER</a:t>
            </a:r>
            <a:r>
              <a:rPr spc="45" dirty="0"/>
              <a:t> </a:t>
            </a:r>
            <a:r>
              <a:rPr spc="20" dirty="0"/>
              <a:t>AND</a:t>
            </a:r>
            <a:r>
              <a:rPr spc="35" dirty="0"/>
              <a:t> </a:t>
            </a:r>
            <a:r>
              <a:rPr sz="800" spc="5" dirty="0"/>
              <a:t>P</a:t>
            </a:r>
            <a:r>
              <a:rPr spc="5" dirty="0"/>
              <a:t>H</a:t>
            </a:r>
            <a:r>
              <a:rPr sz="800" spc="5" dirty="0"/>
              <a:t>D</a:t>
            </a:r>
            <a:r>
              <a:rPr sz="800" spc="-25" dirty="0"/>
              <a:t> </a:t>
            </a:r>
            <a:r>
              <a:rPr spc="15" dirty="0"/>
              <a:t>LEVEL</a:t>
            </a:r>
            <a:r>
              <a:rPr spc="65" dirty="0"/>
              <a:t> </a:t>
            </a:r>
            <a:r>
              <a:rPr spc="20" dirty="0"/>
              <a:t>NURSING</a:t>
            </a:r>
            <a:r>
              <a:rPr spc="60" dirty="0"/>
              <a:t> </a:t>
            </a:r>
            <a:r>
              <a:rPr spc="15" dirty="0"/>
              <a:t>EDUCATION</a:t>
            </a:r>
            <a:r>
              <a:rPr spc="50" dirty="0"/>
              <a:t> </a:t>
            </a:r>
            <a:r>
              <a:rPr spc="15" dirty="0"/>
              <a:t>DEVELOPMENT</a:t>
            </a:r>
            <a:endParaRPr sz="800"/>
          </a:p>
          <a:p>
            <a:pPr marL="12700" marR="855344">
              <a:lnSpc>
                <a:spcPct val="100000"/>
              </a:lnSpc>
            </a:pPr>
            <a:r>
              <a:rPr spc="10" dirty="0"/>
              <a:t>IN</a:t>
            </a:r>
            <a:r>
              <a:rPr spc="15" dirty="0"/>
              <a:t> THE HIGHER EDUCATION SYSTEM </a:t>
            </a:r>
            <a:r>
              <a:rPr spc="10" dirty="0"/>
              <a:t>IN</a:t>
            </a:r>
            <a:r>
              <a:rPr spc="15" dirty="0"/>
              <a:t> </a:t>
            </a:r>
            <a:r>
              <a:rPr sz="800" spc="15" dirty="0"/>
              <a:t>K</a:t>
            </a:r>
            <a:r>
              <a:rPr spc="15" dirty="0"/>
              <a:t>AZAKHSTAN </a:t>
            </a:r>
            <a:r>
              <a:rPr spc="20" dirty="0"/>
              <a:t> </a:t>
            </a:r>
            <a:r>
              <a:rPr sz="800" spc="-5" dirty="0"/>
              <a:t>N</a:t>
            </a:r>
            <a:r>
              <a:rPr spc="-5" dirty="0"/>
              <a:t>O</a:t>
            </a:r>
            <a:r>
              <a:rPr sz="800" spc="-5" dirty="0"/>
              <a:t>.618052-EPP-1-2020-1LT-EPPKA2-CBHE-SP</a:t>
            </a:r>
            <a:endParaRPr sz="800"/>
          </a:p>
        </p:txBody>
      </p:sp>
      <p:sp>
        <p:nvSpPr>
          <p:cNvPr id="1048723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11/10/2023</a:t>
            </a:fld>
            <a:endParaRPr lang="en-US"/>
          </a:p>
        </p:txBody>
      </p:sp>
      <p:sp>
        <p:nvSpPr>
          <p:cNvPr id="1048724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bg object 16"/>
          <p:cNvSpPr/>
          <p:nvPr/>
        </p:nvSpPr>
        <p:spPr>
          <a:xfrm>
            <a:off x="0" y="6400799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12192000" y="0"/>
                </a:moveTo>
                <a:lnTo>
                  <a:pt x="0" y="0"/>
                </a:lnTo>
                <a:lnTo>
                  <a:pt x="0" y="457199"/>
                </a:lnTo>
                <a:lnTo>
                  <a:pt x="12192000" y="457199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57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620" name="bg object 17"/>
          <p:cNvSpPr/>
          <p:nvPr/>
        </p:nvSpPr>
        <p:spPr>
          <a:xfrm>
            <a:off x="0" y="6333744"/>
            <a:ext cx="12192000" cy="67310"/>
          </a:xfrm>
          <a:custGeom>
            <a:avLst/>
            <a:gdLst/>
            <a:ahLst/>
            <a:cxnLst/>
            <a:rect l="l" t="t" r="r" b="b"/>
            <a:pathLst>
              <a:path w="12192000" h="67310">
                <a:moveTo>
                  <a:pt x="12192000" y="0"/>
                </a:moveTo>
                <a:lnTo>
                  <a:pt x="0" y="0"/>
                </a:lnTo>
                <a:lnTo>
                  <a:pt x="0" y="67055"/>
                </a:lnTo>
                <a:lnTo>
                  <a:pt x="12192000" y="67055"/>
                </a:lnTo>
                <a:lnTo>
                  <a:pt x="12192000" y="0"/>
                </a:lnTo>
                <a:close/>
              </a:path>
            </a:pathLst>
          </a:custGeom>
          <a:solidFill>
            <a:srgbClr val="E383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621" name="bg object 18"/>
          <p:cNvSpPr/>
          <p:nvPr/>
        </p:nvSpPr>
        <p:spPr>
          <a:xfrm>
            <a:off x="1193291" y="1737360"/>
            <a:ext cx="9966960" cy="0"/>
          </a:xfrm>
          <a:custGeom>
            <a:avLst/>
            <a:gdLst/>
            <a:ahLst/>
            <a:cxnLst/>
            <a:rect l="l" t="t" r="r" b="b"/>
            <a:pathLst>
              <a:path w="9966960">
                <a:moveTo>
                  <a:pt x="0" y="0"/>
                </a:moveTo>
                <a:lnTo>
                  <a:pt x="996696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97161" name="bg object 19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39" y="193687"/>
            <a:ext cx="2498475" cy="595568"/>
          </a:xfrm>
          <a:prstGeom prst="rect">
            <a:avLst/>
          </a:prstGeom>
        </p:spPr>
      </p:pic>
      <p:pic>
        <p:nvPicPr>
          <p:cNvPr id="2097162" name="bg object 20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32978" y="138684"/>
            <a:ext cx="1296894" cy="765047"/>
          </a:xfrm>
          <a:prstGeom prst="rect">
            <a:avLst/>
          </a:prstGeom>
        </p:spPr>
      </p:pic>
      <p:sp>
        <p:nvSpPr>
          <p:cNvPr id="104862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 u="sng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104862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104862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865"/>
              </a:lnSpc>
            </a:pPr>
            <a:r>
              <a:rPr sz="800" spc="15" dirty="0"/>
              <a:t>A</a:t>
            </a:r>
            <a:r>
              <a:rPr spc="15" dirty="0"/>
              <a:t>CCELERATING</a:t>
            </a:r>
            <a:r>
              <a:rPr spc="65" dirty="0"/>
              <a:t> </a:t>
            </a:r>
            <a:r>
              <a:rPr sz="800" spc="15" dirty="0"/>
              <a:t>M</a:t>
            </a:r>
            <a:r>
              <a:rPr spc="15" dirty="0"/>
              <a:t>ASTER</a:t>
            </a:r>
            <a:r>
              <a:rPr spc="45" dirty="0"/>
              <a:t> </a:t>
            </a:r>
            <a:r>
              <a:rPr spc="20" dirty="0"/>
              <a:t>AND</a:t>
            </a:r>
            <a:r>
              <a:rPr spc="35" dirty="0"/>
              <a:t> </a:t>
            </a:r>
            <a:r>
              <a:rPr sz="800" spc="5" dirty="0"/>
              <a:t>P</a:t>
            </a:r>
            <a:r>
              <a:rPr spc="5" dirty="0"/>
              <a:t>H</a:t>
            </a:r>
            <a:r>
              <a:rPr sz="800" spc="5" dirty="0"/>
              <a:t>D</a:t>
            </a:r>
            <a:r>
              <a:rPr sz="800" spc="-25" dirty="0"/>
              <a:t> </a:t>
            </a:r>
            <a:r>
              <a:rPr spc="15" dirty="0"/>
              <a:t>LEVEL</a:t>
            </a:r>
            <a:r>
              <a:rPr spc="65" dirty="0"/>
              <a:t> </a:t>
            </a:r>
            <a:r>
              <a:rPr spc="20" dirty="0"/>
              <a:t>NURSING</a:t>
            </a:r>
            <a:r>
              <a:rPr spc="60" dirty="0"/>
              <a:t> </a:t>
            </a:r>
            <a:r>
              <a:rPr spc="15" dirty="0"/>
              <a:t>EDUCATION</a:t>
            </a:r>
            <a:r>
              <a:rPr spc="50" dirty="0"/>
              <a:t> </a:t>
            </a:r>
            <a:r>
              <a:rPr spc="15" dirty="0"/>
              <a:t>DEVELOPMENT</a:t>
            </a:r>
            <a:endParaRPr sz="800"/>
          </a:p>
          <a:p>
            <a:pPr marL="12700" marR="855344">
              <a:lnSpc>
                <a:spcPct val="100000"/>
              </a:lnSpc>
            </a:pPr>
            <a:r>
              <a:rPr spc="10" dirty="0"/>
              <a:t>IN</a:t>
            </a:r>
            <a:r>
              <a:rPr spc="15" dirty="0"/>
              <a:t> THE HIGHER EDUCATION SYSTEM </a:t>
            </a:r>
            <a:r>
              <a:rPr spc="10" dirty="0"/>
              <a:t>IN</a:t>
            </a:r>
            <a:r>
              <a:rPr spc="15" dirty="0"/>
              <a:t> </a:t>
            </a:r>
            <a:r>
              <a:rPr sz="800" spc="15" dirty="0"/>
              <a:t>K</a:t>
            </a:r>
            <a:r>
              <a:rPr spc="15" dirty="0"/>
              <a:t>AZAKHSTAN </a:t>
            </a:r>
            <a:r>
              <a:rPr spc="20" dirty="0"/>
              <a:t> </a:t>
            </a:r>
            <a:r>
              <a:rPr sz="800" spc="-5" dirty="0"/>
              <a:t>N</a:t>
            </a:r>
            <a:r>
              <a:rPr spc="-5" dirty="0"/>
              <a:t>O</a:t>
            </a:r>
            <a:r>
              <a:rPr sz="800" spc="-5" dirty="0"/>
              <a:t>.618052-EPP-1-2020-1LT-EPPKA2-CBHE-SP</a:t>
            </a:r>
            <a:endParaRPr sz="800"/>
          </a:p>
        </p:txBody>
      </p:sp>
      <p:sp>
        <p:nvSpPr>
          <p:cNvPr id="104862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11/10/2023</a:t>
            </a:fld>
            <a:endParaRPr lang="en-US"/>
          </a:p>
        </p:txBody>
      </p:sp>
      <p:sp>
        <p:nvSpPr>
          <p:cNvPr id="104862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 u="sng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1048726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727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728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865"/>
              </a:lnSpc>
            </a:pPr>
            <a:r>
              <a:rPr sz="800" spc="15" dirty="0"/>
              <a:t>A</a:t>
            </a:r>
            <a:r>
              <a:rPr spc="15" dirty="0"/>
              <a:t>CCELERATING</a:t>
            </a:r>
            <a:r>
              <a:rPr spc="65" dirty="0"/>
              <a:t> </a:t>
            </a:r>
            <a:r>
              <a:rPr sz="800" spc="15" dirty="0"/>
              <a:t>M</a:t>
            </a:r>
            <a:r>
              <a:rPr spc="15" dirty="0"/>
              <a:t>ASTER</a:t>
            </a:r>
            <a:r>
              <a:rPr spc="45" dirty="0"/>
              <a:t> </a:t>
            </a:r>
            <a:r>
              <a:rPr spc="20" dirty="0"/>
              <a:t>AND</a:t>
            </a:r>
            <a:r>
              <a:rPr spc="35" dirty="0"/>
              <a:t> </a:t>
            </a:r>
            <a:r>
              <a:rPr sz="800" spc="5" dirty="0"/>
              <a:t>P</a:t>
            </a:r>
            <a:r>
              <a:rPr spc="5" dirty="0"/>
              <a:t>H</a:t>
            </a:r>
            <a:r>
              <a:rPr sz="800" spc="5" dirty="0"/>
              <a:t>D</a:t>
            </a:r>
            <a:r>
              <a:rPr sz="800" spc="-25" dirty="0"/>
              <a:t> </a:t>
            </a:r>
            <a:r>
              <a:rPr spc="15" dirty="0"/>
              <a:t>LEVEL</a:t>
            </a:r>
            <a:r>
              <a:rPr spc="65" dirty="0"/>
              <a:t> </a:t>
            </a:r>
            <a:r>
              <a:rPr spc="20" dirty="0"/>
              <a:t>NURSING</a:t>
            </a:r>
            <a:r>
              <a:rPr spc="60" dirty="0"/>
              <a:t> </a:t>
            </a:r>
            <a:r>
              <a:rPr spc="15" dirty="0"/>
              <a:t>EDUCATION</a:t>
            </a:r>
            <a:r>
              <a:rPr spc="50" dirty="0"/>
              <a:t> </a:t>
            </a:r>
            <a:r>
              <a:rPr spc="15" dirty="0"/>
              <a:t>DEVELOPMENT</a:t>
            </a:r>
            <a:endParaRPr sz="800"/>
          </a:p>
          <a:p>
            <a:pPr marL="12700" marR="855344">
              <a:lnSpc>
                <a:spcPct val="100000"/>
              </a:lnSpc>
            </a:pPr>
            <a:r>
              <a:rPr spc="10" dirty="0"/>
              <a:t>IN</a:t>
            </a:r>
            <a:r>
              <a:rPr spc="15" dirty="0"/>
              <a:t> THE HIGHER EDUCATION SYSTEM </a:t>
            </a:r>
            <a:r>
              <a:rPr spc="10" dirty="0"/>
              <a:t>IN</a:t>
            </a:r>
            <a:r>
              <a:rPr spc="15" dirty="0"/>
              <a:t> </a:t>
            </a:r>
            <a:r>
              <a:rPr sz="800" spc="15" dirty="0"/>
              <a:t>K</a:t>
            </a:r>
            <a:r>
              <a:rPr spc="15" dirty="0"/>
              <a:t>AZAKHSTAN </a:t>
            </a:r>
            <a:r>
              <a:rPr spc="20" dirty="0"/>
              <a:t> </a:t>
            </a:r>
            <a:r>
              <a:rPr sz="800" spc="-5" dirty="0"/>
              <a:t>N</a:t>
            </a:r>
            <a:r>
              <a:rPr spc="-5" dirty="0"/>
              <a:t>O</a:t>
            </a:r>
            <a:r>
              <a:rPr sz="800" spc="-5" dirty="0"/>
              <a:t>.618052-EPP-1-2020-1LT-EPPKA2-CBHE-SP</a:t>
            </a:r>
            <a:endParaRPr sz="800"/>
          </a:p>
        </p:txBody>
      </p:sp>
      <p:sp>
        <p:nvSpPr>
          <p:cNvPr id="1048729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11/10/2023</a:t>
            </a:fld>
            <a:endParaRPr lang="en-US"/>
          </a:p>
        </p:txBody>
      </p:sp>
      <p:sp>
        <p:nvSpPr>
          <p:cNvPr id="1048730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 u="sng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1048591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865"/>
              </a:lnSpc>
            </a:pPr>
            <a:r>
              <a:rPr sz="800" spc="15" dirty="0"/>
              <a:t>A</a:t>
            </a:r>
            <a:r>
              <a:rPr spc="15" dirty="0"/>
              <a:t>CCELERATING</a:t>
            </a:r>
            <a:r>
              <a:rPr spc="65" dirty="0"/>
              <a:t> </a:t>
            </a:r>
            <a:r>
              <a:rPr sz="800" spc="15" dirty="0"/>
              <a:t>M</a:t>
            </a:r>
            <a:r>
              <a:rPr spc="15" dirty="0"/>
              <a:t>ASTER</a:t>
            </a:r>
            <a:r>
              <a:rPr spc="45" dirty="0"/>
              <a:t> </a:t>
            </a:r>
            <a:r>
              <a:rPr spc="20" dirty="0"/>
              <a:t>AND</a:t>
            </a:r>
            <a:r>
              <a:rPr spc="35" dirty="0"/>
              <a:t> </a:t>
            </a:r>
            <a:r>
              <a:rPr sz="800" spc="5" dirty="0"/>
              <a:t>P</a:t>
            </a:r>
            <a:r>
              <a:rPr spc="5" dirty="0"/>
              <a:t>H</a:t>
            </a:r>
            <a:r>
              <a:rPr sz="800" spc="5" dirty="0"/>
              <a:t>D</a:t>
            </a:r>
            <a:r>
              <a:rPr sz="800" spc="-25" dirty="0"/>
              <a:t> </a:t>
            </a:r>
            <a:r>
              <a:rPr spc="15" dirty="0"/>
              <a:t>LEVEL</a:t>
            </a:r>
            <a:r>
              <a:rPr spc="65" dirty="0"/>
              <a:t> </a:t>
            </a:r>
            <a:r>
              <a:rPr spc="20" dirty="0"/>
              <a:t>NURSING</a:t>
            </a:r>
            <a:r>
              <a:rPr spc="60" dirty="0"/>
              <a:t> </a:t>
            </a:r>
            <a:r>
              <a:rPr spc="15" dirty="0"/>
              <a:t>EDUCATION</a:t>
            </a:r>
            <a:r>
              <a:rPr spc="50" dirty="0"/>
              <a:t> </a:t>
            </a:r>
            <a:r>
              <a:rPr spc="15" dirty="0"/>
              <a:t>DEVELOPMENT</a:t>
            </a:r>
            <a:endParaRPr sz="800"/>
          </a:p>
          <a:p>
            <a:pPr marL="12700" marR="855344">
              <a:lnSpc>
                <a:spcPct val="100000"/>
              </a:lnSpc>
            </a:pPr>
            <a:r>
              <a:rPr spc="10" dirty="0"/>
              <a:t>IN</a:t>
            </a:r>
            <a:r>
              <a:rPr spc="15" dirty="0"/>
              <a:t> THE HIGHER EDUCATION SYSTEM </a:t>
            </a:r>
            <a:r>
              <a:rPr spc="10" dirty="0"/>
              <a:t>IN</a:t>
            </a:r>
            <a:r>
              <a:rPr spc="15" dirty="0"/>
              <a:t> </a:t>
            </a:r>
            <a:r>
              <a:rPr sz="800" spc="15" dirty="0"/>
              <a:t>K</a:t>
            </a:r>
            <a:r>
              <a:rPr spc="15" dirty="0"/>
              <a:t>AZAKHSTAN </a:t>
            </a:r>
            <a:r>
              <a:rPr spc="20" dirty="0"/>
              <a:t> </a:t>
            </a:r>
            <a:r>
              <a:rPr sz="800" spc="-5" dirty="0"/>
              <a:t>N</a:t>
            </a:r>
            <a:r>
              <a:rPr spc="-5" dirty="0"/>
              <a:t>O</a:t>
            </a:r>
            <a:r>
              <a:rPr sz="800" spc="-5" dirty="0"/>
              <a:t>.618052-EPP-1-2020-1LT-EPPKA2-CBHE-SP</a:t>
            </a:r>
            <a:endParaRPr sz="800"/>
          </a:p>
        </p:txBody>
      </p:sp>
      <p:sp>
        <p:nvSpPr>
          <p:cNvPr id="1048592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11/10/2023</a:t>
            </a:fld>
            <a:endParaRPr lang="en-US"/>
          </a:p>
        </p:txBody>
      </p:sp>
      <p:sp>
        <p:nvSpPr>
          <p:cNvPr id="1048593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bg object 16"/>
          <p:cNvSpPr/>
          <p:nvPr/>
        </p:nvSpPr>
        <p:spPr>
          <a:xfrm>
            <a:off x="0" y="6333744"/>
            <a:ext cx="12189460" cy="64135"/>
          </a:xfrm>
          <a:custGeom>
            <a:avLst/>
            <a:gdLst/>
            <a:ahLst/>
            <a:cxnLst/>
            <a:rect l="l" t="t" r="r" b="b"/>
            <a:pathLst>
              <a:path w="12189460" h="64135">
                <a:moveTo>
                  <a:pt x="12188952" y="0"/>
                </a:moveTo>
                <a:lnTo>
                  <a:pt x="0" y="0"/>
                </a:lnTo>
                <a:lnTo>
                  <a:pt x="0" y="64007"/>
                </a:lnTo>
                <a:lnTo>
                  <a:pt x="12188952" y="64007"/>
                </a:lnTo>
                <a:lnTo>
                  <a:pt x="12188952" y="0"/>
                </a:lnTo>
                <a:close/>
              </a:path>
            </a:pathLst>
          </a:custGeom>
          <a:solidFill>
            <a:srgbClr val="E3831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97170" name="bg object 17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39" y="196595"/>
            <a:ext cx="2498475" cy="594360"/>
          </a:xfrm>
          <a:prstGeom prst="rect">
            <a:avLst/>
          </a:prstGeom>
        </p:spPr>
      </p:pic>
      <p:sp>
        <p:nvSpPr>
          <p:cNvPr id="1048654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6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865"/>
              </a:lnSpc>
            </a:pPr>
            <a:r>
              <a:rPr sz="800" spc="15" dirty="0"/>
              <a:t>A</a:t>
            </a:r>
            <a:r>
              <a:rPr spc="15" dirty="0"/>
              <a:t>CCELERATING</a:t>
            </a:r>
            <a:r>
              <a:rPr spc="65" dirty="0"/>
              <a:t> </a:t>
            </a:r>
            <a:r>
              <a:rPr sz="800" spc="15" dirty="0"/>
              <a:t>M</a:t>
            </a:r>
            <a:r>
              <a:rPr spc="15" dirty="0"/>
              <a:t>ASTER</a:t>
            </a:r>
            <a:r>
              <a:rPr spc="45" dirty="0"/>
              <a:t> </a:t>
            </a:r>
            <a:r>
              <a:rPr spc="20" dirty="0"/>
              <a:t>AND</a:t>
            </a:r>
            <a:r>
              <a:rPr spc="35" dirty="0"/>
              <a:t> </a:t>
            </a:r>
            <a:r>
              <a:rPr sz="800" spc="5" dirty="0"/>
              <a:t>P</a:t>
            </a:r>
            <a:r>
              <a:rPr spc="5" dirty="0"/>
              <a:t>H</a:t>
            </a:r>
            <a:r>
              <a:rPr sz="800" spc="5" dirty="0"/>
              <a:t>D</a:t>
            </a:r>
            <a:r>
              <a:rPr sz="800" spc="-25" dirty="0"/>
              <a:t> </a:t>
            </a:r>
            <a:r>
              <a:rPr spc="15" dirty="0"/>
              <a:t>LEVEL</a:t>
            </a:r>
            <a:r>
              <a:rPr spc="65" dirty="0"/>
              <a:t> </a:t>
            </a:r>
            <a:r>
              <a:rPr spc="20" dirty="0"/>
              <a:t>NURSING</a:t>
            </a:r>
            <a:r>
              <a:rPr spc="60" dirty="0"/>
              <a:t> </a:t>
            </a:r>
            <a:r>
              <a:rPr spc="15" dirty="0"/>
              <a:t>EDUCATION</a:t>
            </a:r>
            <a:r>
              <a:rPr spc="50" dirty="0"/>
              <a:t> </a:t>
            </a:r>
            <a:r>
              <a:rPr spc="15" dirty="0"/>
              <a:t>DEVELOPMENT</a:t>
            </a:r>
            <a:endParaRPr sz="800"/>
          </a:p>
          <a:p>
            <a:pPr marL="12700" marR="855344">
              <a:lnSpc>
                <a:spcPct val="100000"/>
              </a:lnSpc>
            </a:pPr>
            <a:r>
              <a:rPr spc="10" dirty="0"/>
              <a:t>IN</a:t>
            </a:r>
            <a:r>
              <a:rPr spc="15" dirty="0"/>
              <a:t> THE HIGHER EDUCATION SYSTEM </a:t>
            </a:r>
            <a:r>
              <a:rPr spc="10" dirty="0"/>
              <a:t>IN</a:t>
            </a:r>
            <a:r>
              <a:rPr spc="15" dirty="0"/>
              <a:t> </a:t>
            </a:r>
            <a:r>
              <a:rPr sz="800" spc="15" dirty="0"/>
              <a:t>K</a:t>
            </a:r>
            <a:r>
              <a:rPr spc="15" dirty="0"/>
              <a:t>AZAKHSTAN </a:t>
            </a:r>
            <a:r>
              <a:rPr spc="20" dirty="0"/>
              <a:t> </a:t>
            </a:r>
            <a:r>
              <a:rPr sz="800" spc="-5" dirty="0"/>
              <a:t>N</a:t>
            </a:r>
            <a:r>
              <a:rPr spc="-5" dirty="0"/>
              <a:t>O</a:t>
            </a:r>
            <a:r>
              <a:rPr sz="800" spc="-5" dirty="0"/>
              <a:t>.618052-EPP-1-2020-1LT-EPPKA2-CBHE-SP</a:t>
            </a:r>
            <a:endParaRPr sz="800"/>
          </a:p>
        </p:txBody>
      </p:sp>
      <p:sp>
        <p:nvSpPr>
          <p:cNvPr id="1048655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11/10/2023</a:t>
            </a:fld>
            <a:endParaRPr lang="en-US"/>
          </a:p>
        </p:txBody>
      </p:sp>
      <p:sp>
        <p:nvSpPr>
          <p:cNvPr id="1048656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597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598" name="Title 1"/>
          <p:cNvSpPr>
            <a:spLocks noGrp="1"/>
          </p:cNvSpPr>
          <p:nvPr>
            <p:ph type="ctrTitle"/>
          </p:nvPr>
        </p:nvSpPr>
        <p:spPr>
          <a:xfrm>
            <a:off x="1088796" y="2142111"/>
            <a:ext cx="10061171" cy="24702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rgbClr val="0070C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pic>
        <p:nvPicPr>
          <p:cNvPr id="2097158" name="Picture 12" descr="A picture containing graphical user interface  Description automatically generated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" y="127774"/>
            <a:ext cx="3519577" cy="750543"/>
          </a:xfrm>
          <a:prstGeom prst="rect">
            <a:avLst/>
          </a:prstGeom>
        </p:spPr>
      </p:pic>
      <p:sp>
        <p:nvSpPr>
          <p:cNvPr id="1048599" name="TextBox 11"/>
          <p:cNvSpPr txBox="1"/>
          <p:nvPr/>
        </p:nvSpPr>
        <p:spPr>
          <a:xfrm>
            <a:off x="164757" y="6226848"/>
            <a:ext cx="4201297" cy="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800" b="1" cap="small" dirty="0">
              <a:solidFill>
                <a:schemeClr val="bg1"/>
              </a:solidFill>
            </a:endParaRPr>
          </a:p>
          <a:p>
            <a:pPr algn="l"/>
            <a:r>
              <a:rPr lang="en-US" sz="800" b="1" cap="small" dirty="0">
                <a:solidFill>
                  <a:schemeClr val="bg1"/>
                </a:solidFill>
              </a:rPr>
              <a:t>Accelerating Master and PhD level nursing education development </a:t>
            </a:r>
            <a:endParaRPr lang="en-US" sz="800" b="1" dirty="0">
              <a:solidFill>
                <a:schemeClr val="bg1"/>
              </a:solidFill>
            </a:endParaRPr>
          </a:p>
          <a:p>
            <a:pPr algn="l"/>
            <a:r>
              <a:rPr lang="en-US" sz="800" b="1" cap="small" dirty="0">
                <a:solidFill>
                  <a:schemeClr val="bg1"/>
                </a:solidFill>
              </a:rPr>
              <a:t>in the higher education system in Kazakhstan</a:t>
            </a:r>
            <a:endParaRPr lang="lt-LT" sz="800" b="1" cap="small" dirty="0">
              <a:solidFill>
                <a:schemeClr val="bg1"/>
              </a:solidFill>
            </a:endParaRPr>
          </a:p>
          <a:p>
            <a:pPr algn="l"/>
            <a:r>
              <a:rPr lang="lt-LT" sz="800" b="1" cap="small" dirty="0">
                <a:solidFill>
                  <a:schemeClr val="bg1"/>
                </a:solidFill>
              </a:rPr>
              <a:t>No.618052-EPP-1-2020-1LT-EPPKA2-CBHE-SP</a:t>
            </a:r>
            <a:endParaRPr lang="en-US" sz="800" b="1" cap="small" dirty="0">
              <a:solidFill>
                <a:schemeClr val="bg1"/>
              </a:solidFill>
            </a:endParaRPr>
          </a:p>
          <a:p>
            <a:endParaRPr lang="en-US" sz="800" dirty="0">
              <a:solidFill>
                <a:schemeClr val="bg1"/>
              </a:solidFill>
            </a:endParaRP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2097159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2871" y="127774"/>
            <a:ext cx="1297550" cy="7505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584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585" name="Title 1"/>
          <p:cNvSpPr>
            <a:spLocks noGrp="1"/>
          </p:cNvSpPr>
          <p:nvPr>
            <p:ph type="ctrTitle"/>
          </p:nvPr>
        </p:nvSpPr>
        <p:spPr>
          <a:xfrm>
            <a:off x="1097279" y="1557225"/>
            <a:ext cx="10061171" cy="24702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rgbClr val="0070C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48586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rgbClr val="0070C0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cxnSp>
        <p:nvCxnSpPr>
          <p:cNvPr id="3145728" name="Straight Connector 8"/>
          <p:cNvCxnSpPr>
            <a:cxnSpLocks/>
          </p:cNvCxnSpPr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154" name="Picture 12" descr="A picture containing graphical user interface  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" y="161322"/>
            <a:ext cx="3352799" cy="714978"/>
          </a:xfrm>
          <a:prstGeom prst="rect">
            <a:avLst/>
          </a:prstGeom>
        </p:spPr>
      </p:pic>
      <p:sp>
        <p:nvSpPr>
          <p:cNvPr id="1048587" name="TextBox 11"/>
          <p:cNvSpPr txBox="1"/>
          <p:nvPr/>
        </p:nvSpPr>
        <p:spPr>
          <a:xfrm>
            <a:off x="164757" y="6226848"/>
            <a:ext cx="4201297" cy="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800" b="1" cap="small" dirty="0">
              <a:solidFill>
                <a:schemeClr val="bg1"/>
              </a:solidFill>
            </a:endParaRPr>
          </a:p>
          <a:p>
            <a:pPr algn="l"/>
            <a:r>
              <a:rPr lang="en-US" sz="800" b="1" cap="small" dirty="0">
                <a:solidFill>
                  <a:schemeClr val="bg1"/>
                </a:solidFill>
              </a:rPr>
              <a:t>Accelerating Master and PhD level nursing education development </a:t>
            </a:r>
            <a:endParaRPr lang="en-US" sz="800" b="1" dirty="0">
              <a:solidFill>
                <a:schemeClr val="bg1"/>
              </a:solidFill>
            </a:endParaRPr>
          </a:p>
          <a:p>
            <a:pPr algn="l"/>
            <a:r>
              <a:rPr lang="en-US" sz="800" b="1" cap="small" dirty="0">
                <a:solidFill>
                  <a:schemeClr val="bg1"/>
                </a:solidFill>
              </a:rPr>
              <a:t>in the higher education system in Kazakhstan</a:t>
            </a:r>
            <a:endParaRPr lang="lt-LT" sz="800" b="1" cap="small" dirty="0">
              <a:solidFill>
                <a:schemeClr val="bg1"/>
              </a:solidFill>
            </a:endParaRPr>
          </a:p>
          <a:p>
            <a:pPr algn="l"/>
            <a:r>
              <a:rPr lang="lt-LT" sz="800" b="1" cap="small" dirty="0">
                <a:solidFill>
                  <a:schemeClr val="bg1"/>
                </a:solidFill>
              </a:rPr>
              <a:t>No.618052-EPP-1-2020-1LT-EPPKA2-CBHE-SP</a:t>
            </a:r>
            <a:endParaRPr lang="en-US" sz="800" b="1" cap="small" dirty="0">
              <a:solidFill>
                <a:schemeClr val="bg1"/>
              </a:solidFill>
            </a:endParaRPr>
          </a:p>
          <a:p>
            <a:endParaRPr lang="en-US" sz="800" dirty="0">
              <a:solidFill>
                <a:schemeClr val="bg1"/>
              </a:solidFill>
            </a:endParaRP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209715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2959" y="159116"/>
            <a:ext cx="1330982" cy="76988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bg object 16"/>
          <p:cNvSpPr/>
          <p:nvPr/>
        </p:nvSpPr>
        <p:spPr>
          <a:xfrm>
            <a:off x="0" y="6400799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12192000" y="0"/>
                </a:moveTo>
                <a:lnTo>
                  <a:pt x="0" y="0"/>
                </a:lnTo>
                <a:lnTo>
                  <a:pt x="0" y="457199"/>
                </a:lnTo>
                <a:lnTo>
                  <a:pt x="12192000" y="457199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57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577" name="bg object 17"/>
          <p:cNvSpPr/>
          <p:nvPr/>
        </p:nvSpPr>
        <p:spPr>
          <a:xfrm>
            <a:off x="0" y="6333744"/>
            <a:ext cx="12192000" cy="67310"/>
          </a:xfrm>
          <a:custGeom>
            <a:avLst/>
            <a:gdLst/>
            <a:ahLst/>
            <a:cxnLst/>
            <a:rect l="l" t="t" r="r" b="b"/>
            <a:pathLst>
              <a:path w="12192000" h="67310">
                <a:moveTo>
                  <a:pt x="12192000" y="0"/>
                </a:moveTo>
                <a:lnTo>
                  <a:pt x="0" y="0"/>
                </a:lnTo>
                <a:lnTo>
                  <a:pt x="0" y="67055"/>
                </a:lnTo>
                <a:lnTo>
                  <a:pt x="12192000" y="67055"/>
                </a:lnTo>
                <a:lnTo>
                  <a:pt x="12192000" y="0"/>
                </a:lnTo>
                <a:close/>
              </a:path>
            </a:pathLst>
          </a:custGeom>
          <a:solidFill>
            <a:srgbClr val="E3831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97152" name="bg object 18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639" y="193687"/>
            <a:ext cx="2498475" cy="595568"/>
          </a:xfrm>
          <a:prstGeom prst="rect">
            <a:avLst/>
          </a:prstGeom>
        </p:spPr>
      </p:pic>
      <p:pic>
        <p:nvPicPr>
          <p:cNvPr id="2097153" name="bg object 19"/>
          <p:cNvPicPr>
            <a:picLocks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632978" y="138684"/>
            <a:ext cx="1296894" cy="765047"/>
          </a:xfrm>
          <a:prstGeom prst="rect">
            <a:avLst/>
          </a:prstGeom>
        </p:spPr>
      </p:pic>
      <p:sp>
        <p:nvSpPr>
          <p:cNvPr id="1048578" name="Holder 2"/>
          <p:cNvSpPr>
            <a:spLocks noGrp="1"/>
          </p:cNvSpPr>
          <p:nvPr>
            <p:ph type="title"/>
          </p:nvPr>
        </p:nvSpPr>
        <p:spPr>
          <a:xfrm>
            <a:off x="1019048" y="1020013"/>
            <a:ext cx="10153903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 u="sng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1048579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1048580" name="Holder 4"/>
          <p:cNvSpPr>
            <a:spLocks noGrp="1"/>
          </p:cNvSpPr>
          <p:nvPr>
            <p:ph type="ftr" sz="quarter" idx="5"/>
          </p:nvPr>
        </p:nvSpPr>
        <p:spPr>
          <a:xfrm>
            <a:off x="342391" y="6480073"/>
            <a:ext cx="2763520" cy="371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865"/>
              </a:lnSpc>
            </a:pPr>
            <a:r>
              <a:rPr sz="800" spc="15" dirty="0"/>
              <a:t>A</a:t>
            </a:r>
            <a:r>
              <a:rPr spc="15" dirty="0"/>
              <a:t>CCELERATING</a:t>
            </a:r>
            <a:r>
              <a:rPr spc="65" dirty="0"/>
              <a:t> </a:t>
            </a:r>
            <a:r>
              <a:rPr sz="800" spc="15" dirty="0"/>
              <a:t>M</a:t>
            </a:r>
            <a:r>
              <a:rPr spc="15" dirty="0"/>
              <a:t>ASTER</a:t>
            </a:r>
            <a:r>
              <a:rPr spc="45" dirty="0"/>
              <a:t> </a:t>
            </a:r>
            <a:r>
              <a:rPr spc="20" dirty="0"/>
              <a:t>AND</a:t>
            </a:r>
            <a:r>
              <a:rPr spc="35" dirty="0"/>
              <a:t> </a:t>
            </a:r>
            <a:r>
              <a:rPr sz="800" spc="5" dirty="0"/>
              <a:t>P</a:t>
            </a:r>
            <a:r>
              <a:rPr spc="5" dirty="0"/>
              <a:t>H</a:t>
            </a:r>
            <a:r>
              <a:rPr sz="800" spc="5" dirty="0"/>
              <a:t>D</a:t>
            </a:r>
            <a:r>
              <a:rPr sz="800" spc="-25" dirty="0"/>
              <a:t> </a:t>
            </a:r>
            <a:r>
              <a:rPr spc="15" dirty="0"/>
              <a:t>LEVEL</a:t>
            </a:r>
            <a:r>
              <a:rPr spc="65" dirty="0"/>
              <a:t> </a:t>
            </a:r>
            <a:r>
              <a:rPr spc="20" dirty="0"/>
              <a:t>NURSING</a:t>
            </a:r>
            <a:r>
              <a:rPr spc="60" dirty="0"/>
              <a:t> </a:t>
            </a:r>
            <a:r>
              <a:rPr spc="15" dirty="0"/>
              <a:t>EDUCATION</a:t>
            </a:r>
            <a:r>
              <a:rPr spc="50" dirty="0"/>
              <a:t> </a:t>
            </a:r>
            <a:r>
              <a:rPr spc="15" dirty="0"/>
              <a:t>DEVELOPMENT</a:t>
            </a:r>
            <a:endParaRPr sz="800"/>
          </a:p>
          <a:p>
            <a:pPr marL="12700" marR="855344">
              <a:lnSpc>
                <a:spcPct val="100000"/>
              </a:lnSpc>
            </a:pPr>
            <a:r>
              <a:rPr spc="10" dirty="0"/>
              <a:t>IN</a:t>
            </a:r>
            <a:r>
              <a:rPr spc="15" dirty="0"/>
              <a:t> THE HIGHER EDUCATION SYSTEM </a:t>
            </a:r>
            <a:r>
              <a:rPr spc="10" dirty="0"/>
              <a:t>IN</a:t>
            </a:r>
            <a:r>
              <a:rPr spc="15" dirty="0"/>
              <a:t> </a:t>
            </a:r>
            <a:r>
              <a:rPr sz="800" spc="15" dirty="0"/>
              <a:t>K</a:t>
            </a:r>
            <a:r>
              <a:rPr spc="15" dirty="0"/>
              <a:t>AZAKHSTAN </a:t>
            </a:r>
            <a:r>
              <a:rPr spc="20" dirty="0"/>
              <a:t> </a:t>
            </a:r>
            <a:r>
              <a:rPr sz="800" spc="-5" dirty="0"/>
              <a:t>N</a:t>
            </a:r>
            <a:r>
              <a:rPr spc="-5" dirty="0"/>
              <a:t>O</a:t>
            </a:r>
            <a:r>
              <a:rPr sz="800" spc="-5" dirty="0"/>
              <a:t>.618052-EPP-1-2020-1LT-EPPKA2-CBHE-SP</a:t>
            </a:r>
            <a:endParaRPr sz="800"/>
          </a:p>
        </p:txBody>
      </p:sp>
      <p:sp>
        <p:nvSpPr>
          <p:cNvPr id="1048581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11/10/2023</a:t>
            </a:fld>
            <a:endParaRPr lang="en-US"/>
          </a:p>
        </p:txBody>
      </p:sp>
      <p:sp>
        <p:nvSpPr>
          <p:cNvPr id="1048582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5"/>
          <p:cNvSpPr>
            <a:spLocks noGrp="1"/>
          </p:cNvSpPr>
          <p:nvPr>
            <p:ph type="ctrTitle"/>
          </p:nvPr>
        </p:nvSpPr>
        <p:spPr>
          <a:xfrm>
            <a:off x="1199456" y="3284984"/>
            <a:ext cx="10061171" cy="55979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b="1" dirty="0"/>
              <a:t>Accelerating Master and PhD level nursing education development in the higher education system in Kazakhstan - </a:t>
            </a:r>
            <a:r>
              <a:rPr lang="en-US" sz="2400" b="1" dirty="0" err="1"/>
              <a:t>AccelEd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«Совершенствование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сестринского дела на уровне магистратуры и </a:t>
            </a:r>
            <a:r>
              <a:rPr lang="ru-RU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PhD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докторантуры в системе высшего образования Казахстан – </a:t>
            </a:r>
            <a:r>
              <a:rPr lang="ru-RU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AccelEd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»</a:t>
            </a:r>
            <a:b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</a:rPr>
              <a:t>Проект </a:t>
            </a:r>
            <a:r>
              <a:rPr lang="ru-RU" sz="1600" dirty="0">
                <a:solidFill>
                  <a:schemeClr val="tx1"/>
                </a:solidFill>
              </a:rPr>
              <a:t>«</a:t>
            </a:r>
            <a:r>
              <a:rPr lang="en-US" sz="1600" dirty="0" err="1">
                <a:solidFill>
                  <a:schemeClr val="tx1"/>
                </a:solidFill>
              </a:rPr>
              <a:t>AccelEd</a:t>
            </a:r>
            <a:r>
              <a:rPr lang="ru-RU" sz="1600" dirty="0">
                <a:solidFill>
                  <a:schemeClr val="tx1"/>
                </a:solidFill>
              </a:rPr>
              <a:t>» </a:t>
            </a:r>
            <a:r>
              <a:rPr lang="ru-RU" sz="1600" dirty="0" err="1">
                <a:solidFill>
                  <a:schemeClr val="tx1"/>
                </a:solidFill>
              </a:rPr>
              <a:t>софинансируется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Erasmus</a:t>
            </a:r>
            <a:r>
              <a:rPr lang="ru-RU" sz="1600" dirty="0">
                <a:solidFill>
                  <a:schemeClr val="tx1"/>
                </a:solidFill>
              </a:rPr>
              <a:t>+ в соответствии с соглашением о гранте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№ 618052-EPP-1-2020-1LT-EPPKA2-CBHE-SP</a:t>
            </a:r>
            <a:r>
              <a:rPr lang="en-US" sz="1600" dirty="0"/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en-US" sz="1600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Successful achievement of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u="none" dirty="0" smtClean="0">
                <a:solidFill>
                  <a:schemeClr val="accent1">
                    <a:lumMod val="75000"/>
                  </a:schemeClr>
                </a:solidFill>
              </a:rPr>
              <a:t>Успешное достижение устойчивости результатов проекта</a:t>
            </a:r>
            <a:endParaRPr lang="ru-RU" sz="2800" b="1" u="non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48589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23392" y="4509120"/>
            <a:ext cx="6192688" cy="1413888"/>
          </a:xfrm>
        </p:spPr>
        <p:txBody>
          <a:bodyPr>
            <a:normAutofit lnSpcReduction="10000"/>
          </a:bodyPr>
          <a:lstStyle/>
          <a:p>
            <a:pPr defTabSz="457200"/>
            <a:r>
              <a:rPr lang="ru-RU" sz="2000" b="1" cap="none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Докладчик: </a:t>
            </a:r>
            <a:r>
              <a:rPr lang="ru-RU" sz="2000" b="1" cap="none" dirty="0" err="1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Байтуганова</a:t>
            </a:r>
            <a:r>
              <a:rPr lang="ru-RU" sz="2000" b="1" cap="none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000" b="1" cap="none" dirty="0" err="1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Айжан</a:t>
            </a:r>
            <a:endParaRPr lang="ru-RU" sz="2000" b="1" cap="none" dirty="0" smtClean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457200"/>
            <a:r>
              <a:rPr lang="ru-RU" sz="2000" b="1" cap="none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Рабочий пакет 4 Диссеминация и распространение</a:t>
            </a:r>
            <a:endParaRPr lang="en-US" sz="2000" b="1" cap="none" dirty="0" smtClean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457200"/>
            <a:r>
              <a:rPr lang="ru-RU" sz="2000" b="1" cap="none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Медицинский университет Астана</a:t>
            </a:r>
            <a:endParaRPr lang="en-US" sz="2000" b="1" cap="none" dirty="0" smtClean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457200"/>
            <a:r>
              <a:rPr lang="en-US" sz="2000" b="1" cap="none" dirty="0" smtClean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baituganova.an@mail.ru</a:t>
            </a:r>
            <a:endParaRPr lang="en-US" sz="2000" b="1" cap="none" dirty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>
            <a:spLocks noGrp="1"/>
          </p:cNvSpPr>
          <p:nvPr>
            <p:ph type="body" idx="1"/>
          </p:nvPr>
        </p:nvSpPr>
        <p:spPr>
          <a:xfrm>
            <a:off x="2279576" y="1662825"/>
            <a:ext cx="10972800" cy="1692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60"/>
              </a:lnSpc>
            </a:pPr>
            <a:endParaRPr dirty="0"/>
          </a:p>
          <a:p>
            <a:pPr>
              <a:lnSpc>
                <a:spcPts val="2160"/>
              </a:lnSpc>
            </a:pPr>
            <a:endParaRPr b="1" dirty="0"/>
          </a:p>
          <a:p>
            <a:pPr>
              <a:lnSpc>
                <a:spcPts val="2160"/>
              </a:lnSpc>
            </a:pPr>
            <a:endParaRPr lang="en-US" b="1" dirty="0">
              <a:solidFill>
                <a:srgbClr val="000000"/>
              </a:solidFill>
            </a:endParaRPr>
          </a:p>
          <a:p>
            <a:pPr>
              <a:lnSpc>
                <a:spcPts val="2160"/>
              </a:lnSpc>
            </a:pPr>
            <a:endParaRPr lang="en-US" b="1" dirty="0" smtClean="0">
              <a:solidFill>
                <a:srgbClr val="000000"/>
              </a:solidFill>
            </a:endParaRPr>
          </a:p>
          <a:p>
            <a:pPr>
              <a:lnSpc>
                <a:spcPts val="2160"/>
              </a:lnSpc>
            </a:pPr>
            <a:endParaRPr lang="en-US" b="1" dirty="0">
              <a:solidFill>
                <a:srgbClr val="000000"/>
              </a:solidFill>
            </a:endParaRPr>
          </a:p>
          <a:p>
            <a:pPr>
              <a:lnSpc>
                <a:spcPts val="2160"/>
              </a:lnSpc>
            </a:pPr>
            <a:endParaRPr lang="en-US" sz="1800" dirty="0">
              <a:solidFill>
                <a:srgbClr val="000000"/>
              </a:solidFill>
              <a:latin typeface="Public Sans Bold Bold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5" y="2227764"/>
            <a:ext cx="8496945" cy="278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1" name="Заголовок 1"/>
          <p:cNvSpPr>
            <a:spLocks noGrp="1"/>
          </p:cNvSpPr>
          <p:nvPr>
            <p:ph type="ctrTitle"/>
          </p:nvPr>
        </p:nvSpPr>
        <p:spPr>
          <a:xfrm>
            <a:off x="335360" y="1196752"/>
            <a:ext cx="10873208" cy="252028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764704"/>
            <a:ext cx="10153903" cy="861774"/>
          </a:xfrm>
        </p:spPr>
        <p:txBody>
          <a:bodyPr/>
          <a:lstStyle/>
          <a:p>
            <a:pPr algn="ctr"/>
            <a:r>
              <a:rPr lang="ru-RU" sz="2800" b="1" dirty="0" smtClean="0"/>
              <a:t>Отчеты/рекомендации/руководства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1872" y="3508780"/>
            <a:ext cx="6672488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Use recommendations for the implementation of service design in </a:t>
            </a:r>
            <a:r>
              <a:rPr lang="en-US" sz="1600" dirty="0" smtClean="0"/>
              <a:t>medical </a:t>
            </a:r>
            <a:r>
              <a:rPr lang="en-US" sz="1600" dirty="0"/>
              <a:t>organizations, and medical universities</a:t>
            </a:r>
            <a:endParaRPr lang="ru-RU" sz="1600" dirty="0" smtClean="0"/>
          </a:p>
          <a:p>
            <a:r>
              <a:rPr lang="ru-RU" sz="1600" dirty="0" smtClean="0"/>
              <a:t>Использовать рекомендации для </a:t>
            </a:r>
            <a:r>
              <a:rPr lang="ru-RU" sz="1600" dirty="0"/>
              <a:t>внедрению сервис дизайна </a:t>
            </a:r>
            <a:r>
              <a:rPr lang="ru-RU" sz="1600" dirty="0" smtClean="0"/>
              <a:t>в медицинских организаций, а также медицинских университетах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4088" y="1555155"/>
            <a:ext cx="6648056" cy="17500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sz="1600" b="1" dirty="0" smtClean="0"/>
              <a:t>REPORT ON THE EXPERIENCES AND RECOMMENDATIONS ON SERVICE DESIGN AND FACILITATION METHODS IN THE DEVELOPMENT OF NURSING SERVICES IN KAZAKHSTAN</a:t>
            </a:r>
            <a:endParaRPr lang="ru-RU" sz="1600" b="1" dirty="0" smtClean="0"/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ru-RU" sz="1600" b="1" dirty="0" smtClean="0"/>
              <a:t>ОТЧЕТ ОБ ОПЫТЕ И РЕКОМЕНДАЦИЯХ В РАБОТЕ С СЕРВИС ДИЗАЙНОМ И МЕТОДАМИ ЕГО ФАСИЛИТАЦИИ ДЛЯ ПОДДЕРЖКИ РАЗВИТИЯ СЕСТРИНСКИХ УСЛУГ В КАЗАХСТАНЕ </a:t>
            </a:r>
            <a:endParaRPr lang="ru-RU" sz="1600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740" y="4797152"/>
            <a:ext cx="6768752" cy="1354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Внедрение </a:t>
            </a:r>
            <a:r>
              <a:rPr lang="ru-RU" sz="1600" dirty="0"/>
              <a:t>сервис </a:t>
            </a:r>
            <a:r>
              <a:rPr lang="ru-RU" sz="1600" dirty="0" smtClean="0"/>
              <a:t>дизайн подхода в </a:t>
            </a:r>
            <a:r>
              <a:rPr lang="ru-RU" sz="1600" dirty="0" err="1" smtClean="0"/>
              <a:t>силлабусы</a:t>
            </a:r>
            <a:r>
              <a:rPr lang="ru-RU" sz="1600" dirty="0" smtClean="0"/>
              <a:t> дисциплин;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Привлечение медицинских сестер с практического здравоохранения для разработки совместных проектов;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Организовать </a:t>
            </a:r>
            <a:r>
              <a:rPr lang="ru-RU" sz="1600" dirty="0"/>
              <a:t>непрерывное обучение сервис дизайну и предлагать его поставщикам медицинских услуг, включая </a:t>
            </a:r>
            <a:r>
              <a:rPr lang="ru-RU" sz="1600" dirty="0" smtClean="0"/>
              <a:t>медсестер</a:t>
            </a:r>
            <a:r>
              <a:rPr lang="ru-RU" dirty="0" smtClean="0"/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64352" y="2208037"/>
            <a:ext cx="2826232" cy="2339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университеты (Школы сестринского дела, Исследовательские школы)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</a:t>
            </a:r>
            <a:r>
              <a:rPr lang="ru-RU" dirty="0" smtClean="0"/>
              <a:t>организации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Ассоциации и фонды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896200" y="3377588"/>
            <a:ext cx="1287184" cy="47479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360" y="4797152"/>
            <a:ext cx="1521128" cy="152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872203"/>
            <a:ext cx="10153903" cy="861774"/>
          </a:xfrm>
        </p:spPr>
        <p:txBody>
          <a:bodyPr/>
          <a:lstStyle/>
          <a:p>
            <a:pPr algn="ctr"/>
            <a:r>
              <a:rPr lang="ru-RU" sz="2800" b="1" dirty="0" smtClean="0"/>
              <a:t>Отчеты/рекомендации/руководства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7612" y="2927784"/>
            <a:ext cx="6096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dirty="0"/>
              <a:t>Использовать данные из отчета для включения в дорожную карту и концепцию развития сестринского дела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1884" y="1639803"/>
            <a:ext cx="6096000" cy="1934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b="1" dirty="0" smtClean="0"/>
              <a:t>REPORT ON RECOMMENDATIONS FOR COLLABORATION STRUCTURES AND PROCESSES DEVELOPMENT BETWEEN UNIVERSITIES AND HEALTHCARE INSTITUTIONS </a:t>
            </a:r>
            <a:endParaRPr lang="ru-RU" b="1" dirty="0" smtClean="0"/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/>
              <a:t>ОТЧЕТ: ПОСТОЯННАЯ ПРАКТИКА СОТРУДНИЧЕСТВА В ОБЛАСТИ ИССЛЕДОВАНИЙ СЕСТРИНСКОГО ДЕЛА В КАЗАХСТАНЕ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67612" y="3686685"/>
            <a:ext cx="6096000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/>
              <a:t>Увеличение числа </a:t>
            </a:r>
            <a:r>
              <a:rPr lang="ru-RU" dirty="0" smtClean="0"/>
              <a:t>грантов;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Участие </a:t>
            </a:r>
            <a:r>
              <a:rPr lang="ru-RU" dirty="0"/>
              <a:t>в </a:t>
            </a:r>
            <a:r>
              <a:rPr lang="ru-RU" dirty="0" smtClean="0"/>
              <a:t>исследовательском </a:t>
            </a:r>
            <a:r>
              <a:rPr lang="ru-RU" dirty="0"/>
              <a:t>сотрудничестве</a:t>
            </a:r>
            <a:r>
              <a:rPr lang="ru-RU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Создание структур, поддерживающих </a:t>
            </a:r>
            <a:r>
              <a:rPr lang="ru-RU" dirty="0"/>
              <a:t>сотрудничество между медицинскими университетами и учреждениями здравоохранения, </a:t>
            </a:r>
            <a:r>
              <a:rPr lang="ru-RU" dirty="0" smtClean="0"/>
              <a:t>постановка </a:t>
            </a:r>
            <a:r>
              <a:rPr lang="ru-RU" dirty="0"/>
              <a:t>совместных целей по развитию сестринского дела в Казахстане</a:t>
            </a:r>
            <a:r>
              <a:rPr lang="ru-RU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Заключение официальных соглашений </a:t>
            </a:r>
            <a:r>
              <a:rPr lang="ru-RU" dirty="0"/>
              <a:t>о сотрудничестве с местными учреждениями здравоохранения, особенно с первичной медико-санитарной </a:t>
            </a:r>
            <a:r>
              <a:rPr lang="ru-RU" dirty="0" smtClean="0"/>
              <a:t>помощью</a:t>
            </a:r>
            <a:r>
              <a:rPr lang="ru-RU" dirty="0"/>
              <a:t>.</a:t>
            </a: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616280" y="2235399"/>
            <a:ext cx="3528392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Министерство образования и науки РК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Министерство здравоохранения РК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</a:t>
            </a:r>
            <a:r>
              <a:rPr lang="ru-RU" dirty="0" smtClean="0"/>
              <a:t>университеты (Школы сестринского дела, Исследовательские школы)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организации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Ассоциации и фонды</a:t>
            </a:r>
            <a:endParaRPr lang="ru-RU" sz="20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032104" y="3458261"/>
            <a:ext cx="1287184" cy="47479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780" y="4869160"/>
            <a:ext cx="1417680" cy="141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432" y="958814"/>
            <a:ext cx="10153903" cy="861774"/>
          </a:xfrm>
        </p:spPr>
        <p:txBody>
          <a:bodyPr/>
          <a:lstStyle/>
          <a:p>
            <a:pPr algn="ctr"/>
            <a:r>
              <a:rPr lang="ru-RU" sz="2800" b="1" dirty="0" smtClean="0"/>
              <a:t>Отчеты/рекомендации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9040" y="3099962"/>
            <a:ext cx="6096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dirty="0" smtClean="0"/>
              <a:t>Использовать </a:t>
            </a:r>
            <a:r>
              <a:rPr lang="ru-RU" dirty="0"/>
              <a:t>данные из отчета для включения в дорожную карту и концепцию развития сестринского </a:t>
            </a:r>
            <a:r>
              <a:rPr lang="ru-RU" dirty="0" smtClean="0"/>
              <a:t>дела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9040" y="1889953"/>
            <a:ext cx="6096000" cy="19474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b="1" dirty="0" smtClean="0"/>
              <a:t>REPORT ON BEST PRACTICES OF MANAGEMENT OF MASTER AND PHD EDUCATION IN NURSING INCLUDING RECOMMENDATIONS </a:t>
            </a:r>
            <a:endParaRPr lang="ru-RU" b="1" dirty="0" smtClean="0"/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/>
              <a:t>ОТЧЕТ С РЕКОМЕНДАЦИЯМИ О ЛУЧШИХ ПРАКТИКАХ УПРАВЛЕНИЯ МАГИСТЕРСКИМ И ДОКТОРСКИМ ОБРАЗОВАНИЕМ В ОБЛАСТИ СЕСТРИНСКОГО ДЕЛА 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9040" y="3933056"/>
            <a:ext cx="60960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Увеличение государственного грантового финансирования ОП магистратуры </a:t>
            </a:r>
            <a:r>
              <a:rPr lang="ru-RU" dirty="0"/>
              <a:t>и </a:t>
            </a:r>
            <a:r>
              <a:rPr lang="en-US" dirty="0" smtClean="0"/>
              <a:t>PhD </a:t>
            </a:r>
            <a:r>
              <a:rPr lang="ru-RU" dirty="0" smtClean="0"/>
              <a:t>докторантуры</a:t>
            </a:r>
            <a:r>
              <a:rPr lang="en-US" dirty="0"/>
              <a:t>;</a:t>
            </a:r>
            <a:endParaRPr lang="ru-RU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Создание </a:t>
            </a:r>
            <a:r>
              <a:rPr lang="ru-RU" dirty="0"/>
              <a:t>диссертационных советов по сестринскому делу в медицинских вузах Республики </a:t>
            </a:r>
            <a:r>
              <a:rPr lang="ru-RU" dirty="0" smtClean="0"/>
              <a:t>Казахстан</a:t>
            </a:r>
            <a:r>
              <a:rPr lang="en-US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/>
              <a:t>Необходимо наладить международное </a:t>
            </a:r>
            <a:r>
              <a:rPr lang="ru-RU" dirty="0" smtClean="0"/>
              <a:t>сотрудничество. </a:t>
            </a:r>
            <a:r>
              <a:rPr lang="ru-RU" dirty="0"/>
              <a:t>П</a:t>
            </a:r>
            <a:r>
              <a:rPr lang="ru-RU" dirty="0" smtClean="0"/>
              <a:t>рисоединиться </a:t>
            </a:r>
            <a:r>
              <a:rPr lang="ru-RU" dirty="0"/>
              <a:t>к существующим международным ассоциациям медсестер и укрепить существующие ассоциации</a:t>
            </a: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498896" y="2071846"/>
            <a:ext cx="2826232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Министерство образования и науки РК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Министерство здравоохранения РК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университеты (Школы сестринского дела, Исследовательские школы)</a:t>
            </a:r>
            <a:endParaRPr lang="ru-RU" sz="20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032104" y="3458261"/>
            <a:ext cx="1287184" cy="47479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912" y="4681728"/>
            <a:ext cx="1672216" cy="167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432" y="1028179"/>
            <a:ext cx="10153903" cy="861774"/>
          </a:xfrm>
        </p:spPr>
        <p:txBody>
          <a:bodyPr/>
          <a:lstStyle/>
          <a:p>
            <a:pPr algn="ctr"/>
            <a:r>
              <a:rPr lang="ru-RU" sz="2800" b="1" dirty="0" smtClean="0"/>
              <a:t>Отчеты/рекомендации/руководства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9040" y="3099962"/>
            <a:ext cx="6096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dirty="0" smtClean="0"/>
              <a:t>Использовать </a:t>
            </a:r>
            <a:r>
              <a:rPr lang="ru-RU" dirty="0"/>
              <a:t>данные из отчета для включения в дорожную карту и концепцию развития сестринского </a:t>
            </a:r>
            <a:r>
              <a:rPr lang="ru-RU" dirty="0" smtClean="0"/>
              <a:t>дела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9040" y="1889953"/>
            <a:ext cx="6096000" cy="19474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b="1" dirty="0" smtClean="0"/>
              <a:t>UNIVERSITIES NURSING RESEARCH COMMITTEES FOR POSTGRADUATE THESES ASSESSMENT IN KAZAKHSTANI MEDICAL UNIVERSITIES </a:t>
            </a:r>
            <a:endParaRPr lang="ru-RU" b="1" dirty="0" smtClean="0"/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ru-RU" b="1" dirty="0" smtClean="0"/>
              <a:t>РУКОВОДСТВО ПО ОЦЕНКЕ МАГИСТЕРСКИХ И ДОКТОРСКИХ ДИССЕРТАЦИЙ ПО СЕСТРИНСКОМУ ДЕЛУ В УНИВЕРСИТЕТАХ КАЗАХСТАНА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9040" y="3933056"/>
            <a:ext cx="6096000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/>
              <a:t>Внедрить </a:t>
            </a:r>
            <a:r>
              <a:rPr lang="ru-RU" dirty="0" smtClean="0"/>
              <a:t>руководство у медицинские ВУЗы Казахстана;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Разработать </a:t>
            </a:r>
            <a:r>
              <a:rPr lang="ru-RU" dirty="0"/>
              <a:t>политику </a:t>
            </a:r>
            <a:r>
              <a:rPr lang="ru-RU" dirty="0" smtClean="0"/>
              <a:t>в </a:t>
            </a:r>
            <a:r>
              <a:rPr lang="ru-RU" dirty="0"/>
              <a:t>каждом университете для использования </a:t>
            </a:r>
            <a:r>
              <a:rPr lang="ru-RU" dirty="0" smtClean="0"/>
              <a:t>руководства;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Привлечение </a:t>
            </a:r>
            <a:r>
              <a:rPr lang="ru-RU" dirty="0"/>
              <a:t>экспертов с докторской степенью в области сестринского дела к участию в оценке магистерских и докторских диссертаций по сестринскому делу и проведению учебных программ.</a:t>
            </a: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557552" y="2762035"/>
            <a:ext cx="2826232" cy="2893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Министерство образования и науки РК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Министерство здравоохранения РК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университеты (Школы сестринского дела, Исследовательские школы)</a:t>
            </a: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032104" y="3458261"/>
            <a:ext cx="1287184" cy="47479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432" y="1028179"/>
            <a:ext cx="10153903" cy="430887"/>
          </a:xfrm>
        </p:spPr>
        <p:txBody>
          <a:bodyPr/>
          <a:lstStyle/>
          <a:p>
            <a:pPr algn="ctr"/>
            <a:r>
              <a:rPr lang="ru-RU" sz="2800" b="1" dirty="0"/>
              <a:t>JBI collaboration center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0328" y="1874552"/>
            <a:ext cx="609600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fontAlgn="t"/>
            <a:r>
              <a:rPr lang="ru-RU" dirty="0"/>
              <a:t>Центр фокусируется на методах систематического анализа и внедрения фактических данных в области сестринского дела. </a:t>
            </a:r>
            <a:r>
              <a:rPr lang="ru-RU" dirty="0" smtClean="0"/>
              <a:t>Центр </a:t>
            </a:r>
            <a:r>
              <a:rPr lang="ru-RU" dirty="0"/>
              <a:t>работает над обеспечением устойчивого сотрудничества между медицинскими университетами и организациями здравоохранения для внедрения научно обоснованного сестринского дела.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0328" y="3946974"/>
            <a:ext cx="6096000" cy="1200329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Поддерживание финансирования </a:t>
            </a:r>
            <a:r>
              <a:rPr lang="ru-RU" dirty="0"/>
              <a:t>и </a:t>
            </a:r>
            <a:r>
              <a:rPr lang="ru-RU" dirty="0" smtClean="0"/>
              <a:t>ресурсов </a:t>
            </a:r>
            <a:r>
              <a:rPr lang="ru-RU" dirty="0"/>
              <a:t>для </a:t>
            </a:r>
            <a:r>
              <a:rPr lang="ru-RU" dirty="0" smtClean="0"/>
              <a:t>функционирования и развития сотрудничающего центра JBI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557552" y="2762035"/>
            <a:ext cx="2826232" cy="206210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университеты (Школы сестринского дела, Исследовательские школы)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Ассоциации и фонды</a:t>
            </a: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032104" y="3458261"/>
            <a:ext cx="1287184" cy="47479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8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432" y="1028179"/>
            <a:ext cx="10153903" cy="430887"/>
          </a:xfrm>
        </p:spPr>
        <p:txBody>
          <a:bodyPr/>
          <a:lstStyle/>
          <a:p>
            <a:pPr algn="ctr"/>
            <a:r>
              <a:rPr lang="en-US" sz="2800" dirty="0"/>
              <a:t>Atlas Ti software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0328" y="1862729"/>
            <a:ext cx="6096000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fontAlgn="t"/>
            <a:r>
              <a:rPr lang="ru-RU" dirty="0"/>
              <a:t>Программное обеспечение ATLAS.ti - это мощный инструмент для проведения качественных исследований в области сестринского </a:t>
            </a:r>
            <a:r>
              <a:rPr lang="ru-RU" dirty="0" smtClean="0"/>
              <a:t>дела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0328" y="3054422"/>
            <a:ext cx="6096000" cy="1754326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Поддерживание функционирования и использование программного обеспечения </a:t>
            </a:r>
            <a:r>
              <a:rPr lang="en-US" dirty="0"/>
              <a:t>Atlas Ti </a:t>
            </a:r>
            <a:r>
              <a:rPr lang="en-US" dirty="0" smtClean="0"/>
              <a:t>software</a:t>
            </a:r>
            <a:r>
              <a:rPr lang="ru-RU" dirty="0" smtClean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/>
              <a:t>Расширение круга пользователей между преподавательским составом, студентами и партнерскими организациями.</a:t>
            </a:r>
            <a:endParaRPr lang="ru-RU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557552" y="2762035"/>
            <a:ext cx="2826232" cy="178510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университеты (Школы сестринского дела, Исследовательские школы)</a:t>
            </a: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032104" y="3458261"/>
            <a:ext cx="1287184" cy="474795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432" y="1028179"/>
            <a:ext cx="10153903" cy="430887"/>
          </a:xfrm>
        </p:spPr>
        <p:txBody>
          <a:bodyPr/>
          <a:lstStyle/>
          <a:p>
            <a:pPr algn="ctr"/>
            <a:r>
              <a:rPr lang="en-US" sz="2800" dirty="0" smtClean="0"/>
              <a:t>Repository/</a:t>
            </a:r>
            <a:r>
              <a:rPr lang="ru-RU" sz="2800" dirty="0" smtClean="0"/>
              <a:t>Репозиторий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5752" y="1844824"/>
            <a:ext cx="6096000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fontAlgn="t"/>
            <a:r>
              <a:rPr lang="ru-RU" dirty="0"/>
              <a:t>Репозиторий в медицинских вузах - это электронная платформа или база данных, предназначенная для хранения, организации и распространения академических исследований, научных статей, диссертаций, учебных материалов и другой научно-медицинской информации.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91344" y="2826231"/>
            <a:ext cx="432048" cy="1720908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41328" y="3596703"/>
            <a:ext cx="6096000" cy="1477328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Поддерживание функционирования и </a:t>
            </a:r>
            <a:r>
              <a:rPr lang="ru-RU" dirty="0"/>
              <a:t>использование </a:t>
            </a:r>
            <a:r>
              <a:rPr lang="ru-RU" dirty="0" smtClean="0"/>
              <a:t>Национального репозитория по </a:t>
            </a:r>
            <a:r>
              <a:rPr lang="ru-RU" dirty="0"/>
              <a:t>Сестринскому </a:t>
            </a:r>
            <a:r>
              <a:rPr lang="ru-RU" dirty="0" smtClean="0"/>
              <a:t>делу;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Развитие сотрудничества репозитория между медицинскими университетами Казахстана.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557552" y="2762035"/>
            <a:ext cx="2826232" cy="206210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Медицинские университеты (Школы сестринского дела, Исследовательские школы)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Ассоциации и фонды</a:t>
            </a: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7032104" y="3458261"/>
            <a:ext cx="1287184" cy="474795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0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268760"/>
            <a:ext cx="11527085" cy="482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01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623</Words>
  <Application>Microsoft Office PowerPoint</Application>
  <PresentationFormat>Широкоэкранный</PresentationFormat>
  <Paragraphs>71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Public Sans Bold Bold</vt:lpstr>
      <vt:lpstr>Times New Roman</vt:lpstr>
      <vt:lpstr>Wingdings</vt:lpstr>
      <vt:lpstr>Office Theme</vt:lpstr>
      <vt:lpstr>   Accelerating Master and PhD level nursing education development in the higher education system in Kazakhstan - AccelEd «Совершенствование сестринского дела на уровне магистратуры и PhD докторантуры в системе высшего образования Казахстан – AccelEd» Проект «AccelEd» софинансируется Erasmus+ в соответствии с соглашением о гранте № 618052-EPP-1-2020-1LT-EPPKA2-CBHE-SP.   Successful achievement of the project results Успешное достижение устойчивости результатов проекта</vt:lpstr>
      <vt:lpstr>Отчеты/рекомендации/руководства </vt:lpstr>
      <vt:lpstr>Отчеты/рекомендации/руководства </vt:lpstr>
      <vt:lpstr>Отчеты/рекомендации </vt:lpstr>
      <vt:lpstr>Отчеты/рекомендации/руководства </vt:lpstr>
      <vt:lpstr>JBI collaboration center</vt:lpstr>
      <vt:lpstr>Atlas Ti software</vt:lpstr>
      <vt:lpstr>Repository/Репозиторий</vt:lpstr>
      <vt:lpstr>Презентация PowerPoint</vt:lpstr>
      <vt:lpstr>Презентация PowerPoint</vt:lpstr>
      <vt:lpstr>      Рақмет!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90</cp:revision>
  <dcterms:created xsi:type="dcterms:W3CDTF">2022-05-03T10:27:22Z</dcterms:created>
  <dcterms:modified xsi:type="dcterms:W3CDTF">2023-11-10T07:43:00Z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2021-09-01T00:00:00Z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2022-05-03T00:00:00Z</vt:filetime>
  </property>
  <property fmtid="{D5CDD505-2E9C-101B-9397-08002B2CF9AE}" pid="5" name="ICV">
    <vt:lpwstr>7a4dc5a1b84b4f7580a2a79dd7675cb2</vt:lpwstr>
  </property>
</Properties>
</file>